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4" r:id="rId3"/>
    <p:sldMasterId id="2147483700" r:id="rId4"/>
  </p:sldMasterIdLst>
  <p:notesMasterIdLst>
    <p:notesMasterId r:id="rId8"/>
  </p:notesMasterIdLst>
  <p:sldIdLst>
    <p:sldId id="554" r:id="rId5"/>
    <p:sldId id="510" r:id="rId6"/>
    <p:sldId id="472" r:id="rId7"/>
    <p:sldId id="543" r:id="rId9"/>
    <p:sldId id="544" r:id="rId10"/>
    <p:sldId id="547" r:id="rId11"/>
    <p:sldId id="539" r:id="rId12"/>
    <p:sldId id="548" r:id="rId13"/>
    <p:sldId id="538" r:id="rId14"/>
    <p:sldId id="549" r:id="rId15"/>
    <p:sldId id="552" r:id="rId16"/>
    <p:sldId id="551" r:id="rId17"/>
    <p:sldId id="553" r:id="rId18"/>
    <p:sldId id="523" r:id="rId19"/>
    <p:sldId id="537" r:id="rId20"/>
    <p:sldId id="507" r:id="rId21"/>
    <p:sldId id="555" r:id="rId2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6"/>
    </p:embeddedFont>
    <p:embeddedFont>
      <p:font typeface="微软雅黑" panose="020B0503020204020204" pitchFamily="34" charset="-122"/>
      <p:regular r:id="rId27"/>
    </p:embeddedFont>
    <p:embeddedFont>
      <p:font typeface="华文楷体" panose="02010600040101010101" pitchFamily="2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幼圆" panose="02010509060101010101" pitchFamily="49" charset="-122"/>
      <p:regular r:id="rId34"/>
    </p:embeddedFont>
  </p:embeddedFontLst>
  <p:custDataLst>
    <p:tags r:id="rId3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>
        <p:scale>
          <a:sx n="140" d="100"/>
          <a:sy n="140" d="100"/>
        </p:scale>
        <p:origin x="-804" y="-318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gs" Target="tags/tag1.xml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image" Target="../media/image1.jpe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8" Type="http://schemas.openxmlformats.org/officeDocument/2006/relationships/theme" Target="../theme/theme2.xml"/><Relationship Id="rId27" Type="http://schemas.openxmlformats.org/officeDocument/2006/relationships/image" Target="../media/image3.png"/><Relationship Id="rId26" Type="http://schemas.openxmlformats.org/officeDocument/2006/relationships/image" Target="../media/image2.png"/><Relationship Id="rId25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45.xml"/><Relationship Id="rId2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9.xml"/><Relationship Id="rId8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3.xml"/><Relationship Id="rId28" Type="http://schemas.openxmlformats.org/officeDocument/2006/relationships/theme" Target="../theme/theme3.xml"/><Relationship Id="rId27" Type="http://schemas.openxmlformats.org/officeDocument/2006/relationships/image" Target="../media/image3.png"/><Relationship Id="rId26" Type="http://schemas.openxmlformats.org/officeDocument/2006/relationships/image" Target="../media/image2.png"/><Relationship Id="rId25" Type="http://schemas.openxmlformats.org/officeDocument/2006/relationships/slideLayout" Target="../slideLayouts/slideLayout75.xml"/><Relationship Id="rId24" Type="http://schemas.openxmlformats.org/officeDocument/2006/relationships/slideLayout" Target="../slideLayouts/slideLayout74.xml"/><Relationship Id="rId23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72.xml"/><Relationship Id="rId21" Type="http://schemas.openxmlformats.org/officeDocument/2006/relationships/slideLayout" Target="../slideLayouts/slideLayout71.xml"/><Relationship Id="rId20" Type="http://schemas.openxmlformats.org/officeDocument/2006/relationships/slideLayout" Target="../slideLayouts/slideLayout70.xml"/><Relationship Id="rId2" Type="http://schemas.openxmlformats.org/officeDocument/2006/relationships/slideLayout" Target="../slideLayouts/slideLayout52.xml"/><Relationship Id="rId19" Type="http://schemas.openxmlformats.org/officeDocument/2006/relationships/slideLayout" Target="../slideLayouts/slideLayout69.xml"/><Relationship Id="rId18" Type="http://schemas.openxmlformats.org/officeDocument/2006/relationships/slideLayout" Target="../slideLayouts/slideLayout68.xml"/><Relationship Id="rId17" Type="http://schemas.openxmlformats.org/officeDocument/2006/relationships/slideLayout" Target="../slideLayouts/slideLayout67.xml"/><Relationship Id="rId16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e3df8dcd100baa10ecf73ac4710b912c9fc2ec1.jpg"/>
          <p:cNvPicPr>
            <a:picLocks noChangeAspect="1"/>
          </p:cNvPicPr>
          <p:nvPr userDrawn="1"/>
        </p:nvPicPr>
        <p:blipFill>
          <a:blip r:embed="rId26" cstate="email"/>
          <a:stretch>
            <a:fillRect/>
          </a:stretch>
        </p:blipFill>
        <p:spPr>
          <a:xfrm>
            <a:off x="1270000" y="2540000"/>
            <a:ext cx="635000" cy="7446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6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237" y="92980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百分数（二） 折扣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7" cstate="email"/>
          <a:srcRect/>
          <a:stretch>
            <a:fillRect/>
          </a:stretch>
        </p:blipFill>
        <p:spPr bwMode="auto">
          <a:xfrm>
            <a:off x="7930712" y="123478"/>
            <a:ext cx="1091035" cy="279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6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193044" y="92712"/>
            <a:ext cx="2507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认识图形（二） 认识平面图形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7" cstate="email"/>
          <a:srcRect/>
          <a:stretch>
            <a:fillRect/>
          </a:stretch>
        </p:blipFill>
        <p:spPr bwMode="auto">
          <a:xfrm>
            <a:off x="7930712" y="123478"/>
            <a:ext cx="1091035" cy="279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  <p:sldLayoutId id="2147483718" r:id="rId18"/>
    <p:sldLayoutId id="2147483719" r:id="rId19"/>
    <p:sldLayoutId id="2147483720" r:id="rId20"/>
    <p:sldLayoutId id="2147483721" r:id="rId21"/>
    <p:sldLayoutId id="2147483722" r:id="rId22"/>
    <p:sldLayoutId id="2147483723" r:id="rId23"/>
    <p:sldLayoutId id="2147483724" r:id="rId24"/>
    <p:sldLayoutId id="2147483725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14.xml"/><Relationship Id="rId4" Type="http://schemas.openxmlformats.org/officeDocument/2006/relationships/slide" Target="slide17.xml"/><Relationship Id="rId3" Type="http://schemas.openxmlformats.org/officeDocument/2006/relationships/slide" Target="slide16.xml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3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jpe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jpe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jpe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3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13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3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jpe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3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jpe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3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13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8.jpe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六年级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42664" y="1419623"/>
            <a:ext cx="3524042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容积</a:t>
            </a:r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</a:t>
            </a:r>
            <a:r>
              <a:rPr lang="zh-CN" altLang="en-US" sz="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</a:t>
            </a:r>
            <a:endParaRPr lang="zh-CN" altLang="en-US" sz="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9462" y="628357"/>
            <a:ext cx="2190343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圆柱和圆锥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1"/>
          <p:cNvSpPr>
            <a:spLocks noChangeArrowheads="1"/>
          </p:cNvSpPr>
          <p:nvPr/>
        </p:nvSpPr>
        <p:spPr bwMode="auto">
          <a:xfrm>
            <a:off x="364501" y="2139702"/>
            <a:ext cx="5863687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计算这个圆柱形保温杯的容积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首先要算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出从里面量的直径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即内直径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和高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即内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高度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分别是多少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再根据公式计算。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23528" y="771552"/>
            <a:ext cx="83978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已知保温杯壁的厚度是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0.8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厘米。这个保温杯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能装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多少毫升的水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得数保留整数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3532" y="267496"/>
            <a:ext cx="78235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一个保温杯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从外面测量的尺寸如图所示。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Text Box 18"/>
          <p:cNvSpPr txBox="1">
            <a:spLocks noChangeArrowheads="1"/>
          </p:cNvSpPr>
          <p:nvPr/>
        </p:nvSpPr>
        <p:spPr bwMode="auto">
          <a:xfrm>
            <a:off x="6678221" y="1487973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516216" y="3804297"/>
            <a:ext cx="936104" cy="423916"/>
            <a:chOff x="6516216" y="3655936"/>
            <a:chExt cx="936104" cy="423916"/>
          </a:xfrm>
        </p:grpSpPr>
        <p:cxnSp>
          <p:nvCxnSpPr>
            <p:cNvPr id="44" name="直接箭头连接符 43"/>
            <p:cNvCxnSpPr/>
            <p:nvPr/>
          </p:nvCxnSpPr>
          <p:spPr>
            <a:xfrm>
              <a:off x="6516216" y="3867894"/>
              <a:ext cx="912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6516216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7452320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文本框 22"/>
          <p:cNvSpPr txBox="1"/>
          <p:nvPr/>
        </p:nvSpPr>
        <p:spPr>
          <a:xfrm>
            <a:off x="6730748" y="4016254"/>
            <a:ext cx="6300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7cm</a:t>
            </a:r>
            <a:endParaRPr lang="zh-CN" altLang="en-US" sz="2000" dirty="0"/>
          </a:p>
        </p:txBody>
      </p:sp>
      <p:grpSp>
        <p:nvGrpSpPr>
          <p:cNvPr id="48" name="组合 47"/>
          <p:cNvGrpSpPr/>
          <p:nvPr/>
        </p:nvGrpSpPr>
        <p:grpSpPr>
          <a:xfrm rot="16200000">
            <a:off x="6847445" y="2705098"/>
            <a:ext cx="1774481" cy="423916"/>
            <a:chOff x="6516216" y="3655936"/>
            <a:chExt cx="936104" cy="423916"/>
          </a:xfrm>
        </p:grpSpPr>
        <p:cxnSp>
          <p:nvCxnSpPr>
            <p:cNvPr id="49" name="直接箭头连接符 48"/>
            <p:cNvCxnSpPr/>
            <p:nvPr/>
          </p:nvCxnSpPr>
          <p:spPr>
            <a:xfrm>
              <a:off x="6516216" y="3867894"/>
              <a:ext cx="912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6516216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7452320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27"/>
          <p:cNvSpPr txBox="1"/>
          <p:nvPr/>
        </p:nvSpPr>
        <p:spPr>
          <a:xfrm>
            <a:off x="7522732" y="2839032"/>
            <a:ext cx="848977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18cm</a:t>
            </a:r>
            <a:endParaRPr lang="zh-CN" altLang="en-US" sz="2000" dirty="0"/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72938" y="1923679"/>
            <a:ext cx="1230958" cy="2062022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6074790" y="1264010"/>
            <a:ext cx="1449538" cy="731676"/>
            <a:chOff x="3377010" y="3668146"/>
            <a:chExt cx="9379729" cy="731676"/>
          </a:xfrm>
        </p:grpSpPr>
        <p:grpSp>
          <p:nvGrpSpPr>
            <p:cNvPr id="55" name="组合 54"/>
            <p:cNvGrpSpPr/>
            <p:nvPr/>
          </p:nvGrpSpPr>
          <p:grpSpPr>
            <a:xfrm>
              <a:off x="6516216" y="3975906"/>
              <a:ext cx="936104" cy="423916"/>
              <a:chOff x="6516216" y="3655936"/>
              <a:chExt cx="936104" cy="423916"/>
            </a:xfrm>
          </p:grpSpPr>
          <p:cxnSp>
            <p:nvCxnSpPr>
              <p:cNvPr id="57" name="直接箭头连接符 56"/>
              <p:cNvCxnSpPr/>
              <p:nvPr/>
            </p:nvCxnSpPr>
            <p:spPr>
              <a:xfrm>
                <a:off x="6516216" y="3867894"/>
                <a:ext cx="912737" cy="0"/>
              </a:xfrm>
              <a:prstGeom prst="straightConnector1">
                <a:avLst/>
              </a:prstGeom>
              <a:ln w="9525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V="1">
                <a:off x="6516216" y="3655936"/>
                <a:ext cx="0" cy="4239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flipV="1">
                <a:off x="7452320" y="3655936"/>
                <a:ext cx="0" cy="4239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文本框 53"/>
            <p:cNvSpPr txBox="1"/>
            <p:nvPr/>
          </p:nvSpPr>
          <p:spPr>
            <a:xfrm>
              <a:off x="3377010" y="3668146"/>
              <a:ext cx="93797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厚度</a:t>
              </a:r>
              <a:r>
                <a:rPr lang="en-US" altLang="zh-CN" sz="2000" dirty="0">
                  <a:solidFill>
                    <a:srgbClr val="FF0000"/>
                  </a:solidFill>
                </a:rPr>
                <a:t>0.8cm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1" name="图片 6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7584" y="1707654"/>
            <a:ext cx="53285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内直径：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7-0.8×2=5.4(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indent="2667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内高度：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18-0.8×2=16.4(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2667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容积：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3.14×(5.4÷2)</a:t>
            </a:r>
            <a:r>
              <a:rPr lang="en-US" altLang="zh-CN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×16.4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indent="2667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≈375(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立方厘米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)=375(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毫升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这个保温杯能装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375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毫升的水。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323528" y="771552"/>
            <a:ext cx="83978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已知保温杯壁的厚度是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0.8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厘米。这个保温杯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能装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多少毫升的水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得数保留整数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23532" y="267496"/>
            <a:ext cx="78235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一个保温杯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从外面测量的尺寸如图所示。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Text Box 18"/>
          <p:cNvSpPr txBox="1">
            <a:spLocks noChangeArrowheads="1"/>
          </p:cNvSpPr>
          <p:nvPr/>
        </p:nvSpPr>
        <p:spPr bwMode="auto">
          <a:xfrm>
            <a:off x="6678221" y="1487973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516216" y="3804297"/>
            <a:ext cx="936104" cy="423916"/>
            <a:chOff x="6516216" y="3655936"/>
            <a:chExt cx="936104" cy="423916"/>
          </a:xfrm>
        </p:grpSpPr>
        <p:cxnSp>
          <p:nvCxnSpPr>
            <p:cNvPr id="42" name="直接箭头连接符 41"/>
            <p:cNvCxnSpPr/>
            <p:nvPr/>
          </p:nvCxnSpPr>
          <p:spPr>
            <a:xfrm>
              <a:off x="6516216" y="3867894"/>
              <a:ext cx="912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6516216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7452320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22"/>
          <p:cNvSpPr txBox="1"/>
          <p:nvPr/>
        </p:nvSpPr>
        <p:spPr>
          <a:xfrm>
            <a:off x="6730748" y="4016254"/>
            <a:ext cx="6300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7cm</a:t>
            </a:r>
            <a:endParaRPr lang="zh-CN" altLang="en-US" sz="2000" dirty="0"/>
          </a:p>
        </p:txBody>
      </p:sp>
      <p:grpSp>
        <p:nvGrpSpPr>
          <p:cNvPr id="46" name="组合 45"/>
          <p:cNvGrpSpPr/>
          <p:nvPr/>
        </p:nvGrpSpPr>
        <p:grpSpPr>
          <a:xfrm rot="16200000">
            <a:off x="6847445" y="2705098"/>
            <a:ext cx="1774481" cy="423916"/>
            <a:chOff x="6516216" y="3655936"/>
            <a:chExt cx="936104" cy="423916"/>
          </a:xfrm>
        </p:grpSpPr>
        <p:cxnSp>
          <p:nvCxnSpPr>
            <p:cNvPr id="47" name="直接箭头连接符 46"/>
            <p:cNvCxnSpPr/>
            <p:nvPr/>
          </p:nvCxnSpPr>
          <p:spPr>
            <a:xfrm>
              <a:off x="6516216" y="3867894"/>
              <a:ext cx="912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6516216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7452320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27"/>
          <p:cNvSpPr txBox="1"/>
          <p:nvPr/>
        </p:nvSpPr>
        <p:spPr>
          <a:xfrm>
            <a:off x="7522732" y="2839032"/>
            <a:ext cx="848977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18cm</a:t>
            </a:r>
            <a:endParaRPr lang="zh-CN" altLang="en-US" sz="2000" dirty="0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72938" y="1923679"/>
            <a:ext cx="1230958" cy="2062022"/>
          </a:xfrm>
          <a:prstGeom prst="rect">
            <a:avLst/>
          </a:prstGeom>
        </p:spPr>
      </p:pic>
      <p:grpSp>
        <p:nvGrpSpPr>
          <p:cNvPr id="52" name="组合 51"/>
          <p:cNvGrpSpPr/>
          <p:nvPr/>
        </p:nvGrpSpPr>
        <p:grpSpPr>
          <a:xfrm>
            <a:off x="6074790" y="1264010"/>
            <a:ext cx="1449538" cy="731676"/>
            <a:chOff x="3377010" y="3668146"/>
            <a:chExt cx="9379729" cy="731676"/>
          </a:xfrm>
        </p:grpSpPr>
        <p:grpSp>
          <p:nvGrpSpPr>
            <p:cNvPr id="53" name="组合 52"/>
            <p:cNvGrpSpPr/>
            <p:nvPr/>
          </p:nvGrpSpPr>
          <p:grpSpPr>
            <a:xfrm>
              <a:off x="6516216" y="3975906"/>
              <a:ext cx="936104" cy="423916"/>
              <a:chOff x="6516216" y="3655936"/>
              <a:chExt cx="936104" cy="423916"/>
            </a:xfrm>
          </p:grpSpPr>
          <p:cxnSp>
            <p:nvCxnSpPr>
              <p:cNvPr id="55" name="直接箭头连接符 54"/>
              <p:cNvCxnSpPr/>
              <p:nvPr/>
            </p:nvCxnSpPr>
            <p:spPr>
              <a:xfrm>
                <a:off x="6516216" y="3867894"/>
                <a:ext cx="912737" cy="0"/>
              </a:xfrm>
              <a:prstGeom prst="straightConnector1">
                <a:avLst/>
              </a:prstGeom>
              <a:ln w="9525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flipV="1">
                <a:off x="6516216" y="3655936"/>
                <a:ext cx="0" cy="4239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V="1">
                <a:off x="7452320" y="3655936"/>
                <a:ext cx="0" cy="4239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文本框 53"/>
            <p:cNvSpPr txBox="1"/>
            <p:nvPr/>
          </p:nvSpPr>
          <p:spPr>
            <a:xfrm>
              <a:off x="3377010" y="3668146"/>
              <a:ext cx="93797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厚度</a:t>
              </a:r>
              <a:r>
                <a:rPr lang="en-US" altLang="zh-CN" sz="2000" dirty="0">
                  <a:solidFill>
                    <a:srgbClr val="FF0000"/>
                  </a:solidFill>
                </a:rPr>
                <a:t>0.8cm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6" y="771552"/>
            <a:ext cx="83996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算一算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个这样的保温杯倒满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大约需要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多少千克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?(1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毫升水重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55576" y="2052012"/>
            <a:ext cx="49685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毫升水重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所以要求把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保温杯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倒满大约需要多少千克水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须先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求出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倒满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杯大约需要多少毫升。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323532" y="267496"/>
            <a:ext cx="78235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一个保温杯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从外面测量的尺寸如图所示。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Text Box 18"/>
          <p:cNvSpPr txBox="1">
            <a:spLocks noChangeArrowheads="1"/>
          </p:cNvSpPr>
          <p:nvPr/>
        </p:nvSpPr>
        <p:spPr bwMode="auto">
          <a:xfrm>
            <a:off x="6678221" y="1487973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516216" y="3804297"/>
            <a:ext cx="936104" cy="423916"/>
            <a:chOff x="6516216" y="3655936"/>
            <a:chExt cx="936104" cy="423916"/>
          </a:xfrm>
        </p:grpSpPr>
        <p:cxnSp>
          <p:nvCxnSpPr>
            <p:cNvPr id="44" name="直接箭头连接符 43"/>
            <p:cNvCxnSpPr/>
            <p:nvPr/>
          </p:nvCxnSpPr>
          <p:spPr>
            <a:xfrm>
              <a:off x="6516216" y="3867894"/>
              <a:ext cx="912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6516216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7452320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文本框 22"/>
          <p:cNvSpPr txBox="1"/>
          <p:nvPr/>
        </p:nvSpPr>
        <p:spPr>
          <a:xfrm>
            <a:off x="6730748" y="4016254"/>
            <a:ext cx="6300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7cm</a:t>
            </a:r>
            <a:endParaRPr lang="zh-CN" altLang="en-US" sz="2000" dirty="0"/>
          </a:p>
        </p:txBody>
      </p:sp>
      <p:grpSp>
        <p:nvGrpSpPr>
          <p:cNvPr id="48" name="组合 47"/>
          <p:cNvGrpSpPr/>
          <p:nvPr/>
        </p:nvGrpSpPr>
        <p:grpSpPr>
          <a:xfrm rot="16200000">
            <a:off x="6847445" y="2705098"/>
            <a:ext cx="1774481" cy="423916"/>
            <a:chOff x="6516216" y="3655936"/>
            <a:chExt cx="936104" cy="423916"/>
          </a:xfrm>
        </p:grpSpPr>
        <p:cxnSp>
          <p:nvCxnSpPr>
            <p:cNvPr id="49" name="直接箭头连接符 48"/>
            <p:cNvCxnSpPr/>
            <p:nvPr/>
          </p:nvCxnSpPr>
          <p:spPr>
            <a:xfrm>
              <a:off x="6516216" y="3867894"/>
              <a:ext cx="912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6516216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7452320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27"/>
          <p:cNvSpPr txBox="1"/>
          <p:nvPr/>
        </p:nvSpPr>
        <p:spPr>
          <a:xfrm>
            <a:off x="7522732" y="2839032"/>
            <a:ext cx="848977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18cm</a:t>
            </a:r>
            <a:endParaRPr lang="zh-CN" altLang="en-US" sz="2000" dirty="0"/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72938" y="1923679"/>
            <a:ext cx="1230958" cy="2062022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6074790" y="1264010"/>
            <a:ext cx="1449538" cy="731676"/>
            <a:chOff x="3377010" y="3668146"/>
            <a:chExt cx="9379729" cy="731676"/>
          </a:xfrm>
        </p:grpSpPr>
        <p:grpSp>
          <p:nvGrpSpPr>
            <p:cNvPr id="55" name="组合 54"/>
            <p:cNvGrpSpPr/>
            <p:nvPr/>
          </p:nvGrpSpPr>
          <p:grpSpPr>
            <a:xfrm>
              <a:off x="6516216" y="3975906"/>
              <a:ext cx="936104" cy="423916"/>
              <a:chOff x="6516216" y="3655936"/>
              <a:chExt cx="936104" cy="423916"/>
            </a:xfrm>
          </p:grpSpPr>
          <p:cxnSp>
            <p:nvCxnSpPr>
              <p:cNvPr id="57" name="直接箭头连接符 56"/>
              <p:cNvCxnSpPr/>
              <p:nvPr/>
            </p:nvCxnSpPr>
            <p:spPr>
              <a:xfrm>
                <a:off x="6516216" y="3867894"/>
                <a:ext cx="912737" cy="0"/>
              </a:xfrm>
              <a:prstGeom prst="straightConnector1">
                <a:avLst/>
              </a:prstGeom>
              <a:ln w="9525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V="1">
                <a:off x="6516216" y="3655936"/>
                <a:ext cx="0" cy="4239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flipV="1">
                <a:off x="7452320" y="3655936"/>
                <a:ext cx="0" cy="4239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文本框 53"/>
            <p:cNvSpPr txBox="1"/>
            <p:nvPr/>
          </p:nvSpPr>
          <p:spPr>
            <a:xfrm>
              <a:off x="3377010" y="3668146"/>
              <a:ext cx="93797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厚度</a:t>
              </a:r>
              <a:r>
                <a:rPr lang="en-US" altLang="zh-CN" sz="2000" dirty="0">
                  <a:solidFill>
                    <a:srgbClr val="FF0000"/>
                  </a:solidFill>
                </a:rPr>
                <a:t>0.8cm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3568" y="2185576"/>
            <a:ext cx="57606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杯水大约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375×6=2250(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毫升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需水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2250×1=2250(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)=2.25(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大约需要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2.25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千克水。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79516" y="771552"/>
            <a:ext cx="83996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算一算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个这样的保温杯倒满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大约需要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多少千克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?(1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毫升水重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3532" y="267496"/>
            <a:ext cx="78235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一个保温杯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从外面测量的尺寸如图所示。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Text Box 18"/>
          <p:cNvSpPr txBox="1">
            <a:spLocks noChangeArrowheads="1"/>
          </p:cNvSpPr>
          <p:nvPr/>
        </p:nvSpPr>
        <p:spPr bwMode="auto">
          <a:xfrm>
            <a:off x="6678221" y="1487973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516216" y="3804297"/>
            <a:ext cx="936104" cy="423916"/>
            <a:chOff x="6516216" y="3655936"/>
            <a:chExt cx="936104" cy="423916"/>
          </a:xfrm>
        </p:grpSpPr>
        <p:cxnSp>
          <p:nvCxnSpPr>
            <p:cNvPr id="43" name="直接箭头连接符 42"/>
            <p:cNvCxnSpPr/>
            <p:nvPr/>
          </p:nvCxnSpPr>
          <p:spPr>
            <a:xfrm>
              <a:off x="6516216" y="3867894"/>
              <a:ext cx="912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6516216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7452320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22"/>
          <p:cNvSpPr txBox="1"/>
          <p:nvPr/>
        </p:nvSpPr>
        <p:spPr>
          <a:xfrm>
            <a:off x="6730748" y="4016254"/>
            <a:ext cx="6300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7cm</a:t>
            </a:r>
            <a:endParaRPr lang="zh-CN" altLang="en-US" sz="2000" dirty="0"/>
          </a:p>
        </p:txBody>
      </p:sp>
      <p:grpSp>
        <p:nvGrpSpPr>
          <p:cNvPr id="47" name="组合 46"/>
          <p:cNvGrpSpPr/>
          <p:nvPr/>
        </p:nvGrpSpPr>
        <p:grpSpPr>
          <a:xfrm rot="16200000">
            <a:off x="6847445" y="2705098"/>
            <a:ext cx="1774481" cy="423916"/>
            <a:chOff x="6516216" y="3655936"/>
            <a:chExt cx="936104" cy="423916"/>
          </a:xfrm>
        </p:grpSpPr>
        <p:cxnSp>
          <p:nvCxnSpPr>
            <p:cNvPr id="48" name="直接箭头连接符 47"/>
            <p:cNvCxnSpPr/>
            <p:nvPr/>
          </p:nvCxnSpPr>
          <p:spPr>
            <a:xfrm>
              <a:off x="6516216" y="3867894"/>
              <a:ext cx="912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6516216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7452320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27"/>
          <p:cNvSpPr txBox="1"/>
          <p:nvPr/>
        </p:nvSpPr>
        <p:spPr>
          <a:xfrm>
            <a:off x="7522732" y="2839032"/>
            <a:ext cx="848977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18cm</a:t>
            </a:r>
            <a:endParaRPr lang="zh-CN" altLang="en-US" sz="2000" dirty="0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72938" y="1923679"/>
            <a:ext cx="1230958" cy="2062022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6074790" y="1264010"/>
            <a:ext cx="1449538" cy="731676"/>
            <a:chOff x="3377010" y="3668146"/>
            <a:chExt cx="9379729" cy="731676"/>
          </a:xfrm>
        </p:grpSpPr>
        <p:grpSp>
          <p:nvGrpSpPr>
            <p:cNvPr id="54" name="组合 53"/>
            <p:cNvGrpSpPr/>
            <p:nvPr/>
          </p:nvGrpSpPr>
          <p:grpSpPr>
            <a:xfrm>
              <a:off x="6516216" y="3975906"/>
              <a:ext cx="936104" cy="423916"/>
              <a:chOff x="6516216" y="3655936"/>
              <a:chExt cx="936104" cy="423916"/>
            </a:xfrm>
          </p:grpSpPr>
          <p:cxnSp>
            <p:nvCxnSpPr>
              <p:cNvPr id="56" name="直接箭头连接符 55"/>
              <p:cNvCxnSpPr/>
              <p:nvPr/>
            </p:nvCxnSpPr>
            <p:spPr>
              <a:xfrm>
                <a:off x="6516216" y="3867894"/>
                <a:ext cx="912737" cy="0"/>
              </a:xfrm>
              <a:prstGeom prst="straightConnector1">
                <a:avLst/>
              </a:prstGeom>
              <a:ln w="9525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V="1">
                <a:off x="6516216" y="3655936"/>
                <a:ext cx="0" cy="4239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V="1">
                <a:off x="7452320" y="3655936"/>
                <a:ext cx="0" cy="4239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文本框 53"/>
            <p:cNvSpPr txBox="1"/>
            <p:nvPr/>
          </p:nvSpPr>
          <p:spPr>
            <a:xfrm>
              <a:off x="3377010" y="3668146"/>
              <a:ext cx="93797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厚度</a:t>
              </a:r>
              <a:r>
                <a:rPr lang="en-US" altLang="zh-CN" sz="2000" dirty="0">
                  <a:solidFill>
                    <a:srgbClr val="FF0000"/>
                  </a:solidFill>
                </a:rPr>
                <a:t>0.8cm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7584" y="786066"/>
            <a:ext cx="811368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个圆柱形水桶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水桶中水面距桶沿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水桶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底面半径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这个水桶装了多少升水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2411760" y="2195138"/>
                <a:ext cx="4572000" cy="232082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3.14×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sSupPr>
                      <m:e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𝟏𝟎</m:t>
                        </m:r>
                      </m:e>
                      <m:sup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×(50-10)</a:t>
                </a:r>
                <a:endPara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=12560(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立方厘米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=12.56(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升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: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这个水桶装了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12.56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升水。</a:t>
                </a:r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2195138"/>
                <a:ext cx="4572000" cy="2320828"/>
              </a:xfrm>
              <a:prstGeom prst="rect">
                <a:avLst/>
              </a:prstGeom>
              <a:blipFill rotWithShape="1">
                <a:blip r:embed="rId1"/>
                <a:stretch>
                  <a:fillRect l="-1" t="-25" r="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23532" y="339502"/>
            <a:ext cx="809367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个圆柱形电饭煲，从里面量得底面直径是</a:t>
            </a: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，高是</a:t>
            </a: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分米。这个电饭煲的容积大约是多少升？ </a:t>
            </a: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保留一位小数</a:t>
            </a: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Group 6"/>
          <p:cNvGrpSpPr/>
          <p:nvPr/>
        </p:nvGrpSpPr>
        <p:grpSpPr bwMode="auto">
          <a:xfrm>
            <a:off x="2303863" y="1995688"/>
            <a:ext cx="4536281" cy="519113"/>
            <a:chOff x="131" y="-87"/>
            <a:chExt cx="3447" cy="436"/>
          </a:xfrm>
        </p:grpSpPr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131" y="-39"/>
              <a:ext cx="344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2.2÷2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×3.14×1.3</a:t>
              </a:r>
              <a:endParaRPr lang="en-US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Rectangle 49"/>
            <p:cNvSpPr>
              <a:spLocks noChangeArrowheads="1"/>
            </p:cNvSpPr>
            <p:nvPr/>
          </p:nvSpPr>
          <p:spPr bwMode="auto">
            <a:xfrm>
              <a:off x="1161" y="-87"/>
              <a:ext cx="258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252955" y="2637062"/>
            <a:ext cx="33123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=3.7994×1.3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720109" y="3894911"/>
            <a:ext cx="6372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答：这个电饭煲的容积大约是</a:t>
            </a:r>
            <a:r>
              <a:rPr lang="en-US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2252959" y="3265987"/>
            <a:ext cx="19990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≈4.9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（升）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87624" y="2185576"/>
            <a:ext cx="741682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圆柱形容器的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容器的内底面积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内高度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也可以用字母表示为</a:t>
            </a:r>
            <a:r>
              <a:rPr lang="en-US" altLang="zh-CN" sz="2400" b="1" i="1" dirty="0">
                <a:solidFill>
                  <a:srgbClr val="FF0000"/>
                </a:solidFill>
                <a:ea typeface="楷体" panose="02010609060101010101" pitchFamily="49" charset="-122"/>
              </a:rPr>
              <a:t>V=</a:t>
            </a:r>
            <a:r>
              <a:rPr lang="en-US" altLang="zh-CN" sz="2400" b="1" i="1" dirty="0" err="1">
                <a:solidFill>
                  <a:srgbClr val="FF0000"/>
                </a:solidFill>
                <a:ea typeface="楷体" panose="02010609060101010101" pitchFamily="49" charset="-122"/>
              </a:rPr>
              <a:t>Sh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如果已知外直径和容器的厚度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计算容器的内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直径时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外直径减去这个厚度的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99792" y="1673247"/>
            <a:ext cx="403244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93932" y="2398477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2554934" y="2067694"/>
            <a:ext cx="2953170" cy="1358034"/>
            <a:chOff x="539553" y="1453529"/>
            <a:chExt cx="2953170" cy="1358034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3" y="1453529"/>
              <a:ext cx="2953170" cy="1358034"/>
            </a:xfrm>
            <a:prstGeom prst="cloudCallout">
              <a:avLst>
                <a:gd name="adj1" fmla="val -63111"/>
                <a:gd name="adj2" fmla="val 41467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809750" y="1708529"/>
              <a:ext cx="2682973" cy="7571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Aft>
                  <a:spcPts val="0"/>
                </a:spcAft>
                <a:buNone/>
              </a:pP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这个保温杯的体积是多少立方厘米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?</a:t>
              </a:r>
              <a:endPara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5813827" y="1326048"/>
            <a:ext cx="178236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588" y="906857"/>
            <a:ext cx="78235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一个保温杯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从外面测量的尺寸如图所示。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16216" y="3804297"/>
            <a:ext cx="936104" cy="423916"/>
            <a:chOff x="6516216" y="3655936"/>
            <a:chExt cx="936104" cy="423916"/>
          </a:xfrm>
        </p:grpSpPr>
        <p:cxnSp>
          <p:nvCxnSpPr>
            <p:cNvPr id="27" name="直接箭头连接符 26"/>
            <p:cNvCxnSpPr/>
            <p:nvPr/>
          </p:nvCxnSpPr>
          <p:spPr>
            <a:xfrm>
              <a:off x="6516216" y="3867894"/>
              <a:ext cx="912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6516216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7452320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22"/>
          <p:cNvSpPr txBox="1"/>
          <p:nvPr/>
        </p:nvSpPr>
        <p:spPr>
          <a:xfrm>
            <a:off x="6730748" y="4016254"/>
            <a:ext cx="6300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7cm</a:t>
            </a:r>
            <a:endParaRPr lang="zh-CN" altLang="en-US" sz="2000" dirty="0"/>
          </a:p>
        </p:txBody>
      </p:sp>
      <p:grpSp>
        <p:nvGrpSpPr>
          <p:cNvPr id="43" name="组合 42"/>
          <p:cNvGrpSpPr/>
          <p:nvPr/>
        </p:nvGrpSpPr>
        <p:grpSpPr>
          <a:xfrm rot="16200000">
            <a:off x="6847445" y="2705098"/>
            <a:ext cx="1774481" cy="423916"/>
            <a:chOff x="6516216" y="3655936"/>
            <a:chExt cx="936104" cy="423916"/>
          </a:xfrm>
        </p:grpSpPr>
        <p:cxnSp>
          <p:nvCxnSpPr>
            <p:cNvPr id="44" name="直接箭头连接符 43"/>
            <p:cNvCxnSpPr/>
            <p:nvPr/>
          </p:nvCxnSpPr>
          <p:spPr>
            <a:xfrm>
              <a:off x="6516216" y="3867894"/>
              <a:ext cx="912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6516216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7452320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27"/>
          <p:cNvSpPr txBox="1"/>
          <p:nvPr/>
        </p:nvSpPr>
        <p:spPr>
          <a:xfrm>
            <a:off x="7522732" y="2839032"/>
            <a:ext cx="848977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18cm</a:t>
            </a:r>
            <a:endParaRPr lang="zh-CN" altLang="en-US" sz="2000" dirty="0"/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72938" y="1923679"/>
            <a:ext cx="1230958" cy="20620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187" y="2355728"/>
            <a:ext cx="45419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首先从图中读出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需要的数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据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再运用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圆柱的体积公式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直接计算出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保温杯的体积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836744" y="1491632"/>
            <a:ext cx="7047624" cy="48013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Aft>
                <a:spcPts val="0"/>
              </a:spcAft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这个保温杯的体积是多少立方厘米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516216" y="3804297"/>
            <a:ext cx="936104" cy="423916"/>
            <a:chOff x="6516216" y="3655936"/>
            <a:chExt cx="936104" cy="423916"/>
          </a:xfrm>
        </p:grpSpPr>
        <p:cxnSp>
          <p:nvCxnSpPr>
            <p:cNvPr id="19" name="直接箭头连接符 18"/>
            <p:cNvCxnSpPr/>
            <p:nvPr/>
          </p:nvCxnSpPr>
          <p:spPr>
            <a:xfrm>
              <a:off x="6516216" y="3867894"/>
              <a:ext cx="912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6516216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7452320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6730748" y="4016254"/>
            <a:ext cx="6300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7cm</a:t>
            </a:r>
            <a:endParaRPr lang="zh-CN" altLang="en-US" sz="2000" dirty="0"/>
          </a:p>
        </p:txBody>
      </p:sp>
      <p:grpSp>
        <p:nvGrpSpPr>
          <p:cNvPr id="24" name="组合 23"/>
          <p:cNvGrpSpPr/>
          <p:nvPr/>
        </p:nvGrpSpPr>
        <p:grpSpPr>
          <a:xfrm rot="16200000">
            <a:off x="6847445" y="2705098"/>
            <a:ext cx="1774481" cy="423916"/>
            <a:chOff x="6516216" y="3655936"/>
            <a:chExt cx="936104" cy="423916"/>
          </a:xfrm>
        </p:grpSpPr>
        <p:cxnSp>
          <p:nvCxnSpPr>
            <p:cNvPr id="25" name="直接箭头连接符 24"/>
            <p:cNvCxnSpPr/>
            <p:nvPr/>
          </p:nvCxnSpPr>
          <p:spPr>
            <a:xfrm>
              <a:off x="6516216" y="3867894"/>
              <a:ext cx="912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6516216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7452320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/>
          <p:cNvSpPr txBox="1"/>
          <p:nvPr/>
        </p:nvSpPr>
        <p:spPr>
          <a:xfrm>
            <a:off x="7522732" y="2839032"/>
            <a:ext cx="848977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18cm</a:t>
            </a:r>
            <a:endParaRPr lang="zh-CN" altLang="en-US" sz="2000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72938" y="1923679"/>
            <a:ext cx="1230958" cy="206202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827588" y="906857"/>
            <a:ext cx="78235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一个保温杯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从外面测量的尺寸如图所示。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6806" y="1437620"/>
            <a:ext cx="58333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底面积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14×(7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2)</a:t>
            </a:r>
            <a:r>
              <a:rPr lang="en-US" altLang="zh-CN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38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465(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平方厘米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体积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38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465×18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692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37(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立方厘米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这个保温杯的体积是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692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37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立方厘米。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813827" y="1326048"/>
            <a:ext cx="178236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</a:endParaRP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6678221" y="1487973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516216" y="3804297"/>
            <a:ext cx="936104" cy="423916"/>
            <a:chOff x="6516216" y="3655936"/>
            <a:chExt cx="936104" cy="423916"/>
          </a:xfrm>
        </p:grpSpPr>
        <p:cxnSp>
          <p:nvCxnSpPr>
            <p:cNvPr id="19" name="直接箭头连接符 18"/>
            <p:cNvCxnSpPr/>
            <p:nvPr/>
          </p:nvCxnSpPr>
          <p:spPr>
            <a:xfrm>
              <a:off x="6516216" y="3867894"/>
              <a:ext cx="912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6516216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7452320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6730748" y="4016254"/>
            <a:ext cx="6300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7cm</a:t>
            </a:r>
            <a:endParaRPr lang="zh-CN" altLang="en-US" sz="2000" dirty="0"/>
          </a:p>
        </p:txBody>
      </p:sp>
      <p:grpSp>
        <p:nvGrpSpPr>
          <p:cNvPr id="24" name="组合 23"/>
          <p:cNvGrpSpPr/>
          <p:nvPr/>
        </p:nvGrpSpPr>
        <p:grpSpPr>
          <a:xfrm rot="16200000">
            <a:off x="6847445" y="2705098"/>
            <a:ext cx="1774481" cy="423916"/>
            <a:chOff x="6516216" y="3655936"/>
            <a:chExt cx="936104" cy="423916"/>
          </a:xfrm>
        </p:grpSpPr>
        <p:cxnSp>
          <p:nvCxnSpPr>
            <p:cNvPr id="25" name="直接箭头连接符 24"/>
            <p:cNvCxnSpPr/>
            <p:nvPr/>
          </p:nvCxnSpPr>
          <p:spPr>
            <a:xfrm>
              <a:off x="6516216" y="3867894"/>
              <a:ext cx="912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6516216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7452320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/>
          <p:cNvSpPr txBox="1"/>
          <p:nvPr/>
        </p:nvSpPr>
        <p:spPr>
          <a:xfrm>
            <a:off x="7522732" y="2839032"/>
            <a:ext cx="848977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18cm</a:t>
            </a:r>
            <a:endParaRPr lang="zh-CN" altLang="en-US" sz="2000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72938" y="1923679"/>
            <a:ext cx="1230958" cy="2062022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332688" y="852271"/>
            <a:ext cx="7047624" cy="48013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Aft>
                <a:spcPts val="0"/>
              </a:spcAft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这个保温杯的体积是多少立方厘米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23532" y="267496"/>
            <a:ext cx="78235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一个保温杯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从外面测量的尺寸如图所示。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771552"/>
            <a:ext cx="83978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已知保温杯壁的厚度是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0.8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厘米。这个保温杯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能装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多少毫升的水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得数保留整数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484830" y="1995686"/>
            <a:ext cx="3663234" cy="18316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323532" y="267496"/>
            <a:ext cx="78235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一个保温杯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从外面测量的尺寸如图所示。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Text Box 18"/>
          <p:cNvSpPr txBox="1">
            <a:spLocks noChangeArrowheads="1"/>
          </p:cNvSpPr>
          <p:nvPr/>
        </p:nvSpPr>
        <p:spPr bwMode="auto">
          <a:xfrm>
            <a:off x="6678221" y="1487973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6516216" y="3804297"/>
            <a:ext cx="936104" cy="423916"/>
            <a:chOff x="6516216" y="3655936"/>
            <a:chExt cx="936104" cy="423916"/>
          </a:xfrm>
        </p:grpSpPr>
        <p:cxnSp>
          <p:nvCxnSpPr>
            <p:cNvPr id="63" name="直接箭头连接符 62"/>
            <p:cNvCxnSpPr/>
            <p:nvPr/>
          </p:nvCxnSpPr>
          <p:spPr>
            <a:xfrm>
              <a:off x="6516216" y="3867894"/>
              <a:ext cx="912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516216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7452320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文本框 22"/>
          <p:cNvSpPr txBox="1"/>
          <p:nvPr/>
        </p:nvSpPr>
        <p:spPr>
          <a:xfrm>
            <a:off x="6730748" y="4016254"/>
            <a:ext cx="6300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7cm</a:t>
            </a:r>
            <a:endParaRPr lang="zh-CN" altLang="en-US" sz="2000" dirty="0"/>
          </a:p>
        </p:txBody>
      </p:sp>
      <p:grpSp>
        <p:nvGrpSpPr>
          <p:cNvPr id="67" name="组合 66"/>
          <p:cNvGrpSpPr/>
          <p:nvPr/>
        </p:nvGrpSpPr>
        <p:grpSpPr>
          <a:xfrm rot="16200000">
            <a:off x="6847445" y="2705098"/>
            <a:ext cx="1774481" cy="423916"/>
            <a:chOff x="6516216" y="3655936"/>
            <a:chExt cx="936104" cy="423916"/>
          </a:xfrm>
        </p:grpSpPr>
        <p:cxnSp>
          <p:nvCxnSpPr>
            <p:cNvPr id="68" name="直接箭头连接符 67"/>
            <p:cNvCxnSpPr/>
            <p:nvPr/>
          </p:nvCxnSpPr>
          <p:spPr>
            <a:xfrm>
              <a:off x="6516216" y="3867894"/>
              <a:ext cx="912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6516216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7452320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文本框 27"/>
          <p:cNvSpPr txBox="1"/>
          <p:nvPr/>
        </p:nvSpPr>
        <p:spPr>
          <a:xfrm>
            <a:off x="7522732" y="2839032"/>
            <a:ext cx="848977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18cm</a:t>
            </a:r>
            <a:endParaRPr lang="zh-CN" altLang="en-US" sz="2000" dirty="0"/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72938" y="1923679"/>
            <a:ext cx="1230958" cy="2062022"/>
          </a:xfrm>
          <a:prstGeom prst="rect">
            <a:avLst/>
          </a:prstGeom>
        </p:spPr>
      </p:pic>
      <p:grpSp>
        <p:nvGrpSpPr>
          <p:cNvPr id="73" name="组合 72"/>
          <p:cNvGrpSpPr/>
          <p:nvPr/>
        </p:nvGrpSpPr>
        <p:grpSpPr>
          <a:xfrm>
            <a:off x="6074790" y="1264010"/>
            <a:ext cx="1449538" cy="731676"/>
            <a:chOff x="3377010" y="3668146"/>
            <a:chExt cx="9379729" cy="731676"/>
          </a:xfrm>
        </p:grpSpPr>
        <p:grpSp>
          <p:nvGrpSpPr>
            <p:cNvPr id="74" name="组合 73"/>
            <p:cNvGrpSpPr/>
            <p:nvPr/>
          </p:nvGrpSpPr>
          <p:grpSpPr>
            <a:xfrm>
              <a:off x="6516216" y="3975906"/>
              <a:ext cx="936104" cy="423916"/>
              <a:chOff x="6516216" y="3655936"/>
              <a:chExt cx="936104" cy="423916"/>
            </a:xfrm>
          </p:grpSpPr>
          <p:cxnSp>
            <p:nvCxnSpPr>
              <p:cNvPr id="76" name="直接箭头连接符 75"/>
              <p:cNvCxnSpPr/>
              <p:nvPr/>
            </p:nvCxnSpPr>
            <p:spPr>
              <a:xfrm>
                <a:off x="6516216" y="3867894"/>
                <a:ext cx="912737" cy="0"/>
              </a:xfrm>
              <a:prstGeom prst="straightConnector1">
                <a:avLst/>
              </a:prstGeom>
              <a:ln w="9525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/>
              <p:nvPr/>
            </p:nvCxnSpPr>
            <p:spPr>
              <a:xfrm flipV="1">
                <a:off x="6516216" y="3655936"/>
                <a:ext cx="0" cy="4239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V="1">
                <a:off x="7452320" y="3655936"/>
                <a:ext cx="0" cy="4239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5" name="文本框 53"/>
            <p:cNvSpPr txBox="1"/>
            <p:nvPr/>
          </p:nvSpPr>
          <p:spPr>
            <a:xfrm>
              <a:off x="3377010" y="3668146"/>
              <a:ext cx="93797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厚度</a:t>
              </a:r>
              <a:r>
                <a:rPr lang="en-US" altLang="zh-CN" sz="2000" dirty="0">
                  <a:solidFill>
                    <a:srgbClr val="FF0000"/>
                  </a:solidFill>
                </a:rPr>
                <a:t>0.8cm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 flipH="1">
            <a:off x="2195740" y="2571750"/>
            <a:ext cx="3672407" cy="705300"/>
            <a:chOff x="6621595" y="3245890"/>
            <a:chExt cx="3548210" cy="592690"/>
          </a:xfrm>
        </p:grpSpPr>
        <p:sp>
          <p:nvSpPr>
            <p:cNvPr id="31" name="云形标注 3"/>
            <p:cNvSpPr/>
            <p:nvPr/>
          </p:nvSpPr>
          <p:spPr>
            <a:xfrm>
              <a:off x="6621595" y="3245890"/>
              <a:ext cx="3548210" cy="592690"/>
            </a:xfrm>
            <a:prstGeom prst="cloudCallout">
              <a:avLst>
                <a:gd name="adj1" fmla="val 56899"/>
                <a:gd name="adj2" fmla="val 12414"/>
              </a:avLst>
            </a:prstGeom>
            <a:solidFill>
              <a:schemeClr val="bg1"/>
            </a:solidFill>
            <a:ln w="19050">
              <a:solidFill>
                <a:srgbClr val="4896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828362" y="3342024"/>
              <a:ext cx="3132724" cy="387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要计算保温杯的容积。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859632" y="2427734"/>
            <a:ext cx="1336104" cy="1584297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23528" y="771552"/>
            <a:ext cx="83978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已知保温杯壁的厚度是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0.8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厘米。这个保温杯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能装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多少毫升的水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得数保留整数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3532" y="267496"/>
            <a:ext cx="78235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一个保温杯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从外面测量的尺寸如图所示。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 Box 18"/>
          <p:cNvSpPr txBox="1">
            <a:spLocks noChangeArrowheads="1"/>
          </p:cNvSpPr>
          <p:nvPr/>
        </p:nvSpPr>
        <p:spPr bwMode="auto">
          <a:xfrm>
            <a:off x="6678221" y="1487973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516216" y="3804297"/>
            <a:ext cx="936104" cy="423916"/>
            <a:chOff x="6516216" y="3655936"/>
            <a:chExt cx="936104" cy="423916"/>
          </a:xfrm>
        </p:grpSpPr>
        <p:cxnSp>
          <p:nvCxnSpPr>
            <p:cNvPr id="58" name="直接箭头连接符 57"/>
            <p:cNvCxnSpPr/>
            <p:nvPr/>
          </p:nvCxnSpPr>
          <p:spPr>
            <a:xfrm>
              <a:off x="6516216" y="3867894"/>
              <a:ext cx="912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6516216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7452320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文本框 22"/>
          <p:cNvSpPr txBox="1"/>
          <p:nvPr/>
        </p:nvSpPr>
        <p:spPr>
          <a:xfrm>
            <a:off x="6730748" y="4016254"/>
            <a:ext cx="6300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7cm</a:t>
            </a:r>
            <a:endParaRPr lang="zh-CN" altLang="en-US" sz="2000" dirty="0"/>
          </a:p>
        </p:txBody>
      </p:sp>
      <p:grpSp>
        <p:nvGrpSpPr>
          <p:cNvPr id="62" name="组合 61"/>
          <p:cNvGrpSpPr/>
          <p:nvPr/>
        </p:nvGrpSpPr>
        <p:grpSpPr>
          <a:xfrm rot="16200000">
            <a:off x="6847445" y="2705098"/>
            <a:ext cx="1774481" cy="423916"/>
            <a:chOff x="6516216" y="3655936"/>
            <a:chExt cx="936104" cy="423916"/>
          </a:xfrm>
        </p:grpSpPr>
        <p:cxnSp>
          <p:nvCxnSpPr>
            <p:cNvPr id="63" name="直接箭头连接符 62"/>
            <p:cNvCxnSpPr/>
            <p:nvPr/>
          </p:nvCxnSpPr>
          <p:spPr>
            <a:xfrm>
              <a:off x="6516216" y="3867894"/>
              <a:ext cx="912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6516216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7452320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文本框 27"/>
          <p:cNvSpPr txBox="1"/>
          <p:nvPr/>
        </p:nvSpPr>
        <p:spPr>
          <a:xfrm>
            <a:off x="7522732" y="2839032"/>
            <a:ext cx="848977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18cm</a:t>
            </a:r>
            <a:endParaRPr lang="zh-CN" altLang="en-US" sz="2000" dirty="0"/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72938" y="1923679"/>
            <a:ext cx="1230958" cy="2062022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6074790" y="1264010"/>
            <a:ext cx="1449538" cy="731676"/>
            <a:chOff x="3377010" y="3668146"/>
            <a:chExt cx="9379729" cy="731676"/>
          </a:xfrm>
        </p:grpSpPr>
        <p:grpSp>
          <p:nvGrpSpPr>
            <p:cNvPr id="69" name="组合 68"/>
            <p:cNvGrpSpPr/>
            <p:nvPr/>
          </p:nvGrpSpPr>
          <p:grpSpPr>
            <a:xfrm>
              <a:off x="6516216" y="3975906"/>
              <a:ext cx="936104" cy="423916"/>
              <a:chOff x="6516216" y="3655936"/>
              <a:chExt cx="936104" cy="423916"/>
            </a:xfrm>
          </p:grpSpPr>
          <p:cxnSp>
            <p:nvCxnSpPr>
              <p:cNvPr id="71" name="直接箭头连接符 70"/>
              <p:cNvCxnSpPr/>
              <p:nvPr/>
            </p:nvCxnSpPr>
            <p:spPr>
              <a:xfrm>
                <a:off x="6516216" y="3867894"/>
                <a:ext cx="912737" cy="0"/>
              </a:xfrm>
              <a:prstGeom prst="straightConnector1">
                <a:avLst/>
              </a:prstGeom>
              <a:ln w="9525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V="1">
                <a:off x="6516216" y="3655936"/>
                <a:ext cx="0" cy="4239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V="1">
                <a:off x="7452320" y="3655936"/>
                <a:ext cx="0" cy="4239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文本框 53"/>
            <p:cNvSpPr txBox="1"/>
            <p:nvPr/>
          </p:nvSpPr>
          <p:spPr>
            <a:xfrm>
              <a:off x="3377010" y="3668146"/>
              <a:ext cx="93797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厚度</a:t>
              </a:r>
              <a:r>
                <a:rPr lang="en-US" altLang="zh-CN" sz="2000" dirty="0">
                  <a:solidFill>
                    <a:srgbClr val="FF0000"/>
                  </a:solidFill>
                </a:rPr>
                <a:t>0.8cm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118906"/>
            <a:ext cx="3685625" cy="282099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55853" y="474809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认识容积及体积的区别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84833" y="1767601"/>
            <a:ext cx="35283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容积是某种形状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的容器内能容纳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物体的大小</a:t>
            </a:r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4738555" y="1118906"/>
            <a:ext cx="3685625" cy="282099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213225" y="1767601"/>
            <a:ext cx="34363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体积是物体</a:t>
            </a:r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容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器</a:t>
            </a:r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整体所占空</a:t>
            </a:r>
            <a:endParaRPr lang="en-US" altLang="zh-CN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间的大小。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3259" y="2052012"/>
            <a:ext cx="51568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求圆柱形容器的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容积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可以用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体积公式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进行计算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但要用到的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数据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必须是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从容器里面测量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得到的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内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直径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和内高度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323528" y="771552"/>
            <a:ext cx="83978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已知保温杯壁的厚度是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0.8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厘米。这个保温杯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能装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多少毫升的水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?(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得数保留整数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3532" y="267496"/>
            <a:ext cx="78235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一个保温杯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从外面测量的尺寸如图所示。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Text Box 18"/>
          <p:cNvSpPr txBox="1">
            <a:spLocks noChangeArrowheads="1"/>
          </p:cNvSpPr>
          <p:nvPr/>
        </p:nvSpPr>
        <p:spPr bwMode="auto">
          <a:xfrm>
            <a:off x="6678221" y="1487973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516216" y="3804297"/>
            <a:ext cx="936104" cy="423916"/>
            <a:chOff x="6516216" y="3655936"/>
            <a:chExt cx="936104" cy="423916"/>
          </a:xfrm>
        </p:grpSpPr>
        <p:cxnSp>
          <p:nvCxnSpPr>
            <p:cNvPr id="43" name="直接箭头连接符 42"/>
            <p:cNvCxnSpPr/>
            <p:nvPr/>
          </p:nvCxnSpPr>
          <p:spPr>
            <a:xfrm>
              <a:off x="6516216" y="3867894"/>
              <a:ext cx="912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6516216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7452320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22"/>
          <p:cNvSpPr txBox="1"/>
          <p:nvPr/>
        </p:nvSpPr>
        <p:spPr>
          <a:xfrm>
            <a:off x="6730748" y="4016254"/>
            <a:ext cx="6300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7cm</a:t>
            </a:r>
            <a:endParaRPr lang="zh-CN" altLang="en-US" sz="2000" dirty="0"/>
          </a:p>
        </p:txBody>
      </p:sp>
      <p:grpSp>
        <p:nvGrpSpPr>
          <p:cNvPr id="47" name="组合 46"/>
          <p:cNvGrpSpPr/>
          <p:nvPr/>
        </p:nvGrpSpPr>
        <p:grpSpPr>
          <a:xfrm rot="16200000">
            <a:off x="6847445" y="2705098"/>
            <a:ext cx="1774481" cy="423916"/>
            <a:chOff x="6516216" y="3655936"/>
            <a:chExt cx="936104" cy="423916"/>
          </a:xfrm>
        </p:grpSpPr>
        <p:cxnSp>
          <p:nvCxnSpPr>
            <p:cNvPr id="48" name="直接箭头连接符 47"/>
            <p:cNvCxnSpPr/>
            <p:nvPr/>
          </p:nvCxnSpPr>
          <p:spPr>
            <a:xfrm>
              <a:off x="6516216" y="3867894"/>
              <a:ext cx="91273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6516216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7452320" y="3655936"/>
              <a:ext cx="0" cy="4239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27"/>
          <p:cNvSpPr txBox="1"/>
          <p:nvPr/>
        </p:nvSpPr>
        <p:spPr>
          <a:xfrm>
            <a:off x="7522732" y="2839032"/>
            <a:ext cx="848977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18cm</a:t>
            </a:r>
            <a:endParaRPr lang="zh-CN" altLang="en-US" sz="2000" dirty="0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72938" y="1923679"/>
            <a:ext cx="1230958" cy="2062022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6074790" y="1264010"/>
            <a:ext cx="1449538" cy="731676"/>
            <a:chOff x="3377010" y="3668146"/>
            <a:chExt cx="9379729" cy="731676"/>
          </a:xfrm>
        </p:grpSpPr>
        <p:grpSp>
          <p:nvGrpSpPr>
            <p:cNvPr id="54" name="组合 53"/>
            <p:cNvGrpSpPr/>
            <p:nvPr/>
          </p:nvGrpSpPr>
          <p:grpSpPr>
            <a:xfrm>
              <a:off x="6516216" y="3975906"/>
              <a:ext cx="936104" cy="423916"/>
              <a:chOff x="6516216" y="3655936"/>
              <a:chExt cx="936104" cy="423916"/>
            </a:xfrm>
          </p:grpSpPr>
          <p:cxnSp>
            <p:nvCxnSpPr>
              <p:cNvPr id="56" name="直接箭头连接符 55"/>
              <p:cNvCxnSpPr/>
              <p:nvPr/>
            </p:nvCxnSpPr>
            <p:spPr>
              <a:xfrm>
                <a:off x="6516216" y="3867894"/>
                <a:ext cx="912737" cy="0"/>
              </a:xfrm>
              <a:prstGeom prst="straightConnector1">
                <a:avLst/>
              </a:prstGeom>
              <a:ln w="9525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V="1">
                <a:off x="6516216" y="3655936"/>
                <a:ext cx="0" cy="4239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V="1">
                <a:off x="7452320" y="3655936"/>
                <a:ext cx="0" cy="4239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文本框 53"/>
            <p:cNvSpPr txBox="1"/>
            <p:nvPr/>
          </p:nvSpPr>
          <p:spPr>
            <a:xfrm>
              <a:off x="3377010" y="3668146"/>
              <a:ext cx="93797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厚度</a:t>
              </a:r>
              <a:r>
                <a:rPr lang="en-US" altLang="zh-CN" sz="2000" dirty="0">
                  <a:solidFill>
                    <a:srgbClr val="FF0000"/>
                  </a:solidFill>
                </a:rPr>
                <a:t>0.8cm</a:t>
              </a:r>
              <a:endParaRPr lang="zh-CN" altLang="en-US" sz="20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85408" y="1347616"/>
          <a:ext cx="7295827" cy="2570675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5448114"/>
                <a:gridCol w="1847713"/>
              </a:tblGrid>
              <a:tr h="4104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不同点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相同点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</a:tr>
              <a:tr h="21602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69246" y="402800"/>
            <a:ext cx="782323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计算容积和体积的相同点和不同点</a:t>
            </a:r>
            <a:r>
              <a:rPr kumimoji="0" lang="zh-CN" altLang="en-US" sz="32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2835" y="3982295"/>
            <a:ext cx="81836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知道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容积、底面积和高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中任意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两个量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都可以求出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第三个量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38245" y="2204162"/>
            <a:ext cx="166215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计算方法相同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乘高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3012" y="1815208"/>
            <a:ext cx="58845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测量方法不同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计算体积是从物体外测量需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要的相关数据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计算容积是从物体内测量需要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的数据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2541" y="2830871"/>
            <a:ext cx="668712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计量单位不同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计量容积时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用毫升和升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可以用体积单位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但计算体积时不能用容积单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位升或毫升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PP_MARK_KEY" val="2d7dae7e-c8a9-460e-bb2e-b43d1e20461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1721</Words>
  <Application>WPS 演示</Application>
  <PresentationFormat>全屏显示(16:9)</PresentationFormat>
  <Paragraphs>248</Paragraphs>
  <Slides>17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Times New Roman</vt:lpstr>
      <vt:lpstr>Calibri</vt:lpstr>
      <vt:lpstr>幼圆</vt:lpstr>
      <vt:lpstr>Cambria Math</vt:lpstr>
      <vt:lpstr>Cambria Math</vt:lpstr>
      <vt:lpstr>Arial</vt:lpstr>
      <vt:lpstr>Arial Unicode MS</vt:lpstr>
      <vt:lpstr>第一PPT模板网-WWW.1PPT.COM</vt:lpstr>
      <vt:lpstr>2_自定义设计方案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2023-02-14T05:07:34Z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705C29621B7342A880CB9F8283DC64CE</vt:lpwstr>
  </property>
</Properties>
</file>