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  <p:sldMasterId id="2147483700" r:id="rId4"/>
  </p:sldMasterIdLst>
  <p:notesMasterIdLst>
    <p:notesMasterId r:id="rId10"/>
  </p:notesMasterIdLst>
  <p:sldIdLst>
    <p:sldId id="557" r:id="rId5"/>
    <p:sldId id="510" r:id="rId6"/>
    <p:sldId id="555" r:id="rId7"/>
    <p:sldId id="553" r:id="rId8"/>
    <p:sldId id="472" r:id="rId9"/>
    <p:sldId id="556" r:id="rId11"/>
    <p:sldId id="541" r:id="rId12"/>
    <p:sldId id="542" r:id="rId13"/>
    <p:sldId id="543" r:id="rId14"/>
    <p:sldId id="545" r:id="rId15"/>
    <p:sldId id="549" r:id="rId16"/>
    <p:sldId id="546" r:id="rId17"/>
    <p:sldId id="547" r:id="rId18"/>
    <p:sldId id="551" r:id="rId19"/>
    <p:sldId id="552" r:id="rId20"/>
    <p:sldId id="507" r:id="rId21"/>
    <p:sldId id="558" r:id="rId2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华文楷体" panose="02010600040101010101" pitchFamily="2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幼圆" panose="02010509060101010101" pitchFamily="49" charset="-122"/>
      <p:regular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30" d="100"/>
          <a:sy n="130" d="100"/>
        </p:scale>
        <p:origin x="-1074" y="-47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.xml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1.jpe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8" Type="http://schemas.openxmlformats.org/officeDocument/2006/relationships/theme" Target="../theme/theme3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75.xml"/><Relationship Id="rId24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72.xml"/><Relationship Id="rId21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70.xml"/><Relationship Id="rId2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6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6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80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7930712" y="123478"/>
            <a:ext cx="1091035" cy="279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6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044" y="92712"/>
            <a:ext cx="2507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认识图形（二） 认识平面图形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7930712" y="123478"/>
            <a:ext cx="1091035" cy="279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19" r:id="rId19"/>
    <p:sldLayoutId id="2147483720" r:id="rId20"/>
    <p:sldLayoutId id="2147483721" r:id="rId21"/>
    <p:sldLayoutId id="2147483722" r:id="rId22"/>
    <p:sldLayoutId id="2147483723" r:id="rId23"/>
    <p:sldLayoutId id="2147483724" r:id="rId24"/>
    <p:sldLayoutId id="2147483725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0.xml"/><Relationship Id="rId4" Type="http://schemas.openxmlformats.org/officeDocument/2006/relationships/slide" Target="slide17.xml"/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4.xml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4.xml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4.xml"/><Relationship Id="rId1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4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4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" Target="slide1.xml"/><Relationship Id="rId7" Type="http://schemas.openxmlformats.org/officeDocument/2006/relationships/image" Target="../media/image10.png"/><Relationship Id="rId6" Type="http://schemas.openxmlformats.org/officeDocument/2006/relationships/slide" Target="slide4.xml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.jpeg"/><Relationship Id="rId6" Type="http://schemas.openxmlformats.org/officeDocument/2006/relationships/image" Target="../media/image5.jpeg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4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10.png"/><Relationship Id="rId5" Type="http://schemas.openxmlformats.org/officeDocument/2006/relationships/slide" Target="slide4.xml"/><Relationship Id="rId4" Type="http://schemas.openxmlformats.org/officeDocument/2006/relationships/image" Target="../media/image15.png"/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10.png"/><Relationship Id="rId5" Type="http://schemas.openxmlformats.org/officeDocument/2006/relationships/slide" Target="slide4.xml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10.png"/><Relationship Id="rId5" Type="http://schemas.openxmlformats.org/officeDocument/2006/relationships/slide" Target="slide4.xml"/><Relationship Id="rId4" Type="http://schemas.microsoft.com/office/2007/relationships/hdphoto" Target="../media/image25.wdp"/><Relationship Id="rId3" Type="http://schemas.openxmlformats.org/officeDocument/2006/relationships/image" Target="../media/image24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10.png"/><Relationship Id="rId5" Type="http://schemas.openxmlformats.org/officeDocument/2006/relationships/slide" Target="slide4.xml"/><Relationship Id="rId4" Type="http://schemas.microsoft.com/office/2007/relationships/hdphoto" Target="../media/image29.wdp"/><Relationship Id="rId3" Type="http://schemas.openxmlformats.org/officeDocument/2006/relationships/image" Target="../media/image28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2.xml"/><Relationship Id="rId7" Type="http://schemas.openxmlformats.org/officeDocument/2006/relationships/slide" Target="slide1.xml"/><Relationship Id="rId6" Type="http://schemas.openxmlformats.org/officeDocument/2006/relationships/image" Target="../media/image10.png"/><Relationship Id="rId5" Type="http://schemas.openxmlformats.org/officeDocument/2006/relationships/slide" Target="slide4.xml"/><Relationship Id="rId4" Type="http://schemas.microsoft.com/office/2007/relationships/hdphoto" Target="../media/image29.wdp"/><Relationship Id="rId3" Type="http://schemas.openxmlformats.org/officeDocument/2006/relationships/image" Target="../media/image30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六年级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91632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探究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圆柱体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积公式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9067" y="555527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圆柱和圆锥</a:t>
            </a:r>
            <a:endParaRPr lang="zh-CN" altLang="en-US" sz="36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187627" y="1347616"/>
            <a:ext cx="739153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⑴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一个圆柱的底面积是 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平方厘米，高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厘米。它的体积是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        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187624" y="2541133"/>
            <a:ext cx="739153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一个圆柱的底面半径是 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分米，高是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。它的体积是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525954" y="2120538"/>
            <a:ext cx="2710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90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4139063" y="3363838"/>
            <a:ext cx="25931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282.6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8" y="91556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40" y="33950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635019" y="1347616"/>
            <a:ext cx="828299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⑶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一个圆柱的高是 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分米，底面直径是 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它的体积是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     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3131844" y="2067694"/>
            <a:ext cx="28083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15.7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635016" y="2475659"/>
            <a:ext cx="828299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⑷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一个圆柱的体积是 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立方分米，底面积是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平方分米。它的高是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5407380" y="3219822"/>
            <a:ext cx="14688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3528" y="267494"/>
            <a:ext cx="849694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个圆柱形状的零件，底面半径是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厘米，高是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。它的体积是多少立方厘米？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3200271" y="3488690"/>
            <a:ext cx="5692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它的体积是 </a:t>
            </a:r>
            <a:r>
              <a:rPr lang="en-US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28"/>
          <p:cNvSpPr>
            <a:spLocks noChangeArrowheads="1"/>
          </p:cNvSpPr>
          <p:nvPr/>
        </p:nvSpPr>
        <p:spPr bwMode="auto">
          <a:xfrm>
            <a:off x="1289743" y="1779662"/>
            <a:ext cx="1079897" cy="1944290"/>
          </a:xfrm>
          <a:prstGeom prst="can">
            <a:avLst>
              <a:gd name="adj" fmla="val 21589"/>
            </a:avLst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 b="1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 Box 14"/>
              <p:cNvSpPr txBox="1">
                <a:spLocks noChangeArrowheads="1"/>
              </p:cNvSpPr>
              <p:nvPr/>
            </p:nvSpPr>
            <p:spPr bwMode="auto">
              <a:xfrm>
                <a:off x="3871099" y="1491631"/>
                <a:ext cx="4805361" cy="2045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3.14×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sSupPr>
                      <m:e>
                        <m:r>
                          <a:rPr lang="en-US" alt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𝟓</m:t>
                        </m:r>
                      </m:e>
                      <m:sup>
                        <m:r>
                          <a:rPr lang="en-US" alt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×8 </a:t>
                </a:r>
                <a:endParaRPr lang="en-US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=78.5×8</a:t>
                </a:r>
                <a:endParaRPr lang="en-US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628 (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立方厘米</a:t>
                </a:r>
                <a:r>
                  <a:rPr lang="en-US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 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71099" y="1491631"/>
                <a:ext cx="4805361" cy="2045945"/>
              </a:xfrm>
              <a:prstGeom prst="rect">
                <a:avLst/>
              </a:prstGeom>
              <a:blipFill rotWithShape="1">
                <a:blip r:embed="rId1"/>
                <a:stretch>
                  <a:fillRect l="-3" t="-1" r="9" b="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3347864" y="1419624"/>
            <a:ext cx="17328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底面半径：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63580" y="267494"/>
            <a:ext cx="845689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金箍棒底面周长是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12.56cm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，长是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200cm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。这根金箍棒的体积是多少立方厘米？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008688" y="1419624"/>
            <a:ext cx="38117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12.56÷3.14÷2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3686959" y="2015071"/>
            <a:ext cx="13727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底面积：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4879969" y="2015072"/>
            <a:ext cx="34921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3.14×2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3991298" y="2597516"/>
            <a:ext cx="13727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体积：</a:t>
            </a:r>
            <a:endParaRPr lang="en-US" altLang="zh-CN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4880088" y="2597516"/>
            <a:ext cx="34921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12.56×200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3691840" y="3321735"/>
            <a:ext cx="52261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答：这根金箍棒的体积是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2512cm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79512" y="1700512"/>
            <a:ext cx="3022600" cy="23114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323528" y="267494"/>
            <a:ext cx="84249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如果这根金箍棒是铁制的，每立方厘米的铁重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7.9g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，这根金箍棒重多少千克？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1971725" y="1779662"/>
            <a:ext cx="44004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7.9×2512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19844.8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1691680" y="3345254"/>
            <a:ext cx="612068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答：这根金箍棒重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19.8448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2192597" y="2553167"/>
            <a:ext cx="504370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19844.8g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19.8448kg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23528" y="342404"/>
            <a:ext cx="84249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个底面积相等的圆柱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一个高为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4.5dm,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81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en-US" altLang="zh-CN" sz="3200" baseline="30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。另一个高为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3dm,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它的体积是多少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95740" y="1563638"/>
            <a:ext cx="54002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81÷4.5×3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=18×3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=54(dm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另一个圆柱的体积是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54dm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763692" y="2482322"/>
            <a:ext cx="5673339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圆柱的体积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圆柱的底面积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字母表示这个公式为</a:t>
            </a:r>
            <a:r>
              <a:rPr lang="en-US" altLang="zh-CN" sz="2800" b="1" i="1" dirty="0">
                <a:solidFill>
                  <a:srgbClr val="FF0000"/>
                </a:solidFill>
                <a:ea typeface="楷体" panose="02010609060101010101" pitchFamily="49" charset="-122"/>
              </a:rPr>
              <a:t>V=</a:t>
            </a:r>
            <a:r>
              <a:rPr lang="en-US" altLang="zh-CN" sz="2800" b="1" i="1" dirty="0" err="1">
                <a:solidFill>
                  <a:srgbClr val="FF0000"/>
                </a:solidFill>
                <a:ea typeface="楷体" panose="02010609060101010101" pitchFamily="49" charset="-122"/>
              </a:rPr>
              <a:t>Sh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99792" y="1635648"/>
            <a:ext cx="410445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115620" y="1110187"/>
            <a:ext cx="3338177" cy="2397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716016" y="1059582"/>
            <a:ext cx="3342844" cy="24010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5231" y="3435847"/>
            <a:ext cx="1020389" cy="94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1209810" y="3579864"/>
            <a:ext cx="3866246" cy="940849"/>
            <a:chOff x="495688" y="1540282"/>
            <a:chExt cx="3499373" cy="94084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495688" y="1540282"/>
              <a:ext cx="2953170" cy="940849"/>
            </a:xfrm>
            <a:prstGeom prst="cloudCallout">
              <a:avLst>
                <a:gd name="adj1" fmla="val -62408"/>
                <a:gd name="adj2" fmla="val 3137"/>
              </a:avLst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704878" y="1573381"/>
              <a:ext cx="3290183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观察上面的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情景，你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了哪些问题？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6678221" y="116800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99868" y="555528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亮亮和爷爷同一天生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日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99992" y="3363840"/>
            <a:ext cx="3633236" cy="1289875"/>
            <a:chOff x="4395148" y="3357448"/>
            <a:chExt cx="3872468" cy="1584297"/>
          </a:xfrm>
          <a:noFill/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6931512" y="3357448"/>
              <a:ext cx="1336104" cy="1584297"/>
            </a:xfrm>
            <a:prstGeom prst="rect">
              <a:avLst/>
            </a:prstGeom>
            <a:grpFill/>
          </p:spPr>
        </p:pic>
        <p:sp>
          <p:nvSpPr>
            <p:cNvPr id="21" name="思想气泡: 云 20"/>
            <p:cNvSpPr/>
            <p:nvPr/>
          </p:nvSpPr>
          <p:spPr>
            <a:xfrm>
              <a:off x="4395148" y="3561723"/>
              <a:ext cx="2467800" cy="1162634"/>
            </a:xfrm>
            <a:prstGeom prst="cloudCallout">
              <a:avLst>
                <a:gd name="adj1" fmla="val 51377"/>
                <a:gd name="adj2" fmla="val -13615"/>
              </a:avLst>
            </a:prstGeom>
            <a:grpFill/>
            <a:ln w="19050" algn="ctr">
              <a:solidFill>
                <a:schemeClr val="bg1">
                  <a:lumMod val="50000"/>
                </a:schemeClr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697395" y="3651870"/>
              <a:ext cx="2034845" cy="10206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sz="24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b="1" dirty="0"/>
                <a:t>两个蛋糕都是圆柱形的。</a:t>
              </a:r>
              <a:endParaRPr lang="zh-CN" altLang="en-US" b="1" dirty="0"/>
            </a:p>
          </p:txBody>
        </p:sp>
      </p:grpSp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520" y="3507855"/>
            <a:ext cx="1061012" cy="986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1455648" y="3733253"/>
            <a:ext cx="2665214" cy="1085715"/>
            <a:chOff x="539553" y="1530447"/>
            <a:chExt cx="2665214" cy="1085715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3" y="1530447"/>
              <a:ext cx="2322560" cy="1085715"/>
            </a:xfrm>
            <a:prstGeom prst="cloudCallout">
              <a:avLst>
                <a:gd name="adj1" fmla="val -56736"/>
                <a:gd name="adj2" fmla="val 1239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791992" y="1781032"/>
              <a:ext cx="2412775" cy="4001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爷爷的蛋糕大。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6678221" y="116800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44282" y="3357449"/>
            <a:ext cx="4223334" cy="1584297"/>
            <a:chOff x="4044282" y="3357448"/>
            <a:chExt cx="4223334" cy="1584297"/>
          </a:xfrm>
          <a:noFill/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6931512" y="3357448"/>
              <a:ext cx="1336104" cy="1584297"/>
            </a:xfrm>
            <a:prstGeom prst="rect">
              <a:avLst/>
            </a:prstGeom>
            <a:grpFill/>
          </p:spPr>
        </p:pic>
        <p:sp>
          <p:nvSpPr>
            <p:cNvPr id="21" name="思想气泡: 云 20"/>
            <p:cNvSpPr/>
            <p:nvPr/>
          </p:nvSpPr>
          <p:spPr>
            <a:xfrm>
              <a:off x="4044282" y="3561723"/>
              <a:ext cx="2818666" cy="1162634"/>
            </a:xfrm>
            <a:prstGeom prst="cloudCallout">
              <a:avLst>
                <a:gd name="adj1" fmla="val 51377"/>
                <a:gd name="adj2" fmla="val -13615"/>
              </a:avLst>
            </a:prstGeom>
            <a:grpFill/>
            <a:ln w="19050" algn="ctr">
              <a:solidFill>
                <a:schemeClr val="bg1">
                  <a:lumMod val="50000"/>
                </a:schemeClr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368755" y="3725846"/>
              <a:ext cx="2309462" cy="707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sz="24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/>
                <a:t>爷爷的蛋糕大就是爷爷的蛋糕体积大。</a:t>
              </a:r>
              <a:endParaRPr lang="zh-CN" altLang="en-US" sz="2000" b="1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1013136" y="894163"/>
            <a:ext cx="3338177" cy="2397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4613532" y="829724"/>
            <a:ext cx="3342844" cy="24010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矩形 19"/>
          <p:cNvSpPr/>
          <p:nvPr/>
        </p:nvSpPr>
        <p:spPr>
          <a:xfrm>
            <a:off x="2397385" y="339504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亮亮和爷爷同一天生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日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3454" y="3113635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771097" y="1688611"/>
            <a:ext cx="2953170" cy="1358034"/>
            <a:chOff x="539553" y="1453529"/>
            <a:chExt cx="2953170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3" y="1453529"/>
              <a:ext cx="2953170" cy="1358034"/>
            </a:xfrm>
            <a:prstGeom prst="cloudCallout">
              <a:avLst>
                <a:gd name="adj1" fmla="val -39162"/>
                <a:gd name="adj2" fmla="val 47879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09750" y="1708529"/>
              <a:ext cx="2412775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哪个筒装茶叶多哪个体积就大。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6678221" y="116800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72" y="987574"/>
            <a:ext cx="848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下面是两个茶叶筒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怎样比较哪个茶叶筒的体积大呢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5816" y="3795886"/>
            <a:ext cx="36102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怎样求圆柱的体积呢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7" name="PY17.eps" descr="id:2147507700;FounderCES"/>
          <p:cNvPicPr/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593960" y="1759397"/>
            <a:ext cx="2257269" cy="1976523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851225" y="2064058"/>
            <a:ext cx="2809336" cy="2746931"/>
            <a:chOff x="7234668" y="1323604"/>
            <a:chExt cx="3545200" cy="3466449"/>
          </a:xfrm>
          <a:noFill/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9093791" y="2790773"/>
              <a:ext cx="1686077" cy="1999280"/>
            </a:xfrm>
            <a:prstGeom prst="rect">
              <a:avLst/>
            </a:prstGeom>
            <a:grpFill/>
            <a:ln>
              <a:noFill/>
            </a:ln>
          </p:spPr>
        </p:pic>
        <p:grpSp>
          <p:nvGrpSpPr>
            <p:cNvPr id="20" name="组合 19"/>
            <p:cNvGrpSpPr/>
            <p:nvPr/>
          </p:nvGrpSpPr>
          <p:grpSpPr>
            <a:xfrm>
              <a:off x="7234668" y="1323604"/>
              <a:ext cx="3114204" cy="1467169"/>
              <a:chOff x="7234668" y="1323604"/>
              <a:chExt cx="3114204" cy="1467169"/>
            </a:xfrm>
            <a:grpFill/>
          </p:grpSpPr>
          <p:sp>
            <p:nvSpPr>
              <p:cNvPr id="21" name="思想气泡: 云 20"/>
              <p:cNvSpPr/>
              <p:nvPr/>
            </p:nvSpPr>
            <p:spPr>
              <a:xfrm>
                <a:off x="7234668" y="1323604"/>
                <a:ext cx="3114204" cy="1467169"/>
              </a:xfrm>
              <a:prstGeom prst="cloudCallout">
                <a:avLst>
                  <a:gd name="adj1" fmla="val 28845"/>
                  <a:gd name="adj2" fmla="val 53343"/>
                </a:avLst>
              </a:prstGeom>
              <a:grpFill/>
              <a:ln>
                <a:solidFill>
                  <a:srgbClr val="00B0F0"/>
                </a:solidFill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588023" y="1474707"/>
                <a:ext cx="2178627" cy="104866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sz="2400">
                    <a:latin typeface="楷体" panose="02010609060101010101" pitchFamily="49" charset="-122"/>
                    <a:ea typeface="楷体" panose="02010609060101010101" pitchFamily="49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r>
                  <a:rPr lang="zh-CN" altLang="en-US" b="1" dirty="0"/>
                  <a:t>要能计算出体积就好了。</a:t>
                </a:r>
                <a:endParaRPr lang="zh-CN" altLang="en-US" b="1" dirty="0"/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1475656" y="2931790"/>
            <a:ext cx="64807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推导圆的面积公式是把圆转化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近似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的长方形推导出来的。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555526"/>
            <a:ext cx="2180036" cy="215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9"/>
          <p:cNvPicPr>
            <a:picLocks noChangeAspect="1" noChangeArrowheads="1"/>
          </p:cNvPicPr>
          <p:nvPr/>
        </p:nvPicPr>
        <p:blipFill>
          <a:blip r:embed="rId2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4239745" y="1142416"/>
            <a:ext cx="3475832" cy="101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39553" y="915566"/>
            <a:ext cx="848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什么叫物体的体积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你会计算下面这些图形的体积吗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588" y="3838279"/>
            <a:ext cx="7611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圆柱转化成一种学过的图形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并计算出它的体积吗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平行四边形 15"/>
          <p:cNvSpPr/>
          <p:nvPr/>
        </p:nvSpPr>
        <p:spPr>
          <a:xfrm>
            <a:off x="1824009" y="3080288"/>
            <a:ext cx="1402556" cy="332185"/>
          </a:xfrm>
          <a:prstGeom prst="parallelogram">
            <a:avLst>
              <a:gd name="adj" fmla="val 101292"/>
            </a:avLst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3763541" y="3213638"/>
            <a:ext cx="783431" cy="198835"/>
          </a:xfrm>
          <a:prstGeom prst="parallelogram">
            <a:avLst>
              <a:gd name="adj" fmla="val 99897"/>
            </a:avLst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177908" y="3186700"/>
            <a:ext cx="945356" cy="323850"/>
          </a:xfrm>
          <a:prstGeom prst="ellipse">
            <a:avLst/>
          </a:prstGeom>
          <a:solidFill>
            <a:srgbClr val="99CC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ea typeface="楷体" panose="02010609060101010101" pitchFamily="49" charset="-122"/>
              <a:cs typeface="+mn-ea"/>
              <a:sym typeface="+mn-lt"/>
            </a:endParaRPr>
          </a:p>
        </p:txBody>
      </p:sp>
      <p:grpSp>
        <p:nvGrpSpPr>
          <p:cNvPr id="19" name="组合 43"/>
          <p:cNvGrpSpPr/>
          <p:nvPr/>
        </p:nvGrpSpPr>
        <p:grpSpPr bwMode="auto">
          <a:xfrm>
            <a:off x="1824009" y="2471878"/>
            <a:ext cx="1402556" cy="945356"/>
            <a:chOff x="669800" y="3000372"/>
            <a:chExt cx="1869783" cy="1260001"/>
          </a:xfrm>
        </p:grpSpPr>
        <p:sp>
          <p:nvSpPr>
            <p:cNvPr id="21" name="立方体 20"/>
            <p:cNvSpPr/>
            <p:nvPr/>
          </p:nvSpPr>
          <p:spPr>
            <a:xfrm>
              <a:off x="669800" y="3000372"/>
              <a:ext cx="1869783" cy="1260001"/>
            </a:xfrm>
            <a:prstGeom prst="cube">
              <a:avLst>
                <a:gd name="adj" fmla="val 35299"/>
              </a:avLst>
            </a:prstGeom>
            <a:noFill/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b="1"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rot="5400000">
              <a:off x="724648" y="3412173"/>
              <a:ext cx="793452" cy="1587"/>
            </a:xfrm>
            <a:prstGeom prst="line">
              <a:avLst/>
            </a:prstGeom>
            <a:ln w="19050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0800000">
              <a:off x="1134864" y="3809693"/>
              <a:ext cx="1396782" cy="1586"/>
            </a:xfrm>
            <a:prstGeom prst="line">
              <a:avLst/>
            </a:prstGeom>
            <a:ln w="19050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669800" y="3809693"/>
              <a:ext cx="450780" cy="450680"/>
            </a:xfrm>
            <a:prstGeom prst="line">
              <a:avLst/>
            </a:prstGeom>
            <a:ln w="19050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49"/>
          <p:cNvGrpSpPr/>
          <p:nvPr/>
        </p:nvGrpSpPr>
        <p:grpSpPr bwMode="auto">
          <a:xfrm>
            <a:off x="3756393" y="2632612"/>
            <a:ext cx="784622" cy="784622"/>
            <a:chOff x="2954810" y="3188808"/>
            <a:chExt cx="1045686" cy="1045686"/>
          </a:xfrm>
        </p:grpSpPr>
        <p:sp>
          <p:nvSpPr>
            <p:cNvPr id="26" name="立方体 25"/>
            <p:cNvSpPr/>
            <p:nvPr/>
          </p:nvSpPr>
          <p:spPr>
            <a:xfrm>
              <a:off x="2954810" y="3188808"/>
              <a:ext cx="1045686" cy="1045686"/>
            </a:xfrm>
            <a:prstGeom prst="cube">
              <a:avLst/>
            </a:prstGeom>
            <a:noFill/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b="1"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rot="5400000">
              <a:off x="2823107" y="3590263"/>
              <a:ext cx="791802" cy="1587"/>
            </a:xfrm>
            <a:prstGeom prst="line">
              <a:avLst/>
            </a:prstGeom>
            <a:ln w="19050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10800000">
              <a:off x="3238843" y="3969502"/>
              <a:ext cx="755305" cy="1587"/>
            </a:xfrm>
            <a:prstGeom prst="line">
              <a:avLst/>
            </a:prstGeom>
            <a:ln w="19050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2961157" y="3969502"/>
              <a:ext cx="258645" cy="258645"/>
            </a:xfrm>
            <a:prstGeom prst="line">
              <a:avLst/>
            </a:prstGeom>
            <a:ln w="19050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圆柱形 29"/>
          <p:cNvSpPr/>
          <p:nvPr/>
        </p:nvSpPr>
        <p:spPr>
          <a:xfrm>
            <a:off x="6177908" y="2122283"/>
            <a:ext cx="945356" cy="1376363"/>
          </a:xfrm>
          <a:prstGeom prst="can">
            <a:avLst>
              <a:gd name="adj" fmla="val 33759"/>
            </a:avLst>
          </a:prstGeom>
          <a:noFill/>
          <a:ln w="1905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1" name="弧形 30"/>
          <p:cNvSpPr/>
          <p:nvPr/>
        </p:nvSpPr>
        <p:spPr>
          <a:xfrm>
            <a:off x="6177908" y="3191463"/>
            <a:ext cx="945356" cy="323850"/>
          </a:xfrm>
          <a:prstGeom prst="arc">
            <a:avLst>
              <a:gd name="adj1" fmla="val 10838797"/>
              <a:gd name="adj2" fmla="val 0"/>
            </a:avLst>
          </a:prstGeom>
          <a:ln w="19050"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 b="1"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32" name="Object 3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46942" y="2877881"/>
            <a:ext cx="685800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" name="Object 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9320" y="3095765"/>
            <a:ext cx="213122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Object 4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40655" y="2937413"/>
            <a:ext cx="189309" cy="264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Object 4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30237" y="3181490"/>
            <a:ext cx="213122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Object 4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84943" y="2952891"/>
            <a:ext cx="189310" cy="264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Object 4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46835" y="3574461"/>
            <a:ext cx="752413" cy="29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37"/>
          <p:cNvSpPr txBox="1"/>
          <p:nvPr/>
        </p:nvSpPr>
        <p:spPr>
          <a:xfrm>
            <a:off x="35496" y="339504"/>
            <a:ext cx="4985660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indent="266700">
              <a:defRPr sz="2800">
                <a:solidFill>
                  <a:srgbClr val="FF0000"/>
                </a:solidFill>
                <a:latin typeface="苏新诗卵石体" panose="02010609000101010101" pitchFamily="49" charset="-122"/>
                <a:ea typeface="苏新诗卵石体" panose="0201060900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3200" b="1" dirty="0">
                <a:ea typeface="楷体" panose="02010609060101010101" pitchFamily="49" charset="-122"/>
                <a:sym typeface="+mn-lt"/>
              </a:rPr>
              <a:t>怎么计算圆柱的体积呢？</a:t>
            </a:r>
            <a:endParaRPr lang="zh-CN" altLang="en-US" sz="3200" b="1" dirty="0">
              <a:ea typeface="楷体" panose="02010609060101010101" pitchFamily="49" charset="-122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08470" y="1491630"/>
            <a:ext cx="7939994" cy="52322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一个物体所占空间的大小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叫作这个物体的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体积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 animBg="1"/>
      <p:bldP spid="18" grpId="0" animBg="1"/>
      <p:bldP spid="30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1259632" y="3488690"/>
            <a:ext cx="69127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把圆柱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等分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拼成一个近似的长方体。　　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267744" y="1419623"/>
            <a:ext cx="1414486" cy="2032173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35496" y="339504"/>
            <a:ext cx="2513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圆柱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的体积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948040" y="1419623"/>
            <a:ext cx="2070941" cy="2032173"/>
          </a:xfrm>
          <a:prstGeom prst="rect">
            <a:avLst/>
          </a:prstGeom>
        </p:spPr>
      </p:pic>
      <p:sp>
        <p:nvSpPr>
          <p:cNvPr id="37" name="虚尾箭头 8"/>
          <p:cNvSpPr/>
          <p:nvPr/>
        </p:nvSpPr>
        <p:spPr>
          <a:xfrm>
            <a:off x="3869617" y="2315475"/>
            <a:ext cx="894344" cy="537313"/>
          </a:xfrm>
          <a:prstGeom prst="striped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39756" y="843560"/>
            <a:ext cx="4161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把圆柱转化成长方体</a:t>
            </a:r>
            <a:endParaRPr lang="zh-CN" altLang="zh-CN" sz="32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59632" y="1419622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把圆柱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能拼成一个近似的长方体。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531843" y="1711252"/>
            <a:ext cx="1429070" cy="196457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1560" y="3684971"/>
            <a:ext cx="81098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一个圆柱等分成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份、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份……能拼成一个近似的</a:t>
            </a:r>
            <a:r>
              <a:rPr lang="zh-CN" altLang="zh-CN" sz="24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长方体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等分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份数越多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拼成的立体图形就越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接近长方体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987292" y="1635646"/>
            <a:ext cx="2013518" cy="1964576"/>
          </a:xfrm>
          <a:prstGeom prst="rect">
            <a:avLst/>
          </a:prstGeom>
        </p:spPr>
      </p:pic>
      <p:sp>
        <p:nvSpPr>
          <p:cNvPr id="11" name="虚尾箭头 10"/>
          <p:cNvSpPr/>
          <p:nvPr/>
        </p:nvSpPr>
        <p:spPr>
          <a:xfrm>
            <a:off x="4037696" y="2401042"/>
            <a:ext cx="894344" cy="537313"/>
          </a:xfrm>
          <a:prstGeom prst="striped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5496" y="339504"/>
            <a:ext cx="2513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圆柱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的体积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39756" y="843560"/>
            <a:ext cx="4161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把圆柱转化成长方体</a:t>
            </a:r>
            <a:endParaRPr lang="zh-CN" altLang="zh-CN" sz="32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95536" y="1755514"/>
            <a:ext cx="1429070" cy="19645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612686" y="1707655"/>
            <a:ext cx="2013518" cy="1964576"/>
          </a:xfrm>
          <a:prstGeom prst="rect">
            <a:avLst/>
          </a:prstGeom>
        </p:spPr>
      </p:pic>
      <p:sp>
        <p:nvSpPr>
          <p:cNvPr id="9" name="虚尾箭头 5"/>
          <p:cNvSpPr/>
          <p:nvPr/>
        </p:nvSpPr>
        <p:spPr>
          <a:xfrm>
            <a:off x="1825756" y="2570317"/>
            <a:ext cx="756147" cy="537313"/>
          </a:xfrm>
          <a:prstGeom prst="stripedRight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095478" y="3077441"/>
            <a:ext cx="1577662" cy="53553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 S h</a:t>
            </a:r>
            <a:endParaRPr lang="zh-CN" altLang="en-US" sz="24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7163118" y="2373172"/>
            <a:ext cx="259558" cy="206543"/>
          </a:xfrm>
          <a:prstGeom prst="down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>
            <a:noFill/>
            <a:miter lim="800000"/>
          </a:ln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CC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649691" y="2536852"/>
            <a:ext cx="12346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5905101" y="2362455"/>
            <a:ext cx="259558" cy="206543"/>
          </a:xfrm>
          <a:prstGeom prst="down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>
            <a:noFill/>
            <a:miter lim="800000"/>
          </a:ln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CC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8533482" y="2536852"/>
            <a:ext cx="4310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4932044" y="2547567"/>
            <a:ext cx="17275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圆柱的体积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Group 16"/>
          <p:cNvGrpSpPr/>
          <p:nvPr/>
        </p:nvGrpSpPr>
        <p:grpSpPr bwMode="auto">
          <a:xfrm>
            <a:off x="6553993" y="2538041"/>
            <a:ext cx="1712152" cy="465533"/>
            <a:chOff x="0" y="0"/>
            <a:chExt cx="1631" cy="391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0" y="3"/>
              <a:ext cx="22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1405" y="0"/>
              <a:ext cx="2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501356" y="1923680"/>
            <a:ext cx="46791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长方体的体积=底面积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auto">
          <a:xfrm>
            <a:off x="8632922" y="2373173"/>
            <a:ext cx="259558" cy="206543"/>
          </a:xfrm>
          <a:prstGeom prst="down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>
            <a:noFill/>
            <a:miter lim="800000"/>
          </a:ln>
        </p:spPr>
        <p:txBody>
          <a:bodyPr vert="eaVert"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CC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569035" y="1993905"/>
            <a:ext cx="1170438" cy="508639"/>
          </a:xfrm>
          <a:prstGeom prst="ellipse">
            <a:avLst/>
          </a:prstGeom>
          <a:solidFill>
            <a:srgbClr val="FFFF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CC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" name="AutoShape 21"/>
          <p:cNvSpPr>
            <a:spLocks noChangeArrowheads="1"/>
          </p:cNvSpPr>
          <p:nvPr/>
        </p:nvSpPr>
        <p:spPr bwMode="auto">
          <a:xfrm>
            <a:off x="2704542" y="2110525"/>
            <a:ext cx="1764981" cy="283490"/>
          </a:xfrm>
          <a:custGeom>
            <a:avLst/>
            <a:gdLst>
              <a:gd name="connsiteX0" fmla="*/ 0 w 1730691"/>
              <a:gd name="connsiteY0" fmla="*/ 283490 h 283490"/>
              <a:gd name="connsiteX1" fmla="*/ 42163 w 1730691"/>
              <a:gd name="connsiteY1" fmla="*/ 0 h 283490"/>
              <a:gd name="connsiteX2" fmla="*/ 1730691 w 1730691"/>
              <a:gd name="connsiteY2" fmla="*/ 0 h 283490"/>
              <a:gd name="connsiteX3" fmla="*/ 1688528 w 1730691"/>
              <a:gd name="connsiteY3" fmla="*/ 283490 h 283490"/>
              <a:gd name="connsiteX4" fmla="*/ 0 w 1730691"/>
              <a:gd name="connsiteY4" fmla="*/ 283490 h 283490"/>
              <a:gd name="connsiteX0-1" fmla="*/ 0 w 1776411"/>
              <a:gd name="connsiteY0-2" fmla="*/ 272060 h 283490"/>
              <a:gd name="connsiteX1-3" fmla="*/ 87883 w 1776411"/>
              <a:gd name="connsiteY1-4" fmla="*/ 0 h 283490"/>
              <a:gd name="connsiteX2-5" fmla="*/ 1776411 w 1776411"/>
              <a:gd name="connsiteY2-6" fmla="*/ 0 h 283490"/>
              <a:gd name="connsiteX3-7" fmla="*/ 1734248 w 1776411"/>
              <a:gd name="connsiteY3-8" fmla="*/ 283490 h 283490"/>
              <a:gd name="connsiteX4-9" fmla="*/ 0 w 1776411"/>
              <a:gd name="connsiteY4-10" fmla="*/ 272060 h 283490"/>
              <a:gd name="connsiteX0-11" fmla="*/ 0 w 1776411"/>
              <a:gd name="connsiteY0-12" fmla="*/ 272060 h 283490"/>
              <a:gd name="connsiteX1-13" fmla="*/ 87883 w 1776411"/>
              <a:gd name="connsiteY1-14" fmla="*/ 0 h 283490"/>
              <a:gd name="connsiteX2-15" fmla="*/ 1776411 w 1776411"/>
              <a:gd name="connsiteY2-16" fmla="*/ 0 h 283490"/>
              <a:gd name="connsiteX3-17" fmla="*/ 1699958 w 1776411"/>
              <a:gd name="connsiteY3-18" fmla="*/ 283490 h 283490"/>
              <a:gd name="connsiteX4-19" fmla="*/ 0 w 1776411"/>
              <a:gd name="connsiteY4-20" fmla="*/ 272060 h 283490"/>
              <a:gd name="connsiteX0-21" fmla="*/ 0 w 1776411"/>
              <a:gd name="connsiteY0-22" fmla="*/ 272060 h 283490"/>
              <a:gd name="connsiteX1-23" fmla="*/ 87883 w 1776411"/>
              <a:gd name="connsiteY1-24" fmla="*/ 0 h 283490"/>
              <a:gd name="connsiteX2-25" fmla="*/ 1776411 w 1776411"/>
              <a:gd name="connsiteY2-26" fmla="*/ 0 h 283490"/>
              <a:gd name="connsiteX3-27" fmla="*/ 1722818 w 1776411"/>
              <a:gd name="connsiteY3-28" fmla="*/ 283490 h 283490"/>
              <a:gd name="connsiteX4-29" fmla="*/ 0 w 1776411"/>
              <a:gd name="connsiteY4-30" fmla="*/ 272060 h 283490"/>
              <a:gd name="connsiteX0-31" fmla="*/ 0 w 1764981"/>
              <a:gd name="connsiteY0-32" fmla="*/ 272060 h 283490"/>
              <a:gd name="connsiteX1-33" fmla="*/ 76453 w 1764981"/>
              <a:gd name="connsiteY1-34" fmla="*/ 0 h 283490"/>
              <a:gd name="connsiteX2-35" fmla="*/ 1764981 w 1764981"/>
              <a:gd name="connsiteY2-36" fmla="*/ 0 h 283490"/>
              <a:gd name="connsiteX3-37" fmla="*/ 1711388 w 1764981"/>
              <a:gd name="connsiteY3-38" fmla="*/ 283490 h 283490"/>
              <a:gd name="connsiteX4-39" fmla="*/ 0 w 1764981"/>
              <a:gd name="connsiteY4-40" fmla="*/ 272060 h 2834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64981" h="283490">
                <a:moveTo>
                  <a:pt x="0" y="272060"/>
                </a:moveTo>
                <a:lnTo>
                  <a:pt x="76453" y="0"/>
                </a:lnTo>
                <a:lnTo>
                  <a:pt x="1764981" y="0"/>
                </a:lnTo>
                <a:lnTo>
                  <a:pt x="1711388" y="283490"/>
                </a:lnTo>
                <a:lnTo>
                  <a:pt x="0" y="27206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bg1">
                <a:lumMod val="50000"/>
              </a:schemeClr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CC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H="1">
            <a:off x="2730744" y="2402896"/>
            <a:ext cx="2370" cy="1131392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7145899" y="3082280"/>
            <a:ext cx="1683186" cy="53553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2000" i="1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V =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πr²h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5496" y="339504"/>
            <a:ext cx="2513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圆柱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的体积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339756" y="843560"/>
            <a:ext cx="4161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把圆柱转化成长方体</a:t>
            </a:r>
            <a:endParaRPr lang="zh-CN" altLang="zh-CN" sz="32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8.64198E-7 L -0.2441 -0.0012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23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 autoUpdateAnimBg="0"/>
      <p:bldP spid="11" grpId="0" animBg="1" autoUpdateAnimBg="0"/>
      <p:bldP spid="12" grpId="0" bldLvl="0" autoUpdateAnimBg="0"/>
      <p:bldP spid="14" grpId="0" bldLvl="0" autoUpdateAnimBg="0"/>
      <p:bldP spid="15" grpId="0" bldLvl="0" autoUpdateAnimBg="0"/>
      <p:bldP spid="19" grpId="0" bldLvl="0" autoUpdateAnimBg="0"/>
      <p:bldP spid="21" grpId="0" animBg="1" autoUpdateAnimBg="0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4" grpId="2" animBg="1"/>
      <p:bldP spid="25" grpId="0" animBg="1" autoUpdateAnimBg="0"/>
    </p:bldLst>
  </p:timing>
</p:sld>
</file>

<file path=ppt/tags/tag1.xml><?xml version="1.0" encoding="utf-8"?>
<p:tagLst xmlns:p="http://schemas.openxmlformats.org/presentationml/2006/main">
  <p:tag name="KSO_WPP_MARK_KEY" val="fd03e63c-63de-476d-84d1-89b8b3df5be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1214</Words>
  <Application>WPS 演示</Application>
  <PresentationFormat>全屏显示(16:9)</PresentationFormat>
  <Paragraphs>195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Times New Roman</vt:lpstr>
      <vt:lpstr>幼圆</vt:lpstr>
      <vt:lpstr>苏新诗卵石体</vt:lpstr>
      <vt:lpstr>Times New Roman</vt:lpstr>
      <vt:lpstr>Cambria Math</vt:lpstr>
      <vt:lpstr>Cambria Math</vt:lpstr>
      <vt:lpstr>Arial</vt:lpstr>
      <vt:lpstr>Arial Unicode MS</vt:lpstr>
      <vt:lpstr>第一PPT模板网-WWW.1PPT.COM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2023-02-14T05:08:46Z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A3C2C401163B41F8990B1DFBC378E42B</vt:lpwstr>
  </property>
</Properties>
</file>