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fonts/font1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fonts/font8.fntdata" ContentType="application/x-fontdata"/>
  <Override PartName="/ppt/fonts/font9.fntdata" ContentType="application/x-fontdata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20"/>
  </p:notesMasterIdLst>
  <p:sldIdLst>
    <p:sldId id="256" r:id="rId3"/>
    <p:sldId id="299" r:id="rId4"/>
    <p:sldId id="353" r:id="rId5"/>
    <p:sldId id="372" r:id="rId6"/>
    <p:sldId id="373" r:id="rId7"/>
    <p:sldId id="361" r:id="rId8"/>
    <p:sldId id="362" r:id="rId9"/>
    <p:sldId id="363" r:id="rId10"/>
    <p:sldId id="364" r:id="rId11"/>
    <p:sldId id="374" r:id="rId12"/>
    <p:sldId id="365" r:id="rId13"/>
    <p:sldId id="370" r:id="rId14"/>
    <p:sldId id="371" r:id="rId15"/>
    <p:sldId id="375" r:id="rId16"/>
    <p:sldId id="360" r:id="rId17"/>
    <p:sldId id="290" r:id="rId18"/>
    <p:sldId id="277" r:id="rId19"/>
  </p:sldIdLst>
  <p:sldSz cx="12192000" cy="6858000"/>
  <p:notesSz cx="7103745" cy="10234295"/>
  <p:embeddedFontLst>
    <p:embeddedFont>
      <p:font typeface="华文楷体" panose="02010600040101010101" pitchFamily="2" charset="-122"/>
      <p:regular r:id="rId24"/>
    </p:embeddedFont>
    <p:embeddedFont>
      <p:font typeface="微软雅黑" panose="020B0503020204020204" pitchFamily="34" charset="-122"/>
      <p:regular r:id="rId25"/>
    </p:embeddedFont>
    <p:embeddedFont>
      <p:font typeface="楷体" panose="02010609060101010101" pitchFamily="49" charset="-122"/>
      <p:regular r:id="rId26"/>
    </p:embeddedFont>
    <p:embeddedFont>
      <p:font typeface="Calibri" panose="020F0502020204030204" pitchFamily="34" charset="0"/>
      <p:regular r:id="rId27"/>
      <p:bold r:id="rId28"/>
      <p:italic r:id="rId29"/>
      <p:boldItalic r:id="rId30"/>
    </p:embeddedFont>
    <p:embeddedFont>
      <p:font typeface="Franklin Gothic Medium" panose="020B0603020102020204" charset="0"/>
      <p:regular r:id="rId31"/>
      <p:italic r:id="rId32"/>
    </p:embeddedFont>
  </p:embeddedFontLst>
  <p:custDataLst>
    <p:tags r:id="rId33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FFD757"/>
    <a:srgbClr val="82A337"/>
    <a:srgbClr val="A1C450"/>
    <a:srgbClr val="00923F"/>
    <a:srgbClr val="202020"/>
    <a:srgbClr val="323232"/>
    <a:srgbClr val="CC3300"/>
    <a:srgbClr val="CC0000"/>
    <a:srgbClr val="FF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>
        <p:scale>
          <a:sx n="110" d="100"/>
          <a:sy n="110" d="100"/>
        </p:scale>
        <p:origin x="-540" y="-21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3" Type="http://schemas.openxmlformats.org/officeDocument/2006/relationships/tags" Target="tags/tag1.xml"/><Relationship Id="rId32" Type="http://schemas.openxmlformats.org/officeDocument/2006/relationships/font" Target="fonts/font9.fntdata"/><Relationship Id="rId31" Type="http://schemas.openxmlformats.org/officeDocument/2006/relationships/font" Target="fonts/font8.fntdata"/><Relationship Id="rId30" Type="http://schemas.openxmlformats.org/officeDocument/2006/relationships/font" Target="fonts/font7.fntdata"/><Relationship Id="rId3" Type="http://schemas.openxmlformats.org/officeDocument/2006/relationships/slide" Target="slides/slide1.xml"/><Relationship Id="rId29" Type="http://schemas.openxmlformats.org/officeDocument/2006/relationships/font" Target="fonts/font6.fntdata"/><Relationship Id="rId28" Type="http://schemas.openxmlformats.org/officeDocument/2006/relationships/font" Target="fonts/font5.fntdata"/><Relationship Id="rId27" Type="http://schemas.openxmlformats.org/officeDocument/2006/relationships/font" Target="fonts/font4.fntdata"/><Relationship Id="rId26" Type="http://schemas.openxmlformats.org/officeDocument/2006/relationships/font" Target="fonts/font3.fntdata"/><Relationship Id="rId25" Type="http://schemas.openxmlformats.org/officeDocument/2006/relationships/font" Target="fonts/font2.fntdata"/><Relationship Id="rId24" Type="http://schemas.openxmlformats.org/officeDocument/2006/relationships/font" Target="fonts/font1.fntdata"/><Relationship Id="rId23" Type="http://schemas.openxmlformats.org/officeDocument/2006/relationships/tableStyles" Target="tableStyles.xml"/><Relationship Id="rId22" Type="http://schemas.openxmlformats.org/officeDocument/2006/relationships/viewProps" Target="viewProps.xml"/><Relationship Id="rId21" Type="http://schemas.openxmlformats.org/officeDocument/2006/relationships/presProps" Target="presProps.xml"/><Relationship Id="rId20" Type="http://schemas.openxmlformats.org/officeDocument/2006/relationships/notesMaster" Target="notesMasters/notesMaster1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4024313" y="0"/>
            <a:ext cx="3078162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CB1636C-B82B-4EA1-82A4-44D18CBFC3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482600" y="1279525"/>
            <a:ext cx="6140450" cy="34544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711200" y="4926013"/>
            <a:ext cx="5683250" cy="402907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972185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4024313" y="9721850"/>
            <a:ext cx="3078162" cy="5127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04942EA-8533-4FF3-AD87-4DC6A42C6946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4" Type="http://schemas.openxmlformats.org/officeDocument/2006/relationships/image" Target="file:///F:\muban&#25968;&#23398;\logo-1.png" TargetMode="External"/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4" Type="http://schemas.openxmlformats.org/officeDocument/2006/relationships/image" Target="file:///F:\muban&#25968;&#23398;\logo-1.png" TargetMode="External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4" Type="http://schemas.openxmlformats.org/officeDocument/2006/relationships/image" Target="file:///F:\muban&#25968;&#23398;\logo-1.png" TargetMode="External"/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 userDrawn="1"/>
        </p:nvSpPr>
        <p:spPr>
          <a:xfrm>
            <a:off x="2531522" y="2402005"/>
            <a:ext cx="7128955" cy="2307560"/>
          </a:xfrm>
          <a:custGeom>
            <a:avLst/>
            <a:gdLst/>
            <a:ahLst/>
            <a:cxnLst/>
            <a:rect l="l" t="t" r="r" b="b"/>
            <a:pathLst>
              <a:path w="5564915" h="1801295">
                <a:moveTo>
                  <a:pt x="410468" y="1114127"/>
                </a:moveTo>
                <a:cubicBezTo>
                  <a:pt x="406803" y="1117792"/>
                  <a:pt x="380538" y="1134590"/>
                  <a:pt x="331673" y="1164520"/>
                </a:cubicBezTo>
                <a:cubicBezTo>
                  <a:pt x="282807" y="1194449"/>
                  <a:pt x="233331" y="1221631"/>
                  <a:pt x="183244" y="1246063"/>
                </a:cubicBezTo>
                <a:lnTo>
                  <a:pt x="417798" y="1202085"/>
                </a:lnTo>
                <a:lnTo>
                  <a:pt x="417798" y="1158106"/>
                </a:lnTo>
                <a:lnTo>
                  <a:pt x="513085" y="1158106"/>
                </a:lnTo>
                <a:lnTo>
                  <a:pt x="549734" y="1114127"/>
                </a:lnTo>
                <a:close/>
                <a:moveTo>
                  <a:pt x="3166467" y="1040829"/>
                </a:moveTo>
                <a:cubicBezTo>
                  <a:pt x="3164024" y="1049381"/>
                  <a:pt x="3142034" y="1098552"/>
                  <a:pt x="3100499" y="1188341"/>
                </a:cubicBezTo>
                <a:cubicBezTo>
                  <a:pt x="3058963" y="1278131"/>
                  <a:pt x="3010098" y="1363340"/>
                  <a:pt x="2953903" y="1443968"/>
                </a:cubicBezTo>
                <a:cubicBezTo>
                  <a:pt x="2964898" y="1451297"/>
                  <a:pt x="3005517" y="1448243"/>
                  <a:pt x="3075761" y="1434805"/>
                </a:cubicBezTo>
                <a:cubicBezTo>
                  <a:pt x="3146005" y="1421367"/>
                  <a:pt x="3176240" y="1360897"/>
                  <a:pt x="3166467" y="1253393"/>
                </a:cubicBezTo>
                <a:close/>
                <a:moveTo>
                  <a:pt x="776957" y="798947"/>
                </a:moveTo>
                <a:cubicBezTo>
                  <a:pt x="776957" y="800168"/>
                  <a:pt x="747638" y="827044"/>
                  <a:pt x="689000" y="879574"/>
                </a:cubicBezTo>
                <a:cubicBezTo>
                  <a:pt x="685335" y="884461"/>
                  <a:pt x="678005" y="889347"/>
                  <a:pt x="667010" y="894234"/>
                </a:cubicBezTo>
                <a:lnTo>
                  <a:pt x="901311" y="894234"/>
                </a:lnTo>
                <a:lnTo>
                  <a:pt x="835595" y="798947"/>
                </a:lnTo>
                <a:close/>
                <a:moveTo>
                  <a:pt x="1304702" y="608372"/>
                </a:moveTo>
                <a:cubicBezTo>
                  <a:pt x="1304702" y="614480"/>
                  <a:pt x="1309283" y="647159"/>
                  <a:pt x="1318445" y="706408"/>
                </a:cubicBezTo>
                <a:cubicBezTo>
                  <a:pt x="1327607" y="765657"/>
                  <a:pt x="1340129" y="816049"/>
                  <a:pt x="1356010" y="857585"/>
                </a:cubicBezTo>
                <a:cubicBezTo>
                  <a:pt x="1356010" y="861250"/>
                  <a:pt x="1359675" y="849034"/>
                  <a:pt x="1367005" y="820936"/>
                </a:cubicBezTo>
                <a:cubicBezTo>
                  <a:pt x="1374335" y="792838"/>
                  <a:pt x="1385329" y="734200"/>
                  <a:pt x="1399989" y="645021"/>
                </a:cubicBezTo>
                <a:cubicBezTo>
                  <a:pt x="1398767" y="640135"/>
                  <a:pt x="1401211" y="627918"/>
                  <a:pt x="1407319" y="608372"/>
                </a:cubicBezTo>
                <a:close/>
                <a:moveTo>
                  <a:pt x="5050222" y="527745"/>
                </a:moveTo>
                <a:lnTo>
                  <a:pt x="5050222" y="769627"/>
                </a:lnTo>
                <a:cubicBezTo>
                  <a:pt x="5056329" y="770849"/>
                  <a:pt x="5080151" y="765352"/>
                  <a:pt x="5121686" y="753135"/>
                </a:cubicBezTo>
                <a:cubicBezTo>
                  <a:pt x="5163222" y="740919"/>
                  <a:pt x="5185822" y="721984"/>
                  <a:pt x="5189487" y="696330"/>
                </a:cubicBezTo>
                <a:cubicBezTo>
                  <a:pt x="5191930" y="696330"/>
                  <a:pt x="5186738" y="682281"/>
                  <a:pt x="5173912" y="654183"/>
                </a:cubicBezTo>
                <a:cubicBezTo>
                  <a:pt x="5161084" y="626086"/>
                  <a:pt x="5119854" y="583940"/>
                  <a:pt x="5050222" y="527745"/>
                </a:cubicBezTo>
                <a:close/>
                <a:moveTo>
                  <a:pt x="601042" y="447117"/>
                </a:moveTo>
                <a:lnTo>
                  <a:pt x="601042" y="505755"/>
                </a:lnTo>
                <a:lnTo>
                  <a:pt x="637691" y="505755"/>
                </a:lnTo>
                <a:lnTo>
                  <a:pt x="681670" y="447117"/>
                </a:lnTo>
                <a:close/>
                <a:moveTo>
                  <a:pt x="5050222" y="278532"/>
                </a:moveTo>
                <a:lnTo>
                  <a:pt x="5050222" y="432457"/>
                </a:lnTo>
                <a:lnTo>
                  <a:pt x="5182158" y="278532"/>
                </a:lnTo>
                <a:close/>
                <a:moveTo>
                  <a:pt x="4133999" y="21989"/>
                </a:moveTo>
                <a:lnTo>
                  <a:pt x="4493158" y="21989"/>
                </a:lnTo>
                <a:lnTo>
                  <a:pt x="4493158" y="102617"/>
                </a:lnTo>
                <a:lnTo>
                  <a:pt x="4683733" y="102617"/>
                </a:lnTo>
                <a:lnTo>
                  <a:pt x="4683733" y="322511"/>
                </a:lnTo>
                <a:lnTo>
                  <a:pt x="4478499" y="322511"/>
                </a:lnTo>
                <a:cubicBezTo>
                  <a:pt x="4479720" y="326175"/>
                  <a:pt x="4477277" y="340835"/>
                  <a:pt x="4471169" y="366489"/>
                </a:cubicBezTo>
                <a:lnTo>
                  <a:pt x="4661743" y="366489"/>
                </a:lnTo>
                <a:lnTo>
                  <a:pt x="4661743" y="593713"/>
                </a:lnTo>
                <a:lnTo>
                  <a:pt x="4463839" y="593713"/>
                </a:lnTo>
                <a:cubicBezTo>
                  <a:pt x="4461396" y="592491"/>
                  <a:pt x="4458952" y="602264"/>
                  <a:pt x="4456509" y="623032"/>
                </a:cubicBezTo>
                <a:cubicBezTo>
                  <a:pt x="4454066" y="627918"/>
                  <a:pt x="4451623" y="632805"/>
                  <a:pt x="4449179" y="637691"/>
                </a:cubicBezTo>
                <a:lnTo>
                  <a:pt x="4683733" y="637691"/>
                </a:lnTo>
                <a:lnTo>
                  <a:pt x="4683733" y="872244"/>
                </a:lnTo>
                <a:lnTo>
                  <a:pt x="4412531" y="872244"/>
                </a:lnTo>
                <a:cubicBezTo>
                  <a:pt x="4411309" y="875909"/>
                  <a:pt x="4396955" y="899731"/>
                  <a:pt x="4369468" y="943710"/>
                </a:cubicBezTo>
                <a:cubicBezTo>
                  <a:pt x="4341981" y="987689"/>
                  <a:pt x="4302584" y="1034721"/>
                  <a:pt x="4251275" y="1084808"/>
                </a:cubicBezTo>
                <a:lnTo>
                  <a:pt x="4507818" y="1084808"/>
                </a:lnTo>
                <a:lnTo>
                  <a:pt x="4507818" y="930883"/>
                </a:lnTo>
                <a:lnTo>
                  <a:pt x="4727711" y="930883"/>
                </a:lnTo>
                <a:lnTo>
                  <a:pt x="4727711" y="36649"/>
                </a:lnTo>
                <a:lnTo>
                  <a:pt x="5519328" y="36649"/>
                </a:lnTo>
                <a:lnTo>
                  <a:pt x="5519328" y="307851"/>
                </a:lnTo>
                <a:lnTo>
                  <a:pt x="5402051" y="454447"/>
                </a:lnTo>
                <a:cubicBezTo>
                  <a:pt x="5409381" y="458112"/>
                  <a:pt x="5437784" y="489263"/>
                  <a:pt x="5487260" y="547901"/>
                </a:cubicBezTo>
                <a:cubicBezTo>
                  <a:pt x="5536736" y="606540"/>
                  <a:pt x="5562084" y="675562"/>
                  <a:pt x="5563306" y="754968"/>
                </a:cubicBezTo>
                <a:cubicBezTo>
                  <a:pt x="5570636" y="764741"/>
                  <a:pt x="5552922" y="807193"/>
                  <a:pt x="5510166" y="882323"/>
                </a:cubicBezTo>
                <a:cubicBezTo>
                  <a:pt x="5467408" y="957453"/>
                  <a:pt x="5353186" y="1010289"/>
                  <a:pt x="5167498" y="1040829"/>
                </a:cubicBezTo>
                <a:lnTo>
                  <a:pt x="5050222" y="798947"/>
                </a:lnTo>
                <a:lnTo>
                  <a:pt x="5050222" y="1048159"/>
                </a:lnTo>
                <a:lnTo>
                  <a:pt x="4844988" y="1048159"/>
                </a:lnTo>
                <a:lnTo>
                  <a:pt x="4844988" y="1084808"/>
                </a:lnTo>
                <a:lnTo>
                  <a:pt x="5409381" y="1084808"/>
                </a:lnTo>
                <a:lnTo>
                  <a:pt x="5409381" y="1531925"/>
                </a:lnTo>
                <a:cubicBezTo>
                  <a:pt x="5410603" y="1534368"/>
                  <a:pt x="5410297" y="1546585"/>
                  <a:pt x="5408464" y="1568574"/>
                </a:cubicBezTo>
                <a:cubicBezTo>
                  <a:pt x="5406632" y="1590563"/>
                  <a:pt x="5394111" y="1616218"/>
                  <a:pt x="5370900" y="1645537"/>
                </a:cubicBezTo>
                <a:cubicBezTo>
                  <a:pt x="5347688" y="1674856"/>
                  <a:pt x="5305542" y="1699899"/>
                  <a:pt x="5244460" y="1720667"/>
                </a:cubicBezTo>
                <a:cubicBezTo>
                  <a:pt x="5183380" y="1741435"/>
                  <a:pt x="5094200" y="1751208"/>
                  <a:pt x="4976924" y="1749986"/>
                </a:cubicBezTo>
                <a:lnTo>
                  <a:pt x="4881637" y="1465957"/>
                </a:lnTo>
                <a:cubicBezTo>
                  <a:pt x="4890188" y="1468400"/>
                  <a:pt x="4923172" y="1468095"/>
                  <a:pt x="4980589" y="1465041"/>
                </a:cubicBezTo>
                <a:cubicBezTo>
                  <a:pt x="5038005" y="1461987"/>
                  <a:pt x="5066103" y="1442746"/>
                  <a:pt x="5064881" y="1407319"/>
                </a:cubicBezTo>
                <a:lnTo>
                  <a:pt x="4844988" y="1407319"/>
                </a:lnTo>
                <a:lnTo>
                  <a:pt x="4844988" y="1786635"/>
                </a:lnTo>
                <a:lnTo>
                  <a:pt x="4507818" y="1786635"/>
                </a:lnTo>
                <a:lnTo>
                  <a:pt x="4507818" y="1407319"/>
                </a:lnTo>
                <a:lnTo>
                  <a:pt x="4302584" y="1407319"/>
                </a:lnTo>
                <a:lnTo>
                  <a:pt x="4302584" y="1727997"/>
                </a:lnTo>
                <a:lnTo>
                  <a:pt x="3972743" y="1727997"/>
                </a:lnTo>
                <a:lnTo>
                  <a:pt x="3972743" y="1165436"/>
                </a:lnTo>
                <a:lnTo>
                  <a:pt x="3848137" y="989521"/>
                </a:lnTo>
                <a:cubicBezTo>
                  <a:pt x="3860353" y="990743"/>
                  <a:pt x="3909218" y="951650"/>
                  <a:pt x="3994733" y="872244"/>
                </a:cubicBezTo>
                <a:lnTo>
                  <a:pt x="3840807" y="872244"/>
                </a:lnTo>
                <a:lnTo>
                  <a:pt x="3840807" y="637691"/>
                </a:lnTo>
                <a:lnTo>
                  <a:pt x="4090020" y="637691"/>
                </a:lnTo>
                <a:lnTo>
                  <a:pt x="4090020" y="635859"/>
                </a:lnTo>
                <a:cubicBezTo>
                  <a:pt x="4090020" y="633416"/>
                  <a:pt x="4090020" y="629140"/>
                  <a:pt x="4090020" y="623032"/>
                </a:cubicBezTo>
                <a:cubicBezTo>
                  <a:pt x="4092463" y="620589"/>
                  <a:pt x="4094907" y="610815"/>
                  <a:pt x="4097350" y="593713"/>
                </a:cubicBezTo>
                <a:lnTo>
                  <a:pt x="3877456" y="593713"/>
                </a:lnTo>
                <a:lnTo>
                  <a:pt x="3877456" y="366489"/>
                </a:lnTo>
                <a:lnTo>
                  <a:pt x="4126669" y="366489"/>
                </a:lnTo>
                <a:cubicBezTo>
                  <a:pt x="4126669" y="362824"/>
                  <a:pt x="4126669" y="348165"/>
                  <a:pt x="4126669" y="322511"/>
                </a:cubicBezTo>
                <a:lnTo>
                  <a:pt x="3833477" y="322511"/>
                </a:lnTo>
                <a:lnTo>
                  <a:pt x="3833477" y="102617"/>
                </a:lnTo>
                <a:lnTo>
                  <a:pt x="4133999" y="102617"/>
                </a:lnTo>
                <a:close/>
                <a:moveTo>
                  <a:pt x="300521" y="7330"/>
                </a:moveTo>
                <a:lnTo>
                  <a:pt x="623032" y="7330"/>
                </a:lnTo>
                <a:lnTo>
                  <a:pt x="623032" y="161255"/>
                </a:lnTo>
                <a:lnTo>
                  <a:pt x="820936" y="161255"/>
                </a:lnTo>
                <a:lnTo>
                  <a:pt x="842925" y="117277"/>
                </a:lnTo>
                <a:lnTo>
                  <a:pt x="1092138" y="212564"/>
                </a:lnTo>
                <a:cubicBezTo>
                  <a:pt x="1090916" y="216229"/>
                  <a:pt x="1077784" y="247991"/>
                  <a:pt x="1052740" y="307851"/>
                </a:cubicBezTo>
                <a:cubicBezTo>
                  <a:pt x="1027697" y="367711"/>
                  <a:pt x="996851" y="433679"/>
                  <a:pt x="960202" y="505755"/>
                </a:cubicBezTo>
                <a:lnTo>
                  <a:pt x="996851" y="505755"/>
                </a:lnTo>
                <a:cubicBezTo>
                  <a:pt x="1000515" y="502090"/>
                  <a:pt x="1024337" y="452309"/>
                  <a:pt x="1068316" y="356411"/>
                </a:cubicBezTo>
                <a:cubicBezTo>
                  <a:pt x="1112295" y="260513"/>
                  <a:pt x="1149555" y="144153"/>
                  <a:pt x="1180095" y="7330"/>
                </a:cubicBezTo>
                <a:lnTo>
                  <a:pt x="1502606" y="43979"/>
                </a:lnTo>
                <a:cubicBezTo>
                  <a:pt x="1501384" y="46422"/>
                  <a:pt x="1494971" y="69022"/>
                  <a:pt x="1483365" y="111779"/>
                </a:cubicBezTo>
                <a:cubicBezTo>
                  <a:pt x="1471760" y="154536"/>
                  <a:pt x="1458627" y="202791"/>
                  <a:pt x="1443967" y="256542"/>
                </a:cubicBezTo>
                <a:lnTo>
                  <a:pt x="1825116" y="256542"/>
                </a:lnTo>
                <a:lnTo>
                  <a:pt x="1825116" y="608372"/>
                </a:lnTo>
                <a:lnTo>
                  <a:pt x="1744489" y="608372"/>
                </a:lnTo>
                <a:cubicBezTo>
                  <a:pt x="1744489" y="616924"/>
                  <a:pt x="1733189" y="687778"/>
                  <a:pt x="1710588" y="820936"/>
                </a:cubicBezTo>
                <a:cubicBezTo>
                  <a:pt x="1687988" y="954094"/>
                  <a:pt x="1647980" y="1098246"/>
                  <a:pt x="1590563" y="1253393"/>
                </a:cubicBezTo>
                <a:cubicBezTo>
                  <a:pt x="1591785" y="1259501"/>
                  <a:pt x="1618050" y="1286072"/>
                  <a:pt x="1669359" y="1333105"/>
                </a:cubicBezTo>
                <a:cubicBezTo>
                  <a:pt x="1720667" y="1380137"/>
                  <a:pt x="1782359" y="1417092"/>
                  <a:pt x="1854436" y="1443968"/>
                </a:cubicBezTo>
                <a:lnTo>
                  <a:pt x="1641872" y="1786635"/>
                </a:lnTo>
                <a:cubicBezTo>
                  <a:pt x="1646758" y="1797630"/>
                  <a:pt x="1556358" y="1722499"/>
                  <a:pt x="1370670" y="1561244"/>
                </a:cubicBezTo>
                <a:cubicBezTo>
                  <a:pt x="1365783" y="1564909"/>
                  <a:pt x="1328524" y="1593617"/>
                  <a:pt x="1258891" y="1647369"/>
                </a:cubicBezTo>
                <a:cubicBezTo>
                  <a:pt x="1189258" y="1701121"/>
                  <a:pt x="1114127" y="1752429"/>
                  <a:pt x="1033500" y="1801295"/>
                </a:cubicBezTo>
                <a:lnTo>
                  <a:pt x="813606" y="1531925"/>
                </a:lnTo>
                <a:cubicBezTo>
                  <a:pt x="819714" y="1531925"/>
                  <a:pt x="861250" y="1508103"/>
                  <a:pt x="938212" y="1460460"/>
                </a:cubicBezTo>
                <a:cubicBezTo>
                  <a:pt x="1015175" y="1412816"/>
                  <a:pt x="1088473" y="1346237"/>
                  <a:pt x="1158106" y="1260723"/>
                </a:cubicBezTo>
                <a:cubicBezTo>
                  <a:pt x="1153219" y="1266831"/>
                  <a:pt x="1111684" y="1159328"/>
                  <a:pt x="1033500" y="938212"/>
                </a:cubicBezTo>
                <a:lnTo>
                  <a:pt x="982191" y="1011510"/>
                </a:lnTo>
                <a:lnTo>
                  <a:pt x="901563" y="894600"/>
                </a:lnTo>
                <a:lnTo>
                  <a:pt x="901563" y="1055489"/>
                </a:lnTo>
                <a:lnTo>
                  <a:pt x="820936" y="1165436"/>
                </a:lnTo>
                <a:lnTo>
                  <a:pt x="1011510" y="1128787"/>
                </a:lnTo>
                <a:lnTo>
                  <a:pt x="1011510" y="1378000"/>
                </a:lnTo>
                <a:lnTo>
                  <a:pt x="740308" y="1421978"/>
                </a:lnTo>
                <a:lnTo>
                  <a:pt x="740308" y="1610720"/>
                </a:lnTo>
                <a:cubicBezTo>
                  <a:pt x="741530" y="1614385"/>
                  <a:pt x="737559" y="1633626"/>
                  <a:pt x="728397" y="1668442"/>
                </a:cubicBezTo>
                <a:cubicBezTo>
                  <a:pt x="719235" y="1703259"/>
                  <a:pt x="693886" y="1730440"/>
                  <a:pt x="652351" y="1749986"/>
                </a:cubicBezTo>
                <a:cubicBezTo>
                  <a:pt x="654794" y="1751208"/>
                  <a:pt x="628834" y="1757011"/>
                  <a:pt x="574472" y="1767394"/>
                </a:cubicBezTo>
                <a:cubicBezTo>
                  <a:pt x="520109" y="1777778"/>
                  <a:pt x="421462" y="1784192"/>
                  <a:pt x="278532" y="1786635"/>
                </a:cubicBezTo>
                <a:lnTo>
                  <a:pt x="190574" y="1546585"/>
                </a:lnTo>
                <a:cubicBezTo>
                  <a:pt x="196683" y="1547806"/>
                  <a:pt x="224780" y="1549028"/>
                  <a:pt x="274867" y="1550250"/>
                </a:cubicBezTo>
                <a:cubicBezTo>
                  <a:pt x="324954" y="1551471"/>
                  <a:pt x="360381" y="1550250"/>
                  <a:pt x="381149" y="1546585"/>
                </a:cubicBezTo>
                <a:cubicBezTo>
                  <a:pt x="393365" y="1551471"/>
                  <a:pt x="405581" y="1534368"/>
                  <a:pt x="417798" y="1495276"/>
                </a:cubicBezTo>
                <a:lnTo>
                  <a:pt x="417798" y="1465957"/>
                </a:lnTo>
                <a:lnTo>
                  <a:pt x="73298" y="1517266"/>
                </a:lnTo>
                <a:lnTo>
                  <a:pt x="43978" y="1268053"/>
                </a:lnTo>
                <a:lnTo>
                  <a:pt x="131936" y="1253393"/>
                </a:lnTo>
                <a:lnTo>
                  <a:pt x="0" y="974861"/>
                </a:lnTo>
                <a:cubicBezTo>
                  <a:pt x="4886" y="973640"/>
                  <a:pt x="41230" y="955621"/>
                  <a:pt x="109031" y="920804"/>
                </a:cubicBezTo>
                <a:cubicBezTo>
                  <a:pt x="176831" y="885988"/>
                  <a:pt x="243105" y="845369"/>
                  <a:pt x="307851" y="798947"/>
                </a:cubicBezTo>
                <a:lnTo>
                  <a:pt x="58638" y="798947"/>
                </a:lnTo>
                <a:lnTo>
                  <a:pt x="58638" y="505755"/>
                </a:lnTo>
                <a:lnTo>
                  <a:pt x="300521" y="505755"/>
                </a:lnTo>
                <a:lnTo>
                  <a:pt x="300521" y="454447"/>
                </a:lnTo>
                <a:lnTo>
                  <a:pt x="95287" y="454447"/>
                </a:lnTo>
                <a:lnTo>
                  <a:pt x="95287" y="153925"/>
                </a:lnTo>
                <a:lnTo>
                  <a:pt x="300521" y="153925"/>
                </a:lnTo>
                <a:close/>
                <a:moveTo>
                  <a:pt x="2191606" y="0"/>
                </a:moveTo>
                <a:lnTo>
                  <a:pt x="2536105" y="0"/>
                </a:lnTo>
                <a:lnTo>
                  <a:pt x="2536105" y="271202"/>
                </a:lnTo>
                <a:lnTo>
                  <a:pt x="2734010" y="271202"/>
                </a:lnTo>
                <a:lnTo>
                  <a:pt x="2734010" y="630362"/>
                </a:lnTo>
                <a:lnTo>
                  <a:pt x="2558095" y="630362"/>
                </a:lnTo>
                <a:cubicBezTo>
                  <a:pt x="2555651" y="630362"/>
                  <a:pt x="2567868" y="645021"/>
                  <a:pt x="2594744" y="674340"/>
                </a:cubicBezTo>
                <a:cubicBezTo>
                  <a:pt x="2600852" y="680448"/>
                  <a:pt x="2631393" y="707935"/>
                  <a:pt x="2686366" y="756800"/>
                </a:cubicBezTo>
                <a:cubicBezTo>
                  <a:pt x="2741339" y="805666"/>
                  <a:pt x="2781653" y="841704"/>
                  <a:pt x="2807307" y="864915"/>
                </a:cubicBezTo>
                <a:lnTo>
                  <a:pt x="2638722" y="1187425"/>
                </a:lnTo>
                <a:cubicBezTo>
                  <a:pt x="2642387" y="1188647"/>
                  <a:pt x="2620398" y="1171544"/>
                  <a:pt x="2572754" y="1136117"/>
                </a:cubicBezTo>
                <a:cubicBezTo>
                  <a:pt x="2567868" y="1132452"/>
                  <a:pt x="2555651" y="1117792"/>
                  <a:pt x="2536105" y="1092138"/>
                </a:cubicBezTo>
                <a:lnTo>
                  <a:pt x="2536105" y="1341351"/>
                </a:lnTo>
                <a:cubicBezTo>
                  <a:pt x="2547100" y="1338907"/>
                  <a:pt x="2606655" y="1273856"/>
                  <a:pt x="2714769" y="1146195"/>
                </a:cubicBezTo>
                <a:cubicBezTo>
                  <a:pt x="2822883" y="1018535"/>
                  <a:pt x="2912368" y="846590"/>
                  <a:pt x="2983222" y="630362"/>
                </a:cubicBezTo>
                <a:lnTo>
                  <a:pt x="2770659" y="630362"/>
                </a:lnTo>
                <a:lnTo>
                  <a:pt x="2770659" y="278532"/>
                </a:lnTo>
                <a:lnTo>
                  <a:pt x="3166467" y="278532"/>
                </a:lnTo>
                <a:lnTo>
                  <a:pt x="3166467" y="0"/>
                </a:lnTo>
                <a:lnTo>
                  <a:pt x="3503637" y="0"/>
                </a:lnTo>
                <a:lnTo>
                  <a:pt x="3503637" y="271202"/>
                </a:lnTo>
                <a:lnTo>
                  <a:pt x="3686882" y="271202"/>
                </a:lnTo>
                <a:lnTo>
                  <a:pt x="3686882" y="630362"/>
                </a:lnTo>
                <a:lnTo>
                  <a:pt x="3503637" y="630362"/>
                </a:lnTo>
                <a:lnTo>
                  <a:pt x="3503637" y="1414649"/>
                </a:lnTo>
                <a:cubicBezTo>
                  <a:pt x="3504859" y="1426865"/>
                  <a:pt x="3502415" y="1476952"/>
                  <a:pt x="3496307" y="1564909"/>
                </a:cubicBezTo>
                <a:cubicBezTo>
                  <a:pt x="3490199" y="1652867"/>
                  <a:pt x="3468210" y="1712116"/>
                  <a:pt x="3430339" y="1742656"/>
                </a:cubicBezTo>
                <a:cubicBezTo>
                  <a:pt x="3436447" y="1745100"/>
                  <a:pt x="3413847" y="1754262"/>
                  <a:pt x="3362539" y="1770143"/>
                </a:cubicBezTo>
                <a:cubicBezTo>
                  <a:pt x="3311230" y="1786024"/>
                  <a:pt x="3192121" y="1793965"/>
                  <a:pt x="3005212" y="1793965"/>
                </a:cubicBezTo>
                <a:lnTo>
                  <a:pt x="2887935" y="1517266"/>
                </a:lnTo>
                <a:cubicBezTo>
                  <a:pt x="2884270" y="1522152"/>
                  <a:pt x="2864113" y="1543836"/>
                  <a:pt x="2827464" y="1582317"/>
                </a:cubicBezTo>
                <a:cubicBezTo>
                  <a:pt x="2790815" y="1620799"/>
                  <a:pt x="2759664" y="1649812"/>
                  <a:pt x="2734010" y="1669359"/>
                </a:cubicBezTo>
                <a:lnTo>
                  <a:pt x="2536105" y="1429308"/>
                </a:lnTo>
                <a:lnTo>
                  <a:pt x="2536105" y="1801295"/>
                </a:lnTo>
                <a:lnTo>
                  <a:pt x="2191606" y="1801295"/>
                </a:lnTo>
                <a:lnTo>
                  <a:pt x="2191606" y="1238734"/>
                </a:lnTo>
                <a:cubicBezTo>
                  <a:pt x="2189162" y="1244842"/>
                  <a:pt x="2172365" y="1271718"/>
                  <a:pt x="2141213" y="1319361"/>
                </a:cubicBezTo>
                <a:cubicBezTo>
                  <a:pt x="2110062" y="1367005"/>
                  <a:pt x="2075551" y="1406097"/>
                  <a:pt x="2037680" y="1436638"/>
                </a:cubicBezTo>
                <a:lnTo>
                  <a:pt x="1898414" y="1062819"/>
                </a:lnTo>
                <a:cubicBezTo>
                  <a:pt x="1903301" y="1059154"/>
                  <a:pt x="1936590" y="1015786"/>
                  <a:pt x="1998283" y="932715"/>
                </a:cubicBezTo>
                <a:cubicBezTo>
                  <a:pt x="2059975" y="849644"/>
                  <a:pt x="2119529" y="748860"/>
                  <a:pt x="2176946" y="630362"/>
                </a:cubicBezTo>
                <a:lnTo>
                  <a:pt x="1942393" y="630362"/>
                </a:lnTo>
                <a:lnTo>
                  <a:pt x="1942393" y="271202"/>
                </a:lnTo>
                <a:lnTo>
                  <a:pt x="2191606" y="271202"/>
                </a:lnTo>
                <a:close/>
              </a:path>
            </a:pathLst>
          </a:custGeom>
          <a:solidFill>
            <a:srgbClr val="A1C45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6" name="任意多边形 5"/>
          <p:cNvSpPr/>
          <p:nvPr userDrawn="1"/>
        </p:nvSpPr>
        <p:spPr>
          <a:xfrm>
            <a:off x="3689925" y="914402"/>
            <a:ext cx="4812150" cy="1129450"/>
          </a:xfrm>
          <a:custGeom>
            <a:avLst/>
            <a:gdLst/>
            <a:ahLst/>
            <a:cxnLst/>
            <a:rect l="l" t="t" r="r" b="b"/>
            <a:pathLst>
              <a:path w="3012765" h="707120">
                <a:moveTo>
                  <a:pt x="1709226" y="476576"/>
                </a:moveTo>
                <a:cubicBezTo>
                  <a:pt x="1704761" y="485536"/>
                  <a:pt x="1700063" y="494249"/>
                  <a:pt x="1695134" y="502714"/>
                </a:cubicBezTo>
                <a:cubicBezTo>
                  <a:pt x="1715504" y="509070"/>
                  <a:pt x="1735441" y="515798"/>
                  <a:pt x="1754944" y="522899"/>
                </a:cubicBezTo>
                <a:cubicBezTo>
                  <a:pt x="1768245" y="515085"/>
                  <a:pt x="1783221" y="499644"/>
                  <a:pt x="1799871" y="476576"/>
                </a:cubicBezTo>
                <a:close/>
                <a:moveTo>
                  <a:pt x="1806150" y="318957"/>
                </a:moveTo>
                <a:lnTo>
                  <a:pt x="1806150" y="371512"/>
                </a:lnTo>
                <a:lnTo>
                  <a:pt x="1767687" y="371512"/>
                </a:lnTo>
                <a:cubicBezTo>
                  <a:pt x="1763470" y="379915"/>
                  <a:pt x="1758773" y="386628"/>
                  <a:pt x="1753595" y="391651"/>
                </a:cubicBezTo>
                <a:lnTo>
                  <a:pt x="1914097" y="391651"/>
                </a:lnTo>
                <a:lnTo>
                  <a:pt x="1914097" y="463693"/>
                </a:lnTo>
                <a:cubicBezTo>
                  <a:pt x="1895710" y="504590"/>
                  <a:pt x="1873340" y="537456"/>
                  <a:pt x="1846985" y="562292"/>
                </a:cubicBezTo>
                <a:cubicBezTo>
                  <a:pt x="1864410" y="567500"/>
                  <a:pt x="1887757" y="576167"/>
                  <a:pt x="1917027" y="588290"/>
                </a:cubicBezTo>
                <a:lnTo>
                  <a:pt x="1902423" y="601731"/>
                </a:lnTo>
                <a:cubicBezTo>
                  <a:pt x="1942669" y="577763"/>
                  <a:pt x="1980496" y="546649"/>
                  <a:pt x="2015905" y="508388"/>
                </a:cubicBezTo>
                <a:cubicBezTo>
                  <a:pt x="1992836" y="463925"/>
                  <a:pt x="1976822" y="415386"/>
                  <a:pt x="1967861" y="362769"/>
                </a:cubicBezTo>
                <a:cubicBezTo>
                  <a:pt x="1967613" y="372381"/>
                  <a:pt x="1960389" y="385992"/>
                  <a:pt x="1946188" y="403603"/>
                </a:cubicBezTo>
                <a:cubicBezTo>
                  <a:pt x="1937506" y="395666"/>
                  <a:pt x="1927957" y="383341"/>
                  <a:pt x="1917539" y="366629"/>
                </a:cubicBezTo>
                <a:cubicBezTo>
                  <a:pt x="1911927" y="355405"/>
                  <a:pt x="1909616" y="348274"/>
                  <a:pt x="1910609" y="345235"/>
                </a:cubicBezTo>
                <a:lnTo>
                  <a:pt x="1889540" y="377326"/>
                </a:lnTo>
                <a:cubicBezTo>
                  <a:pt x="1855961" y="355095"/>
                  <a:pt x="1828164" y="335639"/>
                  <a:pt x="1806150" y="318957"/>
                </a:cubicBezTo>
                <a:close/>
                <a:moveTo>
                  <a:pt x="2466658" y="271239"/>
                </a:moveTo>
                <a:lnTo>
                  <a:pt x="2875610" y="271239"/>
                </a:lnTo>
                <a:lnTo>
                  <a:pt x="2875610" y="365280"/>
                </a:lnTo>
                <a:lnTo>
                  <a:pt x="2755943" y="431974"/>
                </a:lnTo>
                <a:lnTo>
                  <a:pt x="3012765" y="431974"/>
                </a:lnTo>
                <a:lnTo>
                  <a:pt x="3012765" y="531503"/>
                </a:lnTo>
                <a:lnTo>
                  <a:pt x="2744269" y="531503"/>
                </a:lnTo>
                <a:lnTo>
                  <a:pt x="2744269" y="595545"/>
                </a:lnTo>
                <a:cubicBezTo>
                  <a:pt x="2744269" y="661619"/>
                  <a:pt x="2709279" y="695725"/>
                  <a:pt x="2639299" y="697865"/>
                </a:cubicBezTo>
                <a:cubicBezTo>
                  <a:pt x="2594341" y="699818"/>
                  <a:pt x="2549847" y="700795"/>
                  <a:pt x="2505819" y="700795"/>
                </a:cubicBezTo>
                <a:cubicBezTo>
                  <a:pt x="2499184" y="662999"/>
                  <a:pt x="2490983" y="627853"/>
                  <a:pt x="2481216" y="595359"/>
                </a:cubicBezTo>
                <a:cubicBezTo>
                  <a:pt x="2521648" y="599297"/>
                  <a:pt x="2556731" y="601266"/>
                  <a:pt x="2586465" y="601266"/>
                </a:cubicBezTo>
                <a:cubicBezTo>
                  <a:pt x="2613595" y="601266"/>
                  <a:pt x="2627160" y="589623"/>
                  <a:pt x="2627160" y="566338"/>
                </a:cubicBezTo>
                <a:lnTo>
                  <a:pt x="2627160" y="531503"/>
                </a:lnTo>
                <a:lnTo>
                  <a:pt x="2323644" y="531503"/>
                </a:lnTo>
                <a:lnTo>
                  <a:pt x="2323644" y="431974"/>
                </a:lnTo>
                <a:lnTo>
                  <a:pt x="2627160" y="431974"/>
                </a:lnTo>
                <a:lnTo>
                  <a:pt x="2627160" y="418533"/>
                </a:lnTo>
                <a:lnTo>
                  <a:pt x="2720550" y="370768"/>
                </a:lnTo>
                <a:lnTo>
                  <a:pt x="2466658" y="370768"/>
                </a:lnTo>
                <a:close/>
                <a:moveTo>
                  <a:pt x="923608" y="271239"/>
                </a:moveTo>
                <a:lnTo>
                  <a:pt x="1332560" y="271239"/>
                </a:lnTo>
                <a:lnTo>
                  <a:pt x="1332560" y="365280"/>
                </a:lnTo>
                <a:lnTo>
                  <a:pt x="1212893" y="431974"/>
                </a:lnTo>
                <a:lnTo>
                  <a:pt x="1469715" y="431974"/>
                </a:lnTo>
                <a:lnTo>
                  <a:pt x="1469715" y="531503"/>
                </a:lnTo>
                <a:lnTo>
                  <a:pt x="1201219" y="531503"/>
                </a:lnTo>
                <a:lnTo>
                  <a:pt x="1201219" y="595545"/>
                </a:lnTo>
                <a:cubicBezTo>
                  <a:pt x="1201219" y="661619"/>
                  <a:pt x="1166229" y="695725"/>
                  <a:pt x="1096249" y="697865"/>
                </a:cubicBezTo>
                <a:cubicBezTo>
                  <a:pt x="1051291" y="699818"/>
                  <a:pt x="1006797" y="700795"/>
                  <a:pt x="962769" y="700795"/>
                </a:cubicBezTo>
                <a:cubicBezTo>
                  <a:pt x="956134" y="662999"/>
                  <a:pt x="947933" y="627853"/>
                  <a:pt x="938166" y="595359"/>
                </a:cubicBezTo>
                <a:cubicBezTo>
                  <a:pt x="978597" y="599297"/>
                  <a:pt x="1013681" y="601266"/>
                  <a:pt x="1043415" y="601266"/>
                </a:cubicBezTo>
                <a:cubicBezTo>
                  <a:pt x="1070545" y="601266"/>
                  <a:pt x="1084110" y="589623"/>
                  <a:pt x="1084110" y="566338"/>
                </a:cubicBezTo>
                <a:lnTo>
                  <a:pt x="1084110" y="531503"/>
                </a:lnTo>
                <a:lnTo>
                  <a:pt x="780594" y="531503"/>
                </a:lnTo>
                <a:lnTo>
                  <a:pt x="780594" y="431974"/>
                </a:lnTo>
                <a:lnTo>
                  <a:pt x="1084110" y="431974"/>
                </a:lnTo>
                <a:lnTo>
                  <a:pt x="1084110" y="418533"/>
                </a:lnTo>
                <a:lnTo>
                  <a:pt x="1177500" y="370768"/>
                </a:lnTo>
                <a:lnTo>
                  <a:pt x="923608" y="370768"/>
                </a:lnTo>
                <a:close/>
                <a:moveTo>
                  <a:pt x="1823318" y="235474"/>
                </a:moveTo>
                <a:lnTo>
                  <a:pt x="1863193" y="258845"/>
                </a:lnTo>
                <a:cubicBezTo>
                  <a:pt x="1876588" y="266627"/>
                  <a:pt x="1888207" y="273301"/>
                  <a:pt x="1898051" y="278867"/>
                </a:cubicBezTo>
                <a:cubicBezTo>
                  <a:pt x="1902299" y="270790"/>
                  <a:pt x="1906517" y="262315"/>
                  <a:pt x="1910704" y="253441"/>
                </a:cubicBezTo>
                <a:lnTo>
                  <a:pt x="1918759" y="235474"/>
                </a:lnTo>
                <a:close/>
                <a:moveTo>
                  <a:pt x="1806150" y="235474"/>
                </a:moveTo>
                <a:lnTo>
                  <a:pt x="1806150" y="264310"/>
                </a:lnTo>
                <a:lnTo>
                  <a:pt x="1816499" y="235474"/>
                </a:lnTo>
                <a:close/>
                <a:moveTo>
                  <a:pt x="2041205" y="221940"/>
                </a:moveTo>
                <a:cubicBezTo>
                  <a:pt x="2040089" y="223645"/>
                  <a:pt x="2039531" y="227738"/>
                  <a:pt x="2039531" y="234218"/>
                </a:cubicBezTo>
                <a:cubicBezTo>
                  <a:pt x="2047189" y="309005"/>
                  <a:pt x="2059762" y="369978"/>
                  <a:pt x="2077250" y="417138"/>
                </a:cubicBezTo>
                <a:cubicBezTo>
                  <a:pt x="2098582" y="362102"/>
                  <a:pt x="2112147" y="297036"/>
                  <a:pt x="2117945" y="221940"/>
                </a:cubicBezTo>
                <a:close/>
                <a:moveTo>
                  <a:pt x="580522" y="164688"/>
                </a:moveTo>
                <a:cubicBezTo>
                  <a:pt x="627589" y="271720"/>
                  <a:pt x="671556" y="382488"/>
                  <a:pt x="712421" y="496993"/>
                </a:cubicBezTo>
                <a:lnTo>
                  <a:pt x="590010" y="544432"/>
                </a:lnTo>
                <a:cubicBezTo>
                  <a:pt x="546912" y="419106"/>
                  <a:pt x="506853" y="305191"/>
                  <a:pt x="469831" y="202685"/>
                </a:cubicBezTo>
                <a:close/>
                <a:moveTo>
                  <a:pt x="109993" y="164688"/>
                </a:moveTo>
                <a:lnTo>
                  <a:pt x="227986" y="196267"/>
                </a:lnTo>
                <a:cubicBezTo>
                  <a:pt x="196577" y="323112"/>
                  <a:pt x="160347" y="441121"/>
                  <a:pt x="119295" y="550292"/>
                </a:cubicBezTo>
                <a:cubicBezTo>
                  <a:pt x="101187" y="544432"/>
                  <a:pt x="77235" y="536603"/>
                  <a:pt x="47439" y="526805"/>
                </a:cubicBezTo>
                <a:cubicBezTo>
                  <a:pt x="26851" y="518558"/>
                  <a:pt x="11038" y="511318"/>
                  <a:pt x="0" y="505086"/>
                </a:cubicBezTo>
                <a:cubicBezTo>
                  <a:pt x="40958" y="396193"/>
                  <a:pt x="77623" y="282727"/>
                  <a:pt x="109993" y="164688"/>
                </a:cubicBezTo>
                <a:close/>
                <a:moveTo>
                  <a:pt x="1697785" y="120407"/>
                </a:moveTo>
                <a:lnTo>
                  <a:pt x="1639788" y="150549"/>
                </a:lnTo>
                <a:lnTo>
                  <a:pt x="1697785" y="150549"/>
                </a:lnTo>
                <a:close/>
                <a:moveTo>
                  <a:pt x="1806150" y="119923"/>
                </a:moveTo>
                <a:lnTo>
                  <a:pt x="1806150" y="150549"/>
                </a:lnTo>
                <a:lnTo>
                  <a:pt x="1861216" y="150549"/>
                </a:lnTo>
                <a:close/>
                <a:moveTo>
                  <a:pt x="297842" y="15906"/>
                </a:moveTo>
                <a:lnTo>
                  <a:pt x="426578" y="15906"/>
                </a:lnTo>
                <a:lnTo>
                  <a:pt x="426578" y="550106"/>
                </a:lnTo>
                <a:cubicBezTo>
                  <a:pt x="426578" y="639186"/>
                  <a:pt x="392875" y="686889"/>
                  <a:pt x="325468" y="693214"/>
                </a:cubicBezTo>
                <a:cubicBezTo>
                  <a:pt x="279921" y="695198"/>
                  <a:pt x="231350" y="696190"/>
                  <a:pt x="179756" y="696190"/>
                </a:cubicBezTo>
                <a:cubicBezTo>
                  <a:pt x="175105" y="672905"/>
                  <a:pt x="167881" y="644612"/>
                  <a:pt x="158083" y="611312"/>
                </a:cubicBezTo>
                <a:cubicBezTo>
                  <a:pt x="156099" y="601390"/>
                  <a:pt x="154052" y="589685"/>
                  <a:pt x="151944" y="576198"/>
                </a:cubicBezTo>
                <a:cubicBezTo>
                  <a:pt x="190949" y="582058"/>
                  <a:pt x="226017" y="584988"/>
                  <a:pt x="257147" y="584988"/>
                </a:cubicBezTo>
                <a:cubicBezTo>
                  <a:pt x="284277" y="584988"/>
                  <a:pt x="297842" y="567516"/>
                  <a:pt x="297842" y="532572"/>
                </a:cubicBezTo>
                <a:close/>
                <a:moveTo>
                  <a:pt x="1994185" y="8558"/>
                </a:moveTo>
                <a:lnTo>
                  <a:pt x="2103806" y="21255"/>
                </a:lnTo>
                <a:cubicBezTo>
                  <a:pt x="2095745" y="61376"/>
                  <a:pt x="2086024" y="95095"/>
                  <a:pt x="2074645" y="122411"/>
                </a:cubicBezTo>
                <a:lnTo>
                  <a:pt x="2249751" y="122411"/>
                </a:lnTo>
                <a:lnTo>
                  <a:pt x="2249751" y="221940"/>
                </a:lnTo>
                <a:lnTo>
                  <a:pt x="2219892" y="221940"/>
                </a:lnTo>
                <a:cubicBezTo>
                  <a:pt x="2212358" y="339328"/>
                  <a:pt x="2186313" y="436826"/>
                  <a:pt x="2141757" y="514434"/>
                </a:cubicBezTo>
                <a:cubicBezTo>
                  <a:pt x="2173290" y="548757"/>
                  <a:pt x="2210249" y="577825"/>
                  <a:pt x="2252634" y="601638"/>
                </a:cubicBezTo>
                <a:cubicBezTo>
                  <a:pt x="2233938" y="621079"/>
                  <a:pt x="2211521" y="653325"/>
                  <a:pt x="2185383" y="698376"/>
                </a:cubicBezTo>
                <a:cubicBezTo>
                  <a:pt x="2138750" y="667990"/>
                  <a:pt x="2102659" y="636861"/>
                  <a:pt x="2077110" y="604987"/>
                </a:cubicBezTo>
                <a:cubicBezTo>
                  <a:pt x="2038105" y="648674"/>
                  <a:pt x="1992449" y="682718"/>
                  <a:pt x="1940142" y="707120"/>
                </a:cubicBezTo>
                <a:cubicBezTo>
                  <a:pt x="1920143" y="679959"/>
                  <a:pt x="1901323" y="655635"/>
                  <a:pt x="1883680" y="634148"/>
                </a:cubicBezTo>
                <a:lnTo>
                  <a:pt x="1861728" y="675029"/>
                </a:lnTo>
                <a:cubicBezTo>
                  <a:pt x="1829668" y="658906"/>
                  <a:pt x="1797732" y="643341"/>
                  <a:pt x="1765920" y="628334"/>
                </a:cubicBezTo>
                <a:cubicBezTo>
                  <a:pt x="1717117" y="661076"/>
                  <a:pt x="1654392" y="684424"/>
                  <a:pt x="1577745" y="698376"/>
                </a:cubicBezTo>
                <a:cubicBezTo>
                  <a:pt x="1568723" y="667680"/>
                  <a:pt x="1556212" y="637124"/>
                  <a:pt x="1540213" y="606707"/>
                </a:cubicBezTo>
                <a:cubicBezTo>
                  <a:pt x="1591000" y="597778"/>
                  <a:pt x="1632827" y="589329"/>
                  <a:pt x="1665693" y="581360"/>
                </a:cubicBezTo>
                <a:cubicBezTo>
                  <a:pt x="1638005" y="571345"/>
                  <a:pt x="1604937" y="558354"/>
                  <a:pt x="1566490" y="542386"/>
                </a:cubicBezTo>
                <a:cubicBezTo>
                  <a:pt x="1582334" y="514728"/>
                  <a:pt x="1595946" y="492792"/>
                  <a:pt x="1607325" y="476576"/>
                </a:cubicBezTo>
                <a:lnTo>
                  <a:pt x="1551886" y="476576"/>
                </a:lnTo>
                <a:lnTo>
                  <a:pt x="1551886" y="391651"/>
                </a:lnTo>
                <a:lnTo>
                  <a:pt x="1644160" y="391651"/>
                </a:lnTo>
                <a:cubicBezTo>
                  <a:pt x="1644935" y="389263"/>
                  <a:pt x="1648253" y="381295"/>
                  <a:pt x="1654113" y="367745"/>
                </a:cubicBezTo>
                <a:cubicBezTo>
                  <a:pt x="1658236" y="355498"/>
                  <a:pt x="1661787" y="344119"/>
                  <a:pt x="1664763" y="333608"/>
                </a:cubicBezTo>
                <a:lnTo>
                  <a:pt x="1697785" y="336491"/>
                </a:lnTo>
                <a:lnTo>
                  <a:pt x="1697785" y="290541"/>
                </a:lnTo>
                <a:cubicBezTo>
                  <a:pt x="1674437" y="324151"/>
                  <a:pt x="1632858" y="357017"/>
                  <a:pt x="1573048" y="389139"/>
                </a:cubicBezTo>
                <a:cubicBezTo>
                  <a:pt x="1561173" y="354382"/>
                  <a:pt x="1549251" y="322539"/>
                  <a:pt x="1537283" y="293610"/>
                </a:cubicBezTo>
                <a:cubicBezTo>
                  <a:pt x="1586148" y="274852"/>
                  <a:pt x="1627975" y="255473"/>
                  <a:pt x="1662763" y="235474"/>
                </a:cubicBezTo>
                <a:lnTo>
                  <a:pt x="1557700" y="235474"/>
                </a:lnTo>
                <a:lnTo>
                  <a:pt x="1557700" y="150549"/>
                </a:lnTo>
                <a:lnTo>
                  <a:pt x="1613185" y="150549"/>
                </a:lnTo>
                <a:cubicBezTo>
                  <a:pt x="1600318" y="132318"/>
                  <a:pt x="1583776" y="106769"/>
                  <a:pt x="1563560" y="73903"/>
                </a:cubicBezTo>
                <a:lnTo>
                  <a:pt x="1635695" y="27905"/>
                </a:lnTo>
                <a:cubicBezTo>
                  <a:pt x="1650532" y="44509"/>
                  <a:pt x="1666502" y="65682"/>
                  <a:pt x="1683605" y="91425"/>
                </a:cubicBezTo>
                <a:lnTo>
                  <a:pt x="1697785" y="113540"/>
                </a:lnTo>
                <a:lnTo>
                  <a:pt x="1697785" y="13348"/>
                </a:lnTo>
                <a:lnTo>
                  <a:pt x="1806150" y="13348"/>
                </a:lnTo>
                <a:lnTo>
                  <a:pt x="1806150" y="113401"/>
                </a:lnTo>
                <a:lnTo>
                  <a:pt x="1812684" y="104130"/>
                </a:lnTo>
                <a:cubicBezTo>
                  <a:pt x="1823219" y="88800"/>
                  <a:pt x="1835846" y="69345"/>
                  <a:pt x="1850566" y="45765"/>
                </a:cubicBezTo>
                <a:cubicBezTo>
                  <a:pt x="1856240" y="40153"/>
                  <a:pt x="1861387" y="33223"/>
                  <a:pt x="1866007" y="24975"/>
                </a:cubicBezTo>
                <a:lnTo>
                  <a:pt x="1943304" y="73717"/>
                </a:lnTo>
                <a:cubicBezTo>
                  <a:pt x="1934406" y="91483"/>
                  <a:pt x="1921166" y="113063"/>
                  <a:pt x="1903586" y="138457"/>
                </a:cubicBezTo>
                <a:cubicBezTo>
                  <a:pt x="1899772" y="143216"/>
                  <a:pt x="1896555" y="146604"/>
                  <a:pt x="1893935" y="148619"/>
                </a:cubicBezTo>
                <a:lnTo>
                  <a:pt x="1890565" y="150549"/>
                </a:lnTo>
                <a:lnTo>
                  <a:pt x="1925771" y="150549"/>
                </a:lnTo>
                <a:lnTo>
                  <a:pt x="1925771" y="219246"/>
                </a:lnTo>
                <a:lnTo>
                  <a:pt x="1935464" y="195421"/>
                </a:lnTo>
                <a:cubicBezTo>
                  <a:pt x="1955795" y="143089"/>
                  <a:pt x="1975368" y="80801"/>
                  <a:pt x="1994185" y="8558"/>
                </a:cubicBezTo>
                <a:close/>
                <a:moveTo>
                  <a:pt x="2674134" y="0"/>
                </a:moveTo>
                <a:cubicBezTo>
                  <a:pt x="2683188" y="12340"/>
                  <a:pt x="2693792" y="29657"/>
                  <a:pt x="2705946" y="51950"/>
                </a:cubicBezTo>
                <a:cubicBezTo>
                  <a:pt x="2722441" y="77623"/>
                  <a:pt x="2736037" y="100676"/>
                  <a:pt x="2746734" y="121109"/>
                </a:cubicBezTo>
                <a:lnTo>
                  <a:pt x="2697203" y="134318"/>
                </a:lnTo>
                <a:lnTo>
                  <a:pt x="2767338" y="134318"/>
                </a:lnTo>
                <a:cubicBezTo>
                  <a:pt x="2782810" y="113637"/>
                  <a:pt x="2804405" y="81515"/>
                  <a:pt x="2832125" y="37951"/>
                </a:cubicBezTo>
                <a:cubicBezTo>
                  <a:pt x="2837923" y="28371"/>
                  <a:pt x="2844698" y="19611"/>
                  <a:pt x="2852449" y="11674"/>
                </a:cubicBezTo>
                <a:lnTo>
                  <a:pt x="2956582" y="72275"/>
                </a:lnTo>
                <a:cubicBezTo>
                  <a:pt x="2949761" y="83964"/>
                  <a:pt x="2940273" y="96940"/>
                  <a:pt x="2928119" y="111203"/>
                </a:cubicBezTo>
                <a:cubicBezTo>
                  <a:pt x="2914600" y="126675"/>
                  <a:pt x="2905624" y="134380"/>
                  <a:pt x="2901190" y="134318"/>
                </a:cubicBezTo>
                <a:lnTo>
                  <a:pt x="3000300" y="134318"/>
                </a:lnTo>
                <a:lnTo>
                  <a:pt x="3000300" y="321376"/>
                </a:lnTo>
                <a:lnTo>
                  <a:pt x="2886075" y="321376"/>
                </a:lnTo>
                <a:lnTo>
                  <a:pt x="2886075" y="233846"/>
                </a:lnTo>
                <a:lnTo>
                  <a:pt x="2449636" y="233846"/>
                </a:lnTo>
                <a:lnTo>
                  <a:pt x="2449636" y="321376"/>
                </a:lnTo>
                <a:lnTo>
                  <a:pt x="2335411" y="321376"/>
                </a:lnTo>
                <a:lnTo>
                  <a:pt x="2335411" y="134318"/>
                </a:lnTo>
                <a:lnTo>
                  <a:pt x="2449078" y="134318"/>
                </a:lnTo>
                <a:cubicBezTo>
                  <a:pt x="2430847" y="114815"/>
                  <a:pt x="2410445" y="91529"/>
                  <a:pt x="2387873" y="64461"/>
                </a:cubicBezTo>
                <a:lnTo>
                  <a:pt x="2471170" y="5860"/>
                </a:lnTo>
                <a:cubicBezTo>
                  <a:pt x="2504811" y="41579"/>
                  <a:pt x="2536437" y="80553"/>
                  <a:pt x="2566048" y="122783"/>
                </a:cubicBezTo>
                <a:lnTo>
                  <a:pt x="2533957" y="134318"/>
                </a:lnTo>
                <a:lnTo>
                  <a:pt x="2632695" y="134318"/>
                </a:lnTo>
                <a:cubicBezTo>
                  <a:pt x="2625750" y="127837"/>
                  <a:pt x="2614510" y="111947"/>
                  <a:pt x="2598976" y="86646"/>
                </a:cubicBezTo>
                <a:cubicBezTo>
                  <a:pt x="2588992" y="70616"/>
                  <a:pt x="2581768" y="56663"/>
                  <a:pt x="2577303" y="44788"/>
                </a:cubicBezTo>
                <a:close/>
                <a:moveTo>
                  <a:pt x="1131084" y="0"/>
                </a:moveTo>
                <a:cubicBezTo>
                  <a:pt x="1140138" y="12340"/>
                  <a:pt x="1150742" y="29657"/>
                  <a:pt x="1162896" y="51950"/>
                </a:cubicBezTo>
                <a:cubicBezTo>
                  <a:pt x="1179391" y="77623"/>
                  <a:pt x="1192987" y="100676"/>
                  <a:pt x="1203684" y="121109"/>
                </a:cubicBezTo>
                <a:lnTo>
                  <a:pt x="1154153" y="134318"/>
                </a:lnTo>
                <a:lnTo>
                  <a:pt x="1224288" y="134318"/>
                </a:lnTo>
                <a:cubicBezTo>
                  <a:pt x="1239760" y="113637"/>
                  <a:pt x="1261355" y="81515"/>
                  <a:pt x="1289075" y="37951"/>
                </a:cubicBezTo>
                <a:cubicBezTo>
                  <a:pt x="1294873" y="28371"/>
                  <a:pt x="1301647" y="19611"/>
                  <a:pt x="1309399" y="11674"/>
                </a:cubicBezTo>
                <a:lnTo>
                  <a:pt x="1413532" y="72275"/>
                </a:lnTo>
                <a:cubicBezTo>
                  <a:pt x="1406711" y="83964"/>
                  <a:pt x="1397223" y="96940"/>
                  <a:pt x="1385069" y="111203"/>
                </a:cubicBezTo>
                <a:cubicBezTo>
                  <a:pt x="1371550" y="126675"/>
                  <a:pt x="1362574" y="134380"/>
                  <a:pt x="1358140" y="134318"/>
                </a:cubicBezTo>
                <a:lnTo>
                  <a:pt x="1457250" y="134318"/>
                </a:lnTo>
                <a:lnTo>
                  <a:pt x="1457250" y="321376"/>
                </a:lnTo>
                <a:lnTo>
                  <a:pt x="1343025" y="321376"/>
                </a:lnTo>
                <a:lnTo>
                  <a:pt x="1343025" y="233846"/>
                </a:lnTo>
                <a:lnTo>
                  <a:pt x="906586" y="233846"/>
                </a:lnTo>
                <a:lnTo>
                  <a:pt x="906586" y="321376"/>
                </a:lnTo>
                <a:lnTo>
                  <a:pt x="792361" y="321376"/>
                </a:lnTo>
                <a:lnTo>
                  <a:pt x="792361" y="134318"/>
                </a:lnTo>
                <a:lnTo>
                  <a:pt x="906028" y="134318"/>
                </a:lnTo>
                <a:cubicBezTo>
                  <a:pt x="887797" y="114815"/>
                  <a:pt x="867395" y="91529"/>
                  <a:pt x="844823" y="64461"/>
                </a:cubicBezTo>
                <a:lnTo>
                  <a:pt x="928120" y="5860"/>
                </a:lnTo>
                <a:cubicBezTo>
                  <a:pt x="961761" y="41579"/>
                  <a:pt x="993387" y="80553"/>
                  <a:pt x="1022998" y="122783"/>
                </a:cubicBezTo>
                <a:lnTo>
                  <a:pt x="990907" y="134318"/>
                </a:lnTo>
                <a:lnTo>
                  <a:pt x="1089645" y="134318"/>
                </a:lnTo>
                <a:cubicBezTo>
                  <a:pt x="1082700" y="127837"/>
                  <a:pt x="1071460" y="111947"/>
                  <a:pt x="1055926" y="86646"/>
                </a:cubicBezTo>
                <a:cubicBezTo>
                  <a:pt x="1045942" y="70616"/>
                  <a:pt x="1038718" y="56663"/>
                  <a:pt x="1034253" y="44788"/>
                </a:cubicBez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5" name="文本框 4"/>
          <p:cNvSpPr txBox="1"/>
          <p:nvPr userDrawn="1"/>
        </p:nvSpPr>
        <p:spPr>
          <a:xfrm>
            <a:off x="2925902" y="5114169"/>
            <a:ext cx="634019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4000" dirty="0">
                <a:solidFill>
                  <a:srgbClr val="A1C450"/>
                </a:solidFill>
              </a:rPr>
              <a:t>基础到培优，名师一帮到底</a:t>
            </a:r>
            <a:endParaRPr lang="zh-CN" altLang="en-US" sz="4000" dirty="0">
              <a:solidFill>
                <a:srgbClr val="A1C450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新知探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 flipH="1">
            <a:off x="174644" y="1846"/>
            <a:ext cx="322645" cy="398355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</a:rPr>
              <a:t>新知探究</a:t>
            </a:r>
            <a:endParaRPr lang="zh-CN" altLang="en-US" sz="1600" b="1" dirty="0">
              <a:solidFill>
                <a:prstClr val="white"/>
              </a:solidFill>
            </a:endParaRPr>
          </a:p>
        </p:txBody>
      </p:sp>
      <p:grpSp>
        <p:nvGrpSpPr>
          <p:cNvPr id="5" name="组合 4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6" name="组合 5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8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3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0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5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8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6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7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3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9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5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6" name="组合 15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5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2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8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2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9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0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3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1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4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6" name="组合 25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8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4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0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9" name="组合 28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5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0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1" name="组合 30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3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5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9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1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5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9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1" name="圆角矩形 310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312" name="组合 311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3" name="组合 312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5" name="任意多边形 314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16" name="任意多边形 315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4" name="任意多边形 313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317" name="图片 316"/>
          <p:cNvPicPr/>
          <p:nvPr userDrawn="1"/>
        </p:nvPicPr>
        <p:blipFill>
          <a:blip r:embed="rId3" r:link="rId4" cstate="email"/>
          <a:stretch>
            <a:fillRect/>
          </a:stretch>
        </p:blipFill>
        <p:spPr>
          <a:xfrm>
            <a:off x="10350500" y="50800"/>
            <a:ext cx="1778000" cy="25146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练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</a:rPr>
              <a:t>课堂练习</a:t>
            </a:r>
            <a:endParaRPr lang="zh-CN" altLang="en-US" sz="1600" b="1" dirty="0">
              <a:solidFill>
                <a:prstClr val="white"/>
              </a:solidFill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 flipH="1">
            <a:off x="143288" y="-29219"/>
            <a:ext cx="364066" cy="415537"/>
          </a:xfrm>
          <a:prstGeom prst="rect">
            <a:avLst/>
          </a:prstGeom>
        </p:spPr>
      </p:pic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317" name="图片 316"/>
          <p:cNvPicPr/>
          <p:nvPr userDrawn="1"/>
        </p:nvPicPr>
        <p:blipFill>
          <a:blip r:embed="rId3" r:link="rId4" cstate="email"/>
          <a:stretch>
            <a:fillRect/>
          </a:stretch>
        </p:blipFill>
        <p:spPr>
          <a:xfrm>
            <a:off x="10350500" y="50800"/>
            <a:ext cx="1778000" cy="25146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小结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" name="图片 316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164655" y="-42863"/>
            <a:ext cx="367678" cy="444487"/>
          </a:xfrm>
          <a:prstGeom prst="rect">
            <a:avLst/>
          </a:prstGeom>
        </p:spPr>
      </p:pic>
      <p:sp>
        <p:nvSpPr>
          <p:cNvPr id="2" name="矩形 1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</a:rPr>
              <a:t>课堂小结</a:t>
            </a:r>
            <a:endParaRPr lang="zh-CN" altLang="en-US" sz="1600" b="1" dirty="0">
              <a:solidFill>
                <a:prstClr val="white"/>
              </a:solidFill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316" name="图片 315"/>
          <p:cNvPicPr/>
          <p:nvPr userDrawn="1"/>
        </p:nvPicPr>
        <p:blipFill>
          <a:blip r:embed="rId3" r:link="rId4" cstate="email"/>
          <a:stretch>
            <a:fillRect/>
          </a:stretch>
        </p:blipFill>
        <p:spPr>
          <a:xfrm>
            <a:off x="10350500" y="50800"/>
            <a:ext cx="1778000" cy="25146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作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428085" y="12914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</a:rPr>
              <a:t>课堂作业</a:t>
            </a:r>
            <a:endParaRPr lang="zh-CN" altLang="en-US" sz="1600" b="1" dirty="0">
              <a:solidFill>
                <a:prstClr val="white"/>
              </a:solidFill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封面"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圆角矩形 319"/>
          <p:cNvSpPr/>
          <p:nvPr userDrawn="1"/>
        </p:nvSpPr>
        <p:spPr>
          <a:xfrm>
            <a:off x="2172176" y="2013141"/>
            <a:ext cx="7847649" cy="2616302"/>
          </a:xfrm>
          <a:prstGeom prst="roundRect">
            <a:avLst>
              <a:gd name="adj" fmla="val 50000"/>
            </a:avLst>
          </a:prstGeom>
          <a:solidFill>
            <a:srgbClr val="82A3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cxnSp>
        <p:nvCxnSpPr>
          <p:cNvPr id="321" name="直接连接符 320"/>
          <p:cNvCxnSpPr/>
          <p:nvPr userDrawn="1"/>
        </p:nvCxnSpPr>
        <p:spPr>
          <a:xfrm>
            <a:off x="3504002" y="3467415"/>
            <a:ext cx="518399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2" name="矩形 321"/>
          <p:cNvSpPr/>
          <p:nvPr userDrawn="1"/>
        </p:nvSpPr>
        <p:spPr>
          <a:xfrm>
            <a:off x="3775493" y="5679888"/>
            <a:ext cx="464101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600" dirty="0">
                <a:solidFill>
                  <a:prstClr val="white"/>
                </a:solidFill>
              </a:rPr>
              <a:t>课堂导入</a:t>
            </a:r>
            <a:r>
              <a:rPr lang="en-US" altLang="zh-CN" sz="1600" dirty="0">
                <a:solidFill>
                  <a:prstClr val="white"/>
                </a:solidFill>
              </a:rPr>
              <a:t>-</a:t>
            </a:r>
            <a:r>
              <a:rPr lang="zh-CN" altLang="en-US" sz="1600" dirty="0">
                <a:solidFill>
                  <a:prstClr val="white"/>
                </a:solidFill>
              </a:rPr>
              <a:t>新知探究</a:t>
            </a:r>
            <a:r>
              <a:rPr lang="en-US" altLang="zh-CN" sz="1600" dirty="0">
                <a:solidFill>
                  <a:prstClr val="white"/>
                </a:solidFill>
              </a:rPr>
              <a:t>-</a:t>
            </a:r>
            <a:r>
              <a:rPr lang="zh-CN" altLang="en-US" sz="1600" dirty="0">
                <a:solidFill>
                  <a:prstClr val="white"/>
                </a:solidFill>
              </a:rPr>
              <a:t>课堂练习</a:t>
            </a:r>
            <a:r>
              <a:rPr lang="en-US" altLang="zh-CN" sz="1600" dirty="0">
                <a:solidFill>
                  <a:prstClr val="white"/>
                </a:solidFill>
              </a:rPr>
              <a:t>-</a:t>
            </a:r>
            <a:r>
              <a:rPr lang="zh-CN" altLang="en-US" sz="1600" dirty="0">
                <a:solidFill>
                  <a:prstClr val="white"/>
                </a:solidFill>
              </a:rPr>
              <a:t>课堂小结</a:t>
            </a:r>
            <a:r>
              <a:rPr lang="en-US" altLang="zh-CN" sz="1600" dirty="0">
                <a:solidFill>
                  <a:prstClr val="white"/>
                </a:solidFill>
              </a:rPr>
              <a:t>-</a:t>
            </a:r>
            <a:r>
              <a:rPr lang="zh-CN" altLang="en-US" sz="1600" dirty="0">
                <a:solidFill>
                  <a:prstClr val="white"/>
                </a:solidFill>
              </a:rPr>
              <a:t>课堂作业</a:t>
            </a:r>
            <a:endParaRPr lang="zh-CN" altLang="en-US" sz="1600" dirty="0">
              <a:solidFill>
                <a:prstClr val="white"/>
              </a:solidFill>
            </a:endParaRPr>
          </a:p>
        </p:txBody>
      </p:sp>
      <p:sp>
        <p:nvSpPr>
          <p:cNvPr id="2" name="文本框 1"/>
          <p:cNvSpPr txBox="1"/>
          <p:nvPr userDrawn="1"/>
        </p:nvSpPr>
        <p:spPr>
          <a:xfrm>
            <a:off x="4879110" y="6123150"/>
            <a:ext cx="23903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prstClr val="white"/>
                </a:solidFill>
              </a:rPr>
              <a:t>人教版 数学 五年级 上册</a:t>
            </a:r>
            <a:endParaRPr lang="zh-CN" altLang="en-US" sz="1600" dirty="0">
              <a:solidFill>
                <a:prstClr val="white"/>
              </a:solidFill>
            </a:endParaRPr>
          </a:p>
        </p:txBody>
      </p:sp>
      <p:sp>
        <p:nvSpPr>
          <p:cNvPr id="3" name="文本框 2"/>
          <p:cNvSpPr txBox="1"/>
          <p:nvPr userDrawn="1"/>
        </p:nvSpPr>
        <p:spPr>
          <a:xfrm>
            <a:off x="4111888" y="4141827"/>
            <a:ext cx="40885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zh-CN" altLang="en-US" dirty="0">
              <a:solidFill>
                <a:srgbClr val="82A337"/>
              </a:solidFill>
            </a:endParaRPr>
          </a:p>
        </p:txBody>
      </p:sp>
      <p:sp>
        <p:nvSpPr>
          <p:cNvPr id="5" name="文本框 4"/>
          <p:cNvSpPr txBox="1"/>
          <p:nvPr userDrawn="1"/>
        </p:nvSpPr>
        <p:spPr>
          <a:xfrm>
            <a:off x="3887028" y="4185406"/>
            <a:ext cx="4352049" cy="372821"/>
          </a:xfrm>
          <a:prstGeom prst="rect">
            <a:avLst/>
          </a:prstGeom>
          <a:solidFill>
            <a:srgbClr val="82A337"/>
          </a:solidFill>
        </p:spPr>
        <p:txBody>
          <a:bodyPr wrap="square" rtlCol="0">
            <a:spAutoFit/>
          </a:bodyPr>
          <a:lstStyle/>
          <a:p>
            <a:endParaRPr lang="zh-CN" alt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学习目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27965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学习目标</a:t>
            </a:r>
            <a:endParaRPr lang="zh-CN" altLang="en-US" sz="3200" b="1" dirty="0">
              <a:gradFill>
                <a:gsLst>
                  <a:gs pos="0">
                    <a:srgbClr val="FE4444"/>
                  </a:gs>
                  <a:gs pos="100000">
                    <a:srgbClr val="832B2B"/>
                  </a:gs>
                </a:gsLst>
                <a:lin scaled="0"/>
              </a:gradFill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导入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27965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课堂导入</a:t>
            </a:r>
            <a:endParaRPr lang="zh-CN" altLang="en-US" sz="3200" b="1" dirty="0">
              <a:gradFill>
                <a:gsLst>
                  <a:gs pos="0">
                    <a:srgbClr val="FE4444"/>
                  </a:gs>
                  <a:gs pos="100000">
                    <a:srgbClr val="832B2B"/>
                  </a:gs>
                </a:gsLst>
                <a:lin scaled="0"/>
              </a:gradFill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新知探究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27965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新知探究</a:t>
            </a:r>
            <a:endParaRPr lang="zh-CN" altLang="en-US" sz="3200" b="1" dirty="0">
              <a:gradFill>
                <a:gsLst>
                  <a:gs pos="0">
                    <a:srgbClr val="FE4444"/>
                  </a:gs>
                  <a:gs pos="100000">
                    <a:srgbClr val="832B2B"/>
                  </a:gs>
                </a:gsLst>
                <a:lin scaled="0"/>
              </a:gradFill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练习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110596" y="146145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89560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课堂练习</a:t>
            </a:r>
            <a:endParaRPr lang="zh-CN" altLang="en-US" sz="3200" b="1" dirty="0">
              <a:gradFill>
                <a:gsLst>
                  <a:gs pos="0">
                    <a:srgbClr val="FE4444"/>
                  </a:gs>
                  <a:gs pos="100000">
                    <a:srgbClr val="832B2B"/>
                  </a:gs>
                </a:gsLst>
                <a:lin scaled="0"/>
              </a:gradFill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小结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27965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课堂小结</a:t>
            </a:r>
            <a:endParaRPr lang="zh-CN" altLang="en-US" sz="3200" b="1" dirty="0">
              <a:gradFill>
                <a:gsLst>
                  <a:gs pos="0">
                    <a:srgbClr val="FE4444"/>
                  </a:gs>
                  <a:gs pos="100000">
                    <a:srgbClr val="832B2B"/>
                  </a:gs>
                </a:gsLst>
                <a:lin scaled="0"/>
              </a:gradFill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后作业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27965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课后作业</a:t>
            </a:r>
            <a:endParaRPr lang="zh-CN" altLang="en-US" sz="3200" b="1" dirty="0">
              <a:gradFill>
                <a:gsLst>
                  <a:gs pos="0">
                    <a:srgbClr val="FE4444"/>
                  </a:gs>
                  <a:gs pos="100000">
                    <a:srgbClr val="832B2B"/>
                  </a:gs>
                </a:gsLst>
                <a:lin scaled="0"/>
              </a:gradFill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导入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矩形 315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</a:rPr>
              <a:t>课堂导入</a:t>
            </a:r>
            <a:endParaRPr lang="zh-CN" altLang="en-US" sz="1600" b="1" dirty="0">
              <a:solidFill>
                <a:prstClr val="white"/>
              </a:solidFill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4" Type="http://schemas.openxmlformats.org/officeDocument/2006/relationships/theme" Target="../theme/theme1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5.xml"/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image" Target="../media/image29.png"/></Relationships>
</file>

<file path=ppt/slides/_rels/slide11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5.xml"/><Relationship Id="rId4" Type="http://schemas.openxmlformats.org/officeDocument/2006/relationships/image" Target="../media/image35.png"/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image" Target="../media/image32.png"/></Relationships>
</file>

<file path=ppt/slides/_rels/slide12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6.xml"/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image" Target="../media/image36.png"/></Relationships>
</file>

<file path=ppt/slides/_rels/slide13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6.xml"/><Relationship Id="rId3" Type="http://schemas.openxmlformats.org/officeDocument/2006/relationships/image" Target="../media/image38.png"/><Relationship Id="rId2" Type="http://schemas.openxmlformats.org/officeDocument/2006/relationships/image" Target="../media/image17.png"/><Relationship Id="rId1" Type="http://schemas.openxmlformats.org/officeDocument/2006/relationships/image" Target="../media/image37.png"/></Relationships>
</file>

<file path=ppt/slides/_rels/slide14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6.xml"/><Relationship Id="rId3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image" Target="../media/image39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42.png"/></Relationships>
</file>

<file path=ppt/slides/_rels/slide16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45.png"/><Relationship Id="rId3" Type="http://schemas.openxmlformats.org/officeDocument/2006/relationships/image" Target="../media/image31.png"/><Relationship Id="rId2" Type="http://schemas.openxmlformats.org/officeDocument/2006/relationships/image" Target="../media/image44.png"/><Relationship Id="rId1" Type="http://schemas.openxmlformats.org/officeDocument/2006/relationships/image" Target="../media/image43.png"/></Relationships>
</file>

<file path=ppt/slides/_rels/slide17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8.xml"/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image" Target="../media/image46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.xml"/><Relationship Id="rId7" Type="http://schemas.openxmlformats.org/officeDocument/2006/relationships/image" Target="../media/image12.png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5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image" Target="../media/image1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image" Target="../media/image19.png"/><Relationship Id="rId1" Type="http://schemas.openxmlformats.org/officeDocument/2006/relationships/image" Target="../media/image18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15.png"/></Relationships>
</file>

<file path=ppt/slides/_rels/slide7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5.xml"/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image" Target="../media/image20.png"/></Relationships>
</file>

<file path=ppt/slides/_rels/slide8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5.xml"/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image" Target="../media/image20.png"/></Relationships>
</file>

<file path=ppt/slides/_rels/slide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5.xml"/><Relationship Id="rId5" Type="http://schemas.openxmlformats.org/officeDocument/2006/relationships/image" Target="../media/image28.png"/><Relationship Id="rId4" Type="http://schemas.openxmlformats.org/officeDocument/2006/relationships/image" Target="../media/image17.png"/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image" Target="../media/image2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3930557" y="2327812"/>
            <a:ext cx="443552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800" b="1" dirty="0" smtClean="0">
                <a:solidFill>
                  <a:schemeClr val="bg1"/>
                </a:solidFill>
                <a:latin typeface="华文楷体" panose="02010600040101010101" pitchFamily="2" charset="-122"/>
                <a:ea typeface="华文楷体" panose="02010600040101010101" pitchFamily="2" charset="-122"/>
              </a:rPr>
              <a:t>圆柱和圆锥</a:t>
            </a:r>
            <a:endParaRPr lang="zh-CN" altLang="en-US" sz="4800" b="1" dirty="0">
              <a:solidFill>
                <a:schemeClr val="bg1"/>
              </a:solidFill>
              <a:latin typeface="华文楷体" panose="02010600040101010101" pitchFamily="2" charset="-122"/>
              <a:ea typeface="华文楷体" panose="02010600040101010101" pitchFamily="2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3493950" y="3603083"/>
            <a:ext cx="522991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圆</a:t>
            </a:r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锥的体</a:t>
            </a:r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积</a:t>
            </a:r>
            <a:endParaRPr lang="en-US" altLang="zh-CN" sz="4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3194689" y="2409230"/>
            <a:ext cx="43738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圆柱的体积 ＝ 底面积 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× 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高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0" name="圆角矩形标注 9"/>
          <p:cNvSpPr/>
          <p:nvPr/>
        </p:nvSpPr>
        <p:spPr>
          <a:xfrm flipH="1">
            <a:off x="1360805" y="734695"/>
            <a:ext cx="3244215" cy="649605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探索圆锥体积公式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8" name="TextBox 17"/>
              <p:cNvSpPr txBox="1"/>
              <p:nvPr/>
            </p:nvSpPr>
            <p:spPr>
              <a:xfrm>
                <a:off x="2448248" y="4300960"/>
                <a:ext cx="6909615" cy="12892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如果用</a:t>
                </a:r>
                <a:r>
                  <a:rPr lang="en-US" altLang="zh-CN" sz="2200" i="1" dirty="0"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V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表示圆锥的体积，</a:t>
                </a:r>
                <a:r>
                  <a:rPr lang="en-US" altLang="zh-CN" sz="2200" i="1" dirty="0"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S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表示底面积，</a:t>
                </a:r>
                <a:r>
                  <a:rPr lang="en-US" altLang="zh-CN" sz="2200" i="1" dirty="0"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h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表示高，</a:t>
                </a:r>
                <a:endParaRPr lang="en-US" altLang="zh-CN" sz="2400" dirty="0" smtClean="0">
                  <a:latin typeface="楷体" panose="02010609060101010101" pitchFamily="49" charset="-122"/>
                  <a:ea typeface="楷体" panose="02010609060101010101" pitchFamily="49" charset="-122"/>
                </a:endParaRPr>
              </a:p>
              <a:p>
                <a:endParaRPr lang="en-US" altLang="zh-CN" sz="2200" i="1" dirty="0">
                  <a:latin typeface="Times New Roman" panose="02020603050405020304" pitchFamily="18" charset="0"/>
                  <a:ea typeface="楷体" panose="02010609060101010101" pitchFamily="49" charset="-122"/>
                  <a:cs typeface="Times New Roman" panose="02020603050405020304" pitchFamily="18" charset="0"/>
                </a:endParaRPr>
              </a:p>
              <a:p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那么圆锥的体积公式可以写成：</a:t>
                </a:r>
                <a:r>
                  <a:rPr lang="en-US" altLang="zh-CN" sz="2200" dirty="0"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V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200" i="1">
                            <a:latin typeface="Cambria Math" panose="02040503050406030204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altLang="zh-CN" sz="2200" i="1"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𝟏</m:t>
                        </m:r>
                      </m:num>
                      <m:den>
                        <m:r>
                          <a:rPr lang="en-US" altLang="zh-CN" sz="2200" i="1"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𝟑</m:t>
                        </m:r>
                      </m:den>
                    </m:f>
                    <m:r>
                      <a:rPr lang="en-US" altLang="zh-CN" sz="2200" i="1">
                        <a:latin typeface="Cambria Math" panose="02040503050406030204" pitchFamily="18" charset="0"/>
                        <a:ea typeface="楷体" panose="02010609060101010101" pitchFamily="49" charset="-122"/>
                        <a:cs typeface="Times New Roman" panose="02020603050405020304" pitchFamily="18" charset="0"/>
                      </a:rPr>
                      <m:t>𝑆ℎ</m:t>
                    </m:r>
                    <m:r>
                      <a:rPr lang="zh-CN" altLang="en-US" sz="2200" i="1">
                        <a:latin typeface="Cambria Math" panose="02040503050406030204" pitchFamily="18" charset="0"/>
                        <a:ea typeface="楷体" panose="02010609060101010101" pitchFamily="49" charset="-122"/>
                        <a:cs typeface="Times New Roman" panose="02020603050405020304" pitchFamily="18" charset="0"/>
                      </a:rPr>
                      <m:t>。</m:t>
                    </m:r>
                  </m:oMath>
                </a14:m>
                <a:endParaRPr lang="zh-CN" altLang="en-US" sz="2200" i="1" dirty="0">
                  <a:latin typeface="Times New Roman" panose="02020603050405020304" pitchFamily="18" charset="0"/>
                  <a:ea typeface="楷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mc:Choice>
        <mc:Fallback>
          <p:sp>
            <p:nvSpPr>
              <p:cNvPr id="18" name="TextBox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48248" y="4300960"/>
                <a:ext cx="6909615" cy="1289264"/>
              </a:xfrm>
              <a:prstGeom prst="rect">
                <a:avLst/>
              </a:prstGeom>
              <a:blipFill rotWithShape="1">
                <a:blip r:embed="rId1"/>
                <a:stretch>
                  <a:fillRect l="-5" t="-8" r="-471" b="25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20" name="TextBox 19"/>
              <p:cNvSpPr txBox="1"/>
              <p:nvPr/>
            </p:nvSpPr>
            <p:spPr>
              <a:xfrm>
                <a:off x="3194689" y="3310773"/>
                <a:ext cx="5916260" cy="6258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sz="2400">
                    <a:latin typeface="楷体" panose="02010609060101010101" pitchFamily="49" charset="-122"/>
                    <a:ea typeface="楷体" panose="02010609060101010101" pitchFamily="49" charset="-122"/>
                  </a:defRPr>
                </a:lvl1pPr>
              </a:lstStyle>
              <a:p>
                <a:r>
                  <a:rPr lang="zh-CN" altLang="en-US" dirty="0"/>
                  <a:t>圆锥的体积 ＝ 底面积 </a:t>
                </a:r>
                <a:r>
                  <a:rPr lang="en-US" altLang="zh-CN" dirty="0"/>
                  <a:t>× </a:t>
                </a:r>
                <a:r>
                  <a:rPr lang="zh-CN" altLang="en-US" dirty="0"/>
                  <a:t>高 </a:t>
                </a:r>
                <a:r>
                  <a:rPr lang="en-US" altLang="zh-CN" dirty="0"/>
                  <a:t>×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i="1">
                            <a:latin typeface="Cambria Math" panose="02040503050406030204"/>
                          </a:rPr>
                        </m:ctrlPr>
                      </m:fPr>
                      <m:num>
                        <m:r>
                          <a:rPr lang="en-US" altLang="zh-CN"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US" altLang="zh-CN">
                            <a:latin typeface="Cambria Math" panose="02040503050406030204" pitchFamily="18" charset="0"/>
                          </a:rPr>
                          <m:t>𝟑</m:t>
                        </m:r>
                      </m:den>
                    </m:f>
                  </m:oMath>
                </a14:m>
                <a:r>
                  <a:rPr lang="en-US" altLang="zh-CN" dirty="0"/>
                  <a:t> </a:t>
                </a:r>
                <a:endParaRPr lang="zh-CN" altLang="en-US" dirty="0"/>
              </a:p>
            </p:txBody>
          </p:sp>
        </mc:Choice>
        <mc:Fallback>
          <p:sp>
            <p:nvSpPr>
              <p:cNvPr id="20" name="TextBox 1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94689" y="3310773"/>
                <a:ext cx="5916260" cy="625812"/>
              </a:xfrm>
              <a:prstGeom prst="rect">
                <a:avLst/>
              </a:prstGeom>
              <a:blipFill rotWithShape="1">
                <a:blip r:embed="rId2"/>
                <a:stretch>
                  <a:fillRect t="-83" r="10" b="35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7" name="TextBox 16"/>
              <p:cNvSpPr txBox="1"/>
              <p:nvPr/>
            </p:nvSpPr>
            <p:spPr>
              <a:xfrm>
                <a:off x="2448248" y="1742520"/>
                <a:ext cx="7431180" cy="6473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defRPr/>
                </a:pPr>
                <a:r>
                  <a:rPr lang="zh-CN" altLang="en-US" sz="2400" b="1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rPr>
                  <a:t>圆锥的体积</a:t>
                </a:r>
                <a:r>
                  <a:rPr lang="zh-CN" altLang="en-US" sz="2400" b="1" dirty="0"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rPr>
                  <a:t>等于和它</a:t>
                </a:r>
                <a:r>
                  <a:rPr lang="zh-CN" altLang="en-US" sz="2400" b="1" dirty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rPr>
                  <a:t>等底等高的圆柱体积</a:t>
                </a:r>
                <a:r>
                  <a:rPr lang="zh-CN" altLang="en-US" sz="2400" b="1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rPr>
                  <a:t>的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b="1" i="1" smtClean="0">
                            <a:solidFill>
                              <a:srgbClr val="FF0000"/>
                            </a:solidFill>
                            <a:latin typeface="Cambria Math" panose="02040503050406030204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altLang="zh-CN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𝟏</m:t>
                        </m:r>
                      </m:num>
                      <m:den>
                        <m:r>
                          <a:rPr lang="en-US" altLang="zh-CN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𝟑</m:t>
                        </m:r>
                      </m:den>
                    </m:f>
                  </m:oMath>
                </a14:m>
                <a:r>
                  <a:rPr lang="zh-CN" altLang="en-US" sz="2400" b="1" dirty="0" smtClean="0"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rPr>
                  <a:t>。</a:t>
                </a:r>
                <a:endParaRPr lang="zh-CN" altLang="en-US" sz="2400" b="1" dirty="0"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mc:Choice>
        <mc:Fallback>
          <p:sp>
            <p:nvSpPr>
              <p:cNvPr id="17" name="TextBox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48248" y="1742520"/>
                <a:ext cx="7431180" cy="647357"/>
              </a:xfrm>
              <a:prstGeom prst="rect">
                <a:avLst/>
              </a:prstGeom>
              <a:blipFill rotWithShape="1">
                <a:blip r:embed="rId3"/>
                <a:stretch>
                  <a:fillRect l="-4" t="-12" r="1" b="57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8" grpId="0"/>
      <p:bldP spid="2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圆角矩形标注 9"/>
          <p:cNvSpPr/>
          <p:nvPr/>
        </p:nvSpPr>
        <p:spPr>
          <a:xfrm flipH="1">
            <a:off x="1360805" y="734695"/>
            <a:ext cx="5793740" cy="649605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圆锥体积公式在不同情况下的应用。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165643" y="2331597"/>
            <a:ext cx="5540175" cy="46166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已知圆锥的底面积和高，求圆锥的体积：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1" name="TextBox 30"/>
              <p:cNvSpPr txBox="1"/>
              <p:nvPr/>
            </p:nvSpPr>
            <p:spPr>
              <a:xfrm>
                <a:off x="8190778" y="2331597"/>
                <a:ext cx="1847772" cy="6258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zh-CN" sz="22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V</a:t>
                </a:r>
                <a:r>
                  <a:rPr lang="en-US" altLang="zh-CN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 </a:t>
                </a:r>
                <a:r>
                  <a:rPr lang="zh-CN" altLang="en-US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＝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𝟏</m:t>
                        </m:r>
                      </m:num>
                      <m:den>
                        <m: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𝟑</m:t>
                        </m:r>
                      </m:den>
                    </m:f>
                  </m:oMath>
                </a14:m>
                <a:r>
                  <a:rPr lang="zh-CN" altLang="en-US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 </a:t>
                </a:r>
                <a:r>
                  <a:rPr lang="en-US" altLang="zh-CN" sz="2200" dirty="0" err="1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S</a:t>
                </a:r>
                <a:r>
                  <a:rPr lang="en-US" altLang="zh-CN" sz="2200" i="1" dirty="0" err="1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h</a:t>
                </a:r>
                <a:endParaRPr lang="zh-CN" altLang="en-US" sz="2200" i="1" dirty="0">
                  <a:solidFill>
                    <a:srgbClr val="FF0000"/>
                  </a:solidFill>
                  <a:latin typeface="Times New Roman" panose="02020603050405020304" pitchFamily="18" charset="0"/>
                  <a:ea typeface="楷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mc:Choice>
        <mc:Fallback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90778" y="2331597"/>
                <a:ext cx="1847772" cy="625812"/>
              </a:xfrm>
              <a:prstGeom prst="rect">
                <a:avLst/>
              </a:prstGeom>
              <a:blipFill rotWithShape="1">
                <a:blip r:embed="rId1"/>
                <a:stretch>
                  <a:fillRect l="-30" t="-82" r="25" b="34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6" name="TextBox 35"/>
          <p:cNvSpPr txBox="1"/>
          <p:nvPr/>
        </p:nvSpPr>
        <p:spPr>
          <a:xfrm>
            <a:off x="2149367" y="3203088"/>
            <a:ext cx="5796148" cy="46166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已知圆锥的底面半径和高，求圆锥的体积：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8" name="TextBox 37"/>
              <p:cNvSpPr txBox="1"/>
              <p:nvPr/>
            </p:nvSpPr>
            <p:spPr>
              <a:xfrm>
                <a:off x="7945515" y="3105927"/>
                <a:ext cx="2453548" cy="6258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zh-CN" sz="22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V</a:t>
                </a:r>
                <a:r>
                  <a:rPr lang="en-US" altLang="zh-CN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 </a:t>
                </a:r>
                <a:r>
                  <a:rPr lang="zh-CN" altLang="en-US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＝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𝟏</m:t>
                        </m:r>
                      </m:num>
                      <m:den>
                        <m: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𝟑</m:t>
                        </m:r>
                      </m:den>
                    </m:f>
                  </m:oMath>
                </a14:m>
                <a:r>
                  <a:rPr lang="en-US" altLang="zh-CN" sz="220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πr</a:t>
                </a:r>
                <a:r>
                  <a:rPr lang="en-US" altLang="zh-CN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²</a:t>
                </a:r>
                <a:r>
                  <a:rPr lang="en-US" altLang="zh-CN" sz="220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h</a:t>
                </a:r>
                <a:endParaRPr lang="zh-CN" altLang="en-US" sz="2200" i="1" dirty="0">
                  <a:solidFill>
                    <a:srgbClr val="FF0000"/>
                  </a:solidFill>
                  <a:latin typeface="Times New Roman" panose="02020603050405020304" pitchFamily="18" charset="0"/>
                  <a:ea typeface="楷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mc:Choice>
        <mc:Fallback>
          <p:sp>
            <p:nvSpPr>
              <p:cNvPr id="38" name="TextBox 3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45515" y="3105927"/>
                <a:ext cx="2453548" cy="625812"/>
              </a:xfrm>
              <a:prstGeom prst="rect">
                <a:avLst/>
              </a:prstGeom>
              <a:blipFill rotWithShape="1">
                <a:blip r:embed="rId2"/>
                <a:stretch>
                  <a:fillRect l="-16" t="-23" r="12" b="77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3" name="TextBox 42"/>
          <p:cNvSpPr txBox="1"/>
          <p:nvPr/>
        </p:nvSpPr>
        <p:spPr>
          <a:xfrm>
            <a:off x="2115336" y="4003558"/>
            <a:ext cx="5796148" cy="46166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已知圆锥的底面直径和高，求圆锥的体积：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45" name="TextBox 44"/>
              <p:cNvSpPr txBox="1"/>
              <p:nvPr/>
            </p:nvSpPr>
            <p:spPr>
              <a:xfrm>
                <a:off x="8068598" y="3996067"/>
                <a:ext cx="3197793" cy="6473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zh-CN" sz="22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V</a:t>
                </a:r>
                <a:r>
                  <a:rPr lang="en-US" altLang="zh-CN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 </a:t>
                </a:r>
                <a:r>
                  <a:rPr lang="zh-CN" altLang="en-US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＝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𝟏</m:t>
                        </m:r>
                      </m:num>
                      <m:den>
                        <m: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𝟑</m:t>
                        </m:r>
                      </m:den>
                    </m:f>
                  </m:oMath>
                </a14:m>
                <a:r>
                  <a:rPr lang="en-US" altLang="zh-CN" sz="220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π</a:t>
                </a:r>
                <a:r>
                  <a:rPr lang="zh-CN" altLang="en-US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（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200" i="1">
                            <a:solidFill>
                              <a:srgbClr val="FF0000"/>
                            </a:solidFill>
                            <a:latin typeface="Cambria Math" panose="02040503050406030204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altLang="zh-CN" sz="22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𝑑</m:t>
                        </m:r>
                      </m:num>
                      <m:den>
                        <m:r>
                          <a:rPr lang="en-US" altLang="zh-CN" sz="22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2</m:t>
                        </m:r>
                      </m:den>
                    </m:f>
                  </m:oMath>
                </a14:m>
                <a:r>
                  <a:rPr lang="zh-CN" altLang="en-US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 ）</a:t>
                </a:r>
                <a:r>
                  <a:rPr lang="en-US" altLang="zh-CN" sz="220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²h</a:t>
                </a:r>
                <a:endParaRPr lang="zh-CN" altLang="en-US" sz="2200" i="1" dirty="0">
                  <a:solidFill>
                    <a:srgbClr val="FF0000"/>
                  </a:solidFill>
                  <a:latin typeface="Times New Roman" panose="02020603050405020304" pitchFamily="18" charset="0"/>
                  <a:ea typeface="楷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mc:Choice>
        <mc:Fallback>
          <p:sp>
            <p:nvSpPr>
              <p:cNvPr id="45" name="TextBox 4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68598" y="3996067"/>
                <a:ext cx="3197793" cy="647357"/>
              </a:xfrm>
              <a:prstGeom prst="rect">
                <a:avLst/>
              </a:prstGeom>
              <a:blipFill rotWithShape="1">
                <a:blip r:embed="rId3"/>
                <a:stretch>
                  <a:fillRect l="-9" t="-2" r="7" b="47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4" name="TextBox 53"/>
          <p:cNvSpPr txBox="1"/>
          <p:nvPr/>
        </p:nvSpPr>
        <p:spPr>
          <a:xfrm>
            <a:off x="2099061" y="4830661"/>
            <a:ext cx="5796148" cy="46166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已知圆锥的底面周长和高，求圆锥的体积：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60" name="TextBox 59"/>
              <p:cNvSpPr txBox="1"/>
              <p:nvPr/>
            </p:nvSpPr>
            <p:spPr>
              <a:xfrm>
                <a:off x="8140471" y="4805518"/>
                <a:ext cx="3197793" cy="6493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zh-CN" sz="22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V </a:t>
                </a:r>
                <a:r>
                  <a:rPr lang="zh-CN" altLang="en-US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＝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𝟏</m:t>
                        </m:r>
                      </m:num>
                      <m:den>
                        <m: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𝟑</m:t>
                        </m:r>
                      </m:den>
                    </m:f>
                  </m:oMath>
                </a14:m>
                <a:r>
                  <a:rPr lang="en-US" altLang="zh-CN" sz="220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π</a:t>
                </a:r>
                <a:r>
                  <a:rPr lang="zh-CN" altLang="en-US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（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200" i="1">
                            <a:solidFill>
                              <a:srgbClr val="FF0000"/>
                            </a:solidFill>
                            <a:latin typeface="Cambria Math" panose="02040503050406030204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altLang="zh-CN" sz="220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𝐶</m:t>
                        </m:r>
                      </m:num>
                      <m:den>
                        <m:r>
                          <a:rPr lang="en-US" altLang="zh-CN" sz="220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2</m:t>
                        </m:r>
                        <m:r>
                          <a:rPr lang="en-US" altLang="zh-CN" sz="220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𝜋</m:t>
                        </m:r>
                      </m:den>
                    </m:f>
                  </m:oMath>
                </a14:m>
                <a:r>
                  <a:rPr lang="zh-CN" altLang="en-US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 ）</a:t>
                </a:r>
                <a:r>
                  <a:rPr lang="en-US" altLang="zh-CN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²</a:t>
                </a:r>
                <a:r>
                  <a:rPr lang="en-US" altLang="zh-CN" sz="220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h</a:t>
                </a:r>
                <a:endParaRPr lang="zh-CN" altLang="en-US" sz="2200" i="1" dirty="0">
                  <a:solidFill>
                    <a:srgbClr val="FF0000"/>
                  </a:solidFill>
                  <a:latin typeface="Times New Roman" panose="02020603050405020304" pitchFamily="18" charset="0"/>
                  <a:ea typeface="楷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mc:Choice>
        <mc:Fallback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40471" y="4805518"/>
                <a:ext cx="3197793" cy="649345"/>
              </a:xfrm>
              <a:prstGeom prst="rect">
                <a:avLst/>
              </a:prstGeom>
              <a:blipFill rotWithShape="1">
                <a:blip r:embed="rId4"/>
                <a:stretch>
                  <a:fillRect l="-13" t="-73" r="11" b="33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1" grpId="0"/>
      <p:bldP spid="36" grpId="0" animBg="1"/>
      <p:bldP spid="38" grpId="0"/>
      <p:bldP spid="43" grpId="0" animBg="1"/>
      <p:bldP spid="45" grpId="0"/>
      <p:bldP spid="54" grpId="0" animBg="1"/>
      <p:bldP spid="6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56"/>
          <p:cNvSpPr txBox="1">
            <a:spLocks noChangeArrowheads="1"/>
          </p:cNvSpPr>
          <p:nvPr/>
        </p:nvSpPr>
        <p:spPr bwMode="auto">
          <a:xfrm>
            <a:off x="513685" y="847327"/>
            <a:ext cx="495068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b="1" dirty="0">
                <a:latin typeface="楷体" panose="02010609060101010101" pitchFamily="49" charset="-122"/>
                <a:ea typeface="楷体" panose="02010609060101010101" pitchFamily="49" charset="-122"/>
              </a:rPr>
              <a:t>1</a:t>
            </a:r>
            <a:r>
              <a:rPr lang="en-US" altLang="zh-CN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.</a:t>
            </a:r>
            <a:r>
              <a:rPr lang="zh-CN" altLang="en-US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指出下图中哪些是圆锥。</a:t>
            </a:r>
            <a:endParaRPr lang="zh-CN" altLang="en-US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1"/>
          <a:srcRect/>
          <a:stretch>
            <a:fillRect/>
          </a:stretch>
        </p:blipFill>
        <p:spPr bwMode="auto">
          <a:xfrm>
            <a:off x="1525721" y="1757707"/>
            <a:ext cx="8743950" cy="180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" name="组合 3"/>
          <p:cNvGrpSpPr/>
          <p:nvPr/>
        </p:nvGrpSpPr>
        <p:grpSpPr>
          <a:xfrm>
            <a:off x="5103282" y="3892291"/>
            <a:ext cx="6028837" cy="1107532"/>
            <a:chOff x="2302524" y="3067228"/>
            <a:chExt cx="6028837" cy="1107532"/>
          </a:xfrm>
        </p:grpSpPr>
        <p:pic>
          <p:nvPicPr>
            <p:cNvPr id="5" name="Picture 3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flipH="1">
              <a:off x="7436386" y="3067228"/>
              <a:ext cx="894975" cy="11075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6" name="圆角矩形标注 5"/>
            <p:cNvSpPr/>
            <p:nvPr/>
          </p:nvSpPr>
          <p:spPr>
            <a:xfrm flipH="1">
              <a:off x="2302524" y="3342773"/>
              <a:ext cx="4957751" cy="510540"/>
            </a:xfrm>
            <a:prstGeom prst="wedgeRoundRectCallout">
              <a:avLst>
                <a:gd name="adj1" fmla="val -52834"/>
                <a:gd name="adj2" fmla="val -8815"/>
                <a:gd name="adj3" fmla="val 16667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圆锥的顶端尖尖的，底面是一个圆。</a:t>
              </a:r>
              <a:endParaRPr lang="zh-CN" altLang="en-US" sz="24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674564" y="3661458"/>
            <a:ext cx="172964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不是圆锥</a:t>
            </a:r>
            <a:endParaRPr lang="zh-CN" altLang="en-US" sz="24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571023" y="4736350"/>
            <a:ext cx="4836003" cy="1127852"/>
            <a:chOff x="3900372" y="4985922"/>
            <a:chExt cx="4836003" cy="1127852"/>
          </a:xfrm>
        </p:grpSpPr>
        <p:pic>
          <p:nvPicPr>
            <p:cNvPr id="9" name="Picture 5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 flipH="1">
              <a:off x="3900372" y="4985922"/>
              <a:ext cx="849723" cy="11278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0" name="圆角矩形标注 9"/>
            <p:cNvSpPr/>
            <p:nvPr/>
          </p:nvSpPr>
          <p:spPr>
            <a:xfrm flipH="1">
              <a:off x="4937010" y="5067638"/>
              <a:ext cx="3799365" cy="766167"/>
            </a:xfrm>
            <a:prstGeom prst="wedgeRoundRectCallout">
              <a:avLst>
                <a:gd name="adj1" fmla="val 53829"/>
                <a:gd name="adj2" fmla="val -17442"/>
                <a:gd name="adj3" fmla="val 16667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圆锥的侧面是一个曲面，</a:t>
              </a:r>
              <a:endParaRPr lang="en-US" altLang="zh-CN" sz="24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  <a:p>
              <a:pPr>
                <a:defRPr/>
              </a:pP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侧面展开应该是一个扇形。</a:t>
              </a:r>
              <a:endParaRPr lang="zh-CN" altLang="en-US" sz="24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3970395" y="3661458"/>
            <a:ext cx="172964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是圆锥</a:t>
            </a:r>
            <a:endParaRPr lang="zh-CN" altLang="en-US" sz="24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266226" y="3661458"/>
            <a:ext cx="172964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不是圆锥</a:t>
            </a:r>
            <a:endParaRPr lang="zh-CN" altLang="en-US" sz="24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562056" y="3661458"/>
            <a:ext cx="172964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是圆锥</a:t>
            </a:r>
            <a:endParaRPr lang="zh-CN" altLang="en-US" sz="24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1" grpId="0"/>
      <p:bldP spid="12" grpId="0"/>
      <p:bldP spid="1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56"/>
          <p:cNvSpPr txBox="1">
            <a:spLocks noChangeArrowheads="1"/>
          </p:cNvSpPr>
          <p:nvPr/>
        </p:nvSpPr>
        <p:spPr bwMode="auto">
          <a:xfrm>
            <a:off x="513684" y="847327"/>
            <a:ext cx="11241313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spcBef>
                <a:spcPct val="0"/>
              </a:spcBef>
              <a:buNone/>
            </a:pPr>
            <a:r>
              <a:rPr lang="en-US" altLang="zh-CN" b="1" dirty="0">
                <a:latin typeface="楷体" panose="02010609060101010101" pitchFamily="49" charset="-122"/>
                <a:ea typeface="楷体" panose="02010609060101010101" pitchFamily="49" charset="-122"/>
              </a:rPr>
              <a:t>2</a:t>
            </a:r>
            <a:r>
              <a:rPr lang="en-US" altLang="zh-CN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.</a:t>
            </a:r>
            <a:r>
              <a:rPr lang="zh-CN" altLang="en-US" dirty="0">
                <a:latin typeface="楷体" panose="02010609060101010101" pitchFamily="49" charset="-122"/>
                <a:ea typeface="楷体" panose="02010609060101010101" pitchFamily="49" charset="-122"/>
              </a:rPr>
              <a:t>下面的圆柱和圆锥等底等</a:t>
            </a:r>
            <a:r>
              <a:rPr lang="zh-CN" altLang="en-US" dirty="0" smtClean="0">
                <a:latin typeface="楷体" panose="02010609060101010101" pitchFamily="49" charset="-122"/>
                <a:ea typeface="楷体" panose="02010609060101010101" pitchFamily="49" charset="-122"/>
              </a:rPr>
              <a:t>高</a:t>
            </a:r>
            <a:r>
              <a:rPr lang="zh-CN" altLang="en-US" dirty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r>
              <a:rPr lang="zh-CN" altLang="en-US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已知</a:t>
            </a:r>
            <a:r>
              <a:rPr lang="zh-CN" altLang="en-US" dirty="0">
                <a:latin typeface="楷体" panose="02010609060101010101" pitchFamily="49" charset="-122"/>
                <a:ea typeface="楷体" panose="02010609060101010101" pitchFamily="49" charset="-122"/>
              </a:rPr>
              <a:t>圆柱的体积</a:t>
            </a:r>
            <a:r>
              <a:rPr lang="zh-CN" altLang="en-US" dirty="0" smtClean="0">
                <a:latin typeface="楷体" panose="02010609060101010101" pitchFamily="49" charset="-122"/>
                <a:ea typeface="楷体" panose="02010609060101010101" pitchFamily="49" charset="-122"/>
              </a:rPr>
              <a:t>是</a:t>
            </a:r>
            <a:r>
              <a:rPr lang="en-US" altLang="zh-CN" dirty="0" smtClean="0">
                <a:latin typeface="楷体" panose="02010609060101010101" pitchFamily="49" charset="-122"/>
                <a:ea typeface="楷体" panose="02010609060101010101" pitchFamily="49" charset="-122"/>
              </a:rPr>
              <a:t>45</a:t>
            </a:r>
            <a:r>
              <a:rPr lang="zh-CN" altLang="en-US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立方厘米，求</a:t>
            </a:r>
            <a:r>
              <a:rPr lang="zh-CN" altLang="en-US" dirty="0">
                <a:latin typeface="楷体" panose="02010609060101010101" pitchFamily="49" charset="-122"/>
                <a:ea typeface="楷体" panose="02010609060101010101" pitchFamily="49" charset="-122"/>
              </a:rPr>
              <a:t>圆锥</a:t>
            </a:r>
            <a:r>
              <a:rPr lang="zh-CN" altLang="en-US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的体积</a:t>
            </a:r>
            <a:r>
              <a:rPr lang="zh-CN" altLang="en-US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zh-CN" altLang="en-US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1"/>
          <a:srcRect/>
          <a:stretch>
            <a:fillRect/>
          </a:stretch>
        </p:blipFill>
        <p:spPr bwMode="auto">
          <a:xfrm>
            <a:off x="3248896" y="1591364"/>
            <a:ext cx="5991225" cy="2419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3906583" y="4912439"/>
            <a:ext cx="33204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45÷3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＝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15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（立方厘米）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530174" y="5526504"/>
            <a:ext cx="57099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答：圆锥的体积是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15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立方厘米。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114596" y="4010714"/>
            <a:ext cx="9085718" cy="1127852"/>
            <a:chOff x="3900372" y="4985922"/>
            <a:chExt cx="9085718" cy="1127852"/>
          </a:xfrm>
        </p:grpSpPr>
        <p:pic>
          <p:nvPicPr>
            <p:cNvPr id="12" name="Picture 5"/>
            <p:cNvPicPr>
              <a:picLocks noChangeAspect="1" noChangeArrowheads="1"/>
            </p:cNvPicPr>
            <p:nvPr/>
          </p:nvPicPr>
          <p:blipFill>
            <a:blip r:embed="rId2" cstate="email"/>
            <a:srcRect/>
            <a:stretch>
              <a:fillRect/>
            </a:stretch>
          </p:blipFill>
          <p:spPr bwMode="auto">
            <a:xfrm flipH="1">
              <a:off x="3900372" y="4985922"/>
              <a:ext cx="849723" cy="11278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mc:AlternateContent xmlns:mc="http://schemas.openxmlformats.org/markup-compatibility/2006">
          <mc:Choice xmlns:a14="http://schemas.microsoft.com/office/drawing/2010/main" Requires="a14">
            <p:sp>
              <p:nvSpPr>
                <p:cNvPr id="13" name="圆角矩形标注 12"/>
                <p:cNvSpPr/>
                <p:nvPr/>
              </p:nvSpPr>
              <p:spPr>
                <a:xfrm flipH="1">
                  <a:off x="4937007" y="5067639"/>
                  <a:ext cx="8049083" cy="482210"/>
                </a:xfrm>
                <a:prstGeom prst="wedgeRoundRectCallout">
                  <a:avLst>
                    <a:gd name="adj1" fmla="val 51603"/>
                    <a:gd name="adj2" fmla="val -10252"/>
                    <a:gd name="adj3" fmla="val 16667"/>
                  </a:avLst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>
                    <a:defRPr/>
                  </a:pPr>
                  <a:r>
                    <a:rPr lang="zh-CN" altLang="en-US" sz="2400" b="1" dirty="0" smtClean="0">
                      <a:solidFill>
                        <a:srgbClr val="FF0000"/>
                      </a:solidFill>
                      <a:latin typeface="楷体" panose="02010609060101010101" pitchFamily="49" charset="-122"/>
                      <a:ea typeface="楷体" panose="02010609060101010101" pitchFamily="49" charset="-122"/>
                      <a:cs typeface="Times New Roman" panose="02020603050405020304" pitchFamily="18" charset="0"/>
                    </a:rPr>
                    <a:t>圆锥的体积</a:t>
                  </a:r>
                  <a:r>
                    <a:rPr lang="zh-CN" altLang="en-US" sz="2400" b="1" dirty="0" smtClean="0">
                      <a:solidFill>
                        <a:schemeClr val="tx1"/>
                      </a:solidFill>
                      <a:latin typeface="楷体" panose="02010609060101010101" pitchFamily="49" charset="-122"/>
                      <a:ea typeface="楷体" panose="02010609060101010101" pitchFamily="49" charset="-122"/>
                      <a:cs typeface="Times New Roman" panose="02020603050405020304" pitchFamily="18" charset="0"/>
                    </a:rPr>
                    <a:t>等于和它</a:t>
                  </a:r>
                  <a:r>
                    <a:rPr lang="zh-CN" altLang="en-US" sz="2400" b="1" dirty="0" smtClean="0">
                      <a:solidFill>
                        <a:srgbClr val="FF0000"/>
                      </a:solidFill>
                      <a:latin typeface="楷体" panose="02010609060101010101" pitchFamily="49" charset="-122"/>
                      <a:ea typeface="楷体" panose="02010609060101010101" pitchFamily="49" charset="-122"/>
                      <a:cs typeface="Times New Roman" panose="02020603050405020304" pitchFamily="18" charset="0"/>
                    </a:rPr>
                    <a:t>等底等高的圆柱体积的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altLang="zh-CN" sz="2400" b="1" i="1" smtClean="0">
                              <a:solidFill>
                                <a:srgbClr val="FF0000"/>
                              </a:solidFill>
                              <a:latin typeface="Cambria Math" panose="02040503050406030204"/>
                              <a:ea typeface="楷体" panose="02010609060101010101" pitchFamily="49" charset="-122"/>
                              <a:cs typeface="Times New Roman" panose="02020603050405020304" pitchFamily="18" charset="0"/>
                            </a:rPr>
                          </m:ctrlPr>
                        </m:fPr>
                        <m:num>
                          <m:r>
                            <a:rPr lang="en-US" altLang="zh-CN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楷体" panose="02010609060101010101" pitchFamily="49" charset="-122"/>
                              <a:cs typeface="Times New Roman" panose="02020603050405020304" pitchFamily="18" charset="0"/>
                            </a:rPr>
                            <m:t>𝟏</m:t>
                          </m:r>
                        </m:num>
                        <m:den>
                          <m:r>
                            <a:rPr lang="en-US" altLang="zh-CN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楷体" panose="02010609060101010101" pitchFamily="49" charset="-122"/>
                              <a:cs typeface="Times New Roman" panose="02020603050405020304" pitchFamily="18" charset="0"/>
                            </a:rPr>
                            <m:t>𝟑</m:t>
                          </m:r>
                        </m:den>
                      </m:f>
                    </m:oMath>
                  </a14:m>
                  <a:r>
                    <a:rPr lang="zh-CN" altLang="en-US" sz="2400" b="1" dirty="0" smtClean="0">
                      <a:solidFill>
                        <a:schemeClr val="tx1"/>
                      </a:solidFill>
                      <a:latin typeface="楷体" panose="02010609060101010101" pitchFamily="49" charset="-122"/>
                      <a:ea typeface="楷体" panose="02010609060101010101" pitchFamily="49" charset="-122"/>
                      <a:cs typeface="Times New Roman" panose="02020603050405020304" pitchFamily="18" charset="0"/>
                    </a:rPr>
                    <a:t>。</a:t>
                  </a:r>
                  <a:endParaRPr lang="zh-CN" altLang="en-US" sz="2400" b="1" dirty="0">
                    <a:solidFill>
                      <a:schemeClr val="tx1"/>
                    </a:solidFill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</mc:Choice>
          <mc:Fallback>
            <p:sp>
              <p:nvSpPr>
                <p:cNvPr id="13" name="圆角矩形标注 12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flipH="1">
                  <a:off x="4937007" y="5067639"/>
                  <a:ext cx="8049083" cy="482210"/>
                </a:xfrm>
                <a:prstGeom prst="wedgeRoundRectCallout">
                  <a:avLst>
                    <a:gd name="adj1" fmla="val 51603"/>
                    <a:gd name="adj2" fmla="val -10252"/>
                    <a:gd name="adj3" fmla="val 16667"/>
                  </a:avLst>
                </a:prstGeom>
                <a:blipFill rotWithShape="1">
                  <a:blip r:embed="rId3"/>
                </a:blip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56"/>
          <p:cNvSpPr txBox="1">
            <a:spLocks noChangeArrowheads="1"/>
          </p:cNvSpPr>
          <p:nvPr/>
        </p:nvSpPr>
        <p:spPr bwMode="auto">
          <a:xfrm>
            <a:off x="513685" y="847327"/>
            <a:ext cx="48074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b="1" dirty="0">
                <a:latin typeface="楷体" panose="02010609060101010101" pitchFamily="49" charset="-122"/>
                <a:ea typeface="楷体" panose="02010609060101010101" pitchFamily="49" charset="-122"/>
              </a:rPr>
              <a:t>3</a:t>
            </a:r>
            <a:r>
              <a:rPr lang="en-US" altLang="zh-CN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.</a:t>
            </a:r>
            <a:r>
              <a:rPr lang="zh-CN" altLang="en-US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计算右面圆锥的体积。</a:t>
            </a:r>
            <a:endParaRPr lang="zh-CN" altLang="en-US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1"/>
          <a:srcRect/>
          <a:stretch>
            <a:fillRect/>
          </a:stretch>
        </p:blipFill>
        <p:spPr bwMode="auto">
          <a:xfrm>
            <a:off x="7796844" y="1643579"/>
            <a:ext cx="230505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mc:AlternateContent xmlns:mc="http://schemas.openxmlformats.org/markup-compatibility/2006">
        <mc:Choice xmlns:a14="http://schemas.microsoft.com/office/drawing/2010/main" Requires="a14">
          <p:sp>
            <p:nvSpPr>
              <p:cNvPr id="6" name="TextBox 5"/>
              <p:cNvSpPr txBox="1"/>
              <p:nvPr/>
            </p:nvSpPr>
            <p:spPr>
              <a:xfrm>
                <a:off x="749146" y="2098974"/>
                <a:ext cx="6290632" cy="6157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根据：圆锥的体积 ＝ 底面积 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× 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高 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×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i="1" smtClean="0">
                            <a:latin typeface="Cambria Math" panose="02040503050406030204"/>
                            <a:ea typeface="楷体" panose="02010609060101010101" pitchFamily="49" charset="-122"/>
                          </a:rPr>
                        </m:ctrlPr>
                      </m:fPr>
                      <m:num>
                        <m:r>
                          <a:rPr lang="en-US" altLang="zh-CN" sz="2400" b="0" i="1" smtClean="0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1</m:t>
                        </m:r>
                      </m:num>
                      <m:den>
                        <m:r>
                          <a:rPr lang="en-US" altLang="zh-CN" sz="2400" b="0" i="1" smtClean="0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3</m:t>
                        </m:r>
                      </m:den>
                    </m:f>
                  </m:oMath>
                </a14:m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 </a:t>
                </a:r>
                <a:endParaRPr lang="zh-CN" altLang="en-US" sz="2400" dirty="0">
                  <a:latin typeface="楷体" panose="02010609060101010101" pitchFamily="49" charset="-122"/>
                  <a:ea typeface="楷体" panose="02010609060101010101" pitchFamily="49" charset="-122"/>
                </a:endParaRPr>
              </a:p>
            </p:txBody>
          </p:sp>
        </mc:Choice>
        <mc:Fallback>
          <p:sp>
            <p:nvSpPr>
              <p:cNvPr id="6" name="TextBox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9146" y="2098974"/>
                <a:ext cx="6290632" cy="615746"/>
              </a:xfrm>
              <a:prstGeom prst="rect">
                <a:avLst/>
              </a:prstGeom>
              <a:blipFill rotWithShape="1">
                <a:blip r:embed="rId2"/>
                <a:stretch>
                  <a:fillRect l="-8" t="-49" r="3" b="15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TextBox 15"/>
          <p:cNvSpPr txBox="1"/>
          <p:nvPr/>
        </p:nvSpPr>
        <p:spPr>
          <a:xfrm>
            <a:off x="1159571" y="5656850"/>
            <a:ext cx="52434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答：这个圆锥的体积是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25.12cm³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1" name="TextBox 10"/>
              <p:cNvSpPr txBox="1"/>
              <p:nvPr/>
            </p:nvSpPr>
            <p:spPr>
              <a:xfrm>
                <a:off x="1707513" y="3023544"/>
                <a:ext cx="4373898" cy="255531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  3.14×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（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4÷2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）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²×6×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i="1" smtClean="0">
                            <a:latin typeface="Cambria Math" panose="02040503050406030204"/>
                            <a:ea typeface="楷体" panose="02010609060101010101" pitchFamily="49" charset="-122"/>
                          </a:rPr>
                        </m:ctrlPr>
                      </m:fPr>
                      <m:num>
                        <m:r>
                          <a:rPr lang="en-US" altLang="zh-CN" sz="2400" b="0" i="1" smtClean="0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1</m:t>
                        </m:r>
                      </m:num>
                      <m:den>
                        <m:r>
                          <a:rPr lang="en-US" altLang="zh-CN" sz="2400" b="0" i="1" smtClean="0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3</m:t>
                        </m:r>
                      </m:den>
                    </m:f>
                  </m:oMath>
                </a14:m>
                <a:endParaRPr lang="en-US" altLang="zh-CN" sz="2400" dirty="0" smtClean="0">
                  <a:latin typeface="楷体" panose="02010609060101010101" pitchFamily="49" charset="-122"/>
                  <a:ea typeface="楷体" panose="02010609060101010101" pitchFamily="49" charset="-122"/>
                </a:endParaRPr>
              </a:p>
              <a:p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＝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3.14×4×6×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i="1">
                            <a:latin typeface="Cambria Math" panose="02040503050406030204"/>
                            <a:ea typeface="楷体" panose="02010609060101010101" pitchFamily="49" charset="-122"/>
                          </a:rPr>
                        </m:ctrlPr>
                      </m:fPr>
                      <m:num>
                        <m:r>
                          <a:rPr lang="en-US" altLang="zh-CN" sz="2400" i="1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1</m:t>
                        </m:r>
                      </m:num>
                      <m:den>
                        <m:r>
                          <a:rPr lang="en-US" altLang="zh-CN" sz="2400" i="1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3</m:t>
                        </m:r>
                      </m:den>
                    </m:f>
                  </m:oMath>
                </a14:m>
                <a:endParaRPr lang="en-US" altLang="zh-CN" sz="2400" dirty="0" smtClean="0">
                  <a:latin typeface="楷体" panose="02010609060101010101" pitchFamily="49" charset="-122"/>
                  <a:ea typeface="楷体" panose="02010609060101010101" pitchFamily="49" charset="-122"/>
                </a:endParaRPr>
              </a:p>
              <a:p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＝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12.56×6×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i="1">
                            <a:latin typeface="Cambria Math" panose="02040503050406030204"/>
                            <a:ea typeface="楷体" panose="02010609060101010101" pitchFamily="49" charset="-122"/>
                          </a:rPr>
                        </m:ctrlPr>
                      </m:fPr>
                      <m:num>
                        <m:r>
                          <a:rPr lang="en-US" altLang="zh-CN" sz="2400" i="1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1</m:t>
                        </m:r>
                      </m:num>
                      <m:den>
                        <m:r>
                          <a:rPr lang="en-US" altLang="zh-CN" sz="2400" i="1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3</m:t>
                        </m:r>
                      </m:den>
                    </m:f>
                  </m:oMath>
                </a14:m>
                <a:endParaRPr lang="en-US" altLang="zh-CN" sz="2400" dirty="0" smtClean="0">
                  <a:latin typeface="楷体" panose="02010609060101010101" pitchFamily="49" charset="-122"/>
                  <a:ea typeface="楷体" panose="02010609060101010101" pitchFamily="49" charset="-122"/>
                </a:endParaRPr>
              </a:p>
              <a:p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＝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75.36×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i="1">
                            <a:latin typeface="Cambria Math" panose="02040503050406030204"/>
                            <a:ea typeface="楷体" panose="02010609060101010101" pitchFamily="49" charset="-122"/>
                          </a:rPr>
                        </m:ctrlPr>
                      </m:fPr>
                      <m:num>
                        <m:r>
                          <a:rPr lang="en-US" altLang="zh-CN" sz="2400" i="1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1</m:t>
                        </m:r>
                      </m:num>
                      <m:den>
                        <m:r>
                          <a:rPr lang="en-US" altLang="zh-CN" sz="2400" i="1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3</m:t>
                        </m:r>
                      </m:den>
                    </m:f>
                  </m:oMath>
                </a14:m>
                <a:endParaRPr lang="en-US" altLang="zh-CN" sz="2400" dirty="0" smtClean="0">
                  <a:latin typeface="楷体" panose="02010609060101010101" pitchFamily="49" charset="-122"/>
                  <a:ea typeface="楷体" panose="02010609060101010101" pitchFamily="49" charset="-122"/>
                </a:endParaRPr>
              </a:p>
              <a:p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＝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25.12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（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cm³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）</a:t>
                </a:r>
                <a:endParaRPr lang="zh-CN" altLang="en-US" sz="2400" dirty="0">
                  <a:latin typeface="楷体" panose="02010609060101010101" pitchFamily="49" charset="-122"/>
                  <a:ea typeface="楷体" panose="02010609060101010101" pitchFamily="49" charset="-122"/>
                </a:endParaRPr>
              </a:p>
            </p:txBody>
          </p:sp>
        </mc:Choice>
        <mc:Fallback>
          <p:sp>
            <p:nvSpPr>
              <p:cNvPr id="11" name="TextBox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07513" y="3023544"/>
                <a:ext cx="4373898" cy="2555315"/>
              </a:xfrm>
              <a:prstGeom prst="rect">
                <a:avLst/>
              </a:prstGeom>
              <a:blipFill rotWithShape="1">
                <a:blip r:embed="rId3"/>
                <a:stretch>
                  <a:fillRect l="-14" t="-12" b="15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6" grpId="0"/>
      <p:bldP spid="1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56"/>
          <p:cNvSpPr txBox="1">
            <a:spLocks noChangeArrowheads="1"/>
          </p:cNvSpPr>
          <p:nvPr/>
        </p:nvSpPr>
        <p:spPr bwMode="auto">
          <a:xfrm>
            <a:off x="513685" y="847327"/>
            <a:ext cx="10911876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sz="2800" dirty="0">
                <a:latin typeface="楷体" panose="02010609060101010101" pitchFamily="49" charset="-122"/>
                <a:ea typeface="楷体" panose="02010609060101010101" pitchFamily="49" charset="-122"/>
              </a:rPr>
              <a:t>4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.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一个圆柱和一个圆锥等底等体积，已知圆柱的底面半径是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6cm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，它的体积是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904.32cm³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，圆柱和圆锥的高分别是多少厘米？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793290" y="2036073"/>
            <a:ext cx="81940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因为圆柱和圆锥体积相等，所以它们的体积都是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904.32cm³ 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1785891" y="2614602"/>
            <a:ext cx="904486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因为圆柱和圆锥底面积相等，所以它们的半径也相等，都是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6cm 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778496" y="3273028"/>
            <a:ext cx="57142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圆柱：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904.32÷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3.14×6×6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）＝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8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cm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788854" y="3842679"/>
            <a:ext cx="62010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圆锥：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904.32×3÷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3.14×6×6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）＝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24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cm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1" name="云形标注 30"/>
          <p:cNvSpPr/>
          <p:nvPr/>
        </p:nvSpPr>
        <p:spPr>
          <a:xfrm>
            <a:off x="3994951" y="4216894"/>
            <a:ext cx="2308195" cy="585926"/>
          </a:xfrm>
          <a:prstGeom prst="cloudCallout">
            <a:avLst>
              <a:gd name="adj1" fmla="val -50970"/>
              <a:gd name="adj2" fmla="val -45892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 smtClean="0"/>
              <a:t>为什么乘</a:t>
            </a:r>
            <a:r>
              <a:rPr lang="en-US" altLang="zh-CN" dirty="0" smtClean="0"/>
              <a:t>3</a:t>
            </a:r>
            <a:r>
              <a:rPr lang="zh-CN" altLang="en-US" dirty="0" smtClean="0"/>
              <a:t>？</a:t>
            </a:r>
            <a:endParaRPr lang="zh-CN" altLang="en-US" dirty="0"/>
          </a:p>
        </p:txBody>
      </p:sp>
      <p:sp>
        <p:nvSpPr>
          <p:cNvPr id="32" name="矩形 31"/>
          <p:cNvSpPr/>
          <p:nvPr/>
        </p:nvSpPr>
        <p:spPr>
          <a:xfrm>
            <a:off x="2707689" y="3897297"/>
            <a:ext cx="1500327" cy="346229"/>
          </a:xfrm>
          <a:prstGeom prst="rect">
            <a:avLst/>
          </a:prstGeom>
          <a:solidFill>
            <a:schemeClr val="accent1">
              <a:alpha val="5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TextBox 32"/>
          <p:cNvSpPr txBox="1"/>
          <p:nvPr/>
        </p:nvSpPr>
        <p:spPr>
          <a:xfrm>
            <a:off x="1797731" y="4828100"/>
            <a:ext cx="57142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根据圆锥体积公式：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5" name="TextBox 34"/>
              <p:cNvSpPr txBox="1"/>
              <p:nvPr/>
            </p:nvSpPr>
            <p:spPr>
              <a:xfrm>
                <a:off x="4663377" y="4892277"/>
                <a:ext cx="1847772" cy="5813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2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V</a:t>
                </a:r>
                <a:r>
                  <a:rPr lang="en-US" altLang="zh-CN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 </a:t>
                </a:r>
                <a:r>
                  <a:rPr lang="zh-CN" altLang="en-US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＝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200" i="1">
                            <a:solidFill>
                              <a:srgbClr val="FF0000"/>
                            </a:solidFill>
                            <a:latin typeface="Cambria Math" panose="02040503050406030204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altLang="zh-CN" sz="220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20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3</m:t>
                        </m:r>
                      </m:den>
                    </m:f>
                    <m:r>
                      <m:rPr>
                        <m:sty m:val="p"/>
                      </m:rPr>
                      <a:rPr lang="en-US" altLang="zh-CN" sz="220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楷体" panose="02010609060101010101" pitchFamily="49" charset="-122"/>
                        <a:cs typeface="Times New Roman" panose="02020603050405020304" pitchFamily="18" charset="0"/>
                      </a:rPr>
                      <m:t>S</m:t>
                    </m:r>
                    <m:r>
                      <a:rPr lang="en-US" altLang="zh-CN" sz="22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楷体" panose="02010609060101010101" pitchFamily="49" charset="-122"/>
                        <a:cs typeface="Times New Roman" panose="02020603050405020304" pitchFamily="18" charset="0"/>
                      </a:rPr>
                      <m:t>ℎ</m:t>
                    </m:r>
                    <m:r>
                      <a:rPr lang="zh-CN" altLang="en-US" sz="220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楷体" panose="02010609060101010101" pitchFamily="49" charset="-122"/>
                        <a:cs typeface="Times New Roman" panose="02020603050405020304" pitchFamily="18" charset="0"/>
                      </a:rPr>
                      <m:t>。</m:t>
                    </m:r>
                  </m:oMath>
                </a14:m>
                <a:endParaRPr lang="en-US" altLang="zh-CN" sz="2200" dirty="0">
                  <a:solidFill>
                    <a:srgbClr val="FF0000"/>
                  </a:solidFill>
                  <a:latin typeface="Times New Roman" panose="02020603050405020304" pitchFamily="18" charset="0"/>
                  <a:ea typeface="楷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mc:Choice>
        <mc:Fallback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63377" y="4892277"/>
                <a:ext cx="1847772" cy="581378"/>
              </a:xfrm>
              <a:prstGeom prst="rect">
                <a:avLst/>
              </a:prstGeom>
              <a:blipFill rotWithShape="1">
                <a:blip r:embed="rId1"/>
                <a:stretch>
                  <a:fillRect l="-31" t="-41" r="27" b="101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0" name="TextBox 39"/>
          <p:cNvSpPr txBox="1"/>
          <p:nvPr/>
        </p:nvSpPr>
        <p:spPr>
          <a:xfrm>
            <a:off x="1825843" y="5601937"/>
            <a:ext cx="532955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得出：</a:t>
            </a:r>
            <a:r>
              <a:rPr lang="en-US" altLang="zh-CN" sz="2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h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＝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3</a:t>
            </a:r>
            <a:r>
              <a:rPr lang="en-US" altLang="zh-CN" sz="2200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V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÷</a:t>
            </a:r>
            <a:r>
              <a:rPr lang="en-US" altLang="zh-CN" sz="2200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S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 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，所以要乘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3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29" grpId="0"/>
      <p:bldP spid="30" grpId="0"/>
      <p:bldP spid="31" grpId="0" animBg="1"/>
      <p:bldP spid="32" grpId="0" animBg="1"/>
      <p:bldP spid="33" grpId="0"/>
      <p:bldP spid="4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11"/>
          <p:cNvPicPr>
            <a:picLocks noChangeAspect="1" noChangeArrowheads="1"/>
          </p:cNvPicPr>
          <p:nvPr/>
        </p:nvPicPr>
        <p:blipFill>
          <a:blip r:embed="rId1" cstate="print"/>
          <a:srcRect/>
          <a:stretch>
            <a:fillRect/>
          </a:stretch>
        </p:blipFill>
        <p:spPr bwMode="auto">
          <a:xfrm>
            <a:off x="924800" y="405472"/>
            <a:ext cx="11431587" cy="6004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3194689" y="2857014"/>
            <a:ext cx="43738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圆柱的体积 ＝ 底面积 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× 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高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5" name="TextBox 14"/>
              <p:cNvSpPr txBox="1"/>
              <p:nvPr/>
            </p:nvSpPr>
            <p:spPr>
              <a:xfrm>
                <a:off x="3194689" y="3706752"/>
                <a:ext cx="5916260" cy="613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圆锥的体积 ＝ 底面积 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× 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高 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×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i="1" smtClean="0">
                            <a:latin typeface="Cambria Math" panose="02040503050406030204"/>
                            <a:ea typeface="楷体" panose="02010609060101010101" pitchFamily="49" charset="-122"/>
                          </a:rPr>
                        </m:ctrlPr>
                      </m:fPr>
                      <m:num>
                        <m:r>
                          <a:rPr lang="en-US" altLang="zh-CN" sz="2400" b="0" i="1" smtClean="0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1</m:t>
                        </m:r>
                      </m:num>
                      <m:den>
                        <m:r>
                          <a:rPr lang="en-US" altLang="zh-CN" sz="2400" b="0" i="1" smtClean="0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3</m:t>
                        </m:r>
                      </m:den>
                    </m:f>
                  </m:oMath>
                </a14:m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 </a:t>
                </a:r>
                <a:endParaRPr lang="zh-CN" altLang="en-US" sz="2400" dirty="0">
                  <a:latin typeface="楷体" panose="02010609060101010101" pitchFamily="49" charset="-122"/>
                  <a:ea typeface="楷体" panose="02010609060101010101" pitchFamily="49" charset="-122"/>
                </a:endParaRPr>
              </a:p>
            </p:txBody>
          </p:sp>
        </mc:Choice>
        <mc:Fallback>
          <p:sp>
            <p:nvSpPr>
              <p:cNvPr id="15" name="TextBox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94689" y="3706752"/>
                <a:ext cx="5916260" cy="613886"/>
              </a:xfrm>
              <a:prstGeom prst="rect">
                <a:avLst/>
              </a:prstGeom>
              <a:blipFill rotWithShape="1">
                <a:blip r:embed="rId2"/>
                <a:stretch>
                  <a:fillRect t="-42" r="10" b="16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2" name="TextBox 11"/>
              <p:cNvSpPr txBox="1"/>
              <p:nvPr/>
            </p:nvSpPr>
            <p:spPr>
              <a:xfrm>
                <a:off x="2448248" y="2190304"/>
                <a:ext cx="7431180" cy="6473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defRPr/>
                </a:pPr>
                <a:r>
                  <a:rPr lang="zh-CN" altLang="en-US" sz="2400" b="1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rPr>
                  <a:t>圆锥的体积</a:t>
                </a:r>
                <a:r>
                  <a:rPr lang="zh-CN" altLang="en-US" sz="2400" b="1" dirty="0"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rPr>
                  <a:t>等于和它</a:t>
                </a:r>
                <a:r>
                  <a:rPr lang="zh-CN" altLang="en-US" sz="2400" b="1" dirty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rPr>
                  <a:t>等底等高的圆柱体积</a:t>
                </a:r>
                <a:r>
                  <a:rPr lang="zh-CN" altLang="en-US" sz="2400" b="1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rPr>
                  <a:t>的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b="1" i="1" smtClean="0">
                            <a:solidFill>
                              <a:srgbClr val="FF0000"/>
                            </a:solidFill>
                            <a:latin typeface="Cambria Math" panose="02040503050406030204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altLang="zh-CN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𝟏</m:t>
                        </m:r>
                      </m:num>
                      <m:den>
                        <m:r>
                          <a:rPr lang="en-US" altLang="zh-CN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𝟑</m:t>
                        </m:r>
                      </m:den>
                    </m:f>
                  </m:oMath>
                </a14:m>
                <a:r>
                  <a:rPr lang="zh-CN" altLang="en-US" sz="2400" b="1" dirty="0" smtClean="0"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rPr>
                  <a:t>。</a:t>
                </a:r>
                <a:endParaRPr lang="zh-CN" altLang="en-US" sz="2400" b="1" dirty="0"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mc:Choice>
        <mc:Fallback>
          <p:sp>
            <p:nvSpPr>
              <p:cNvPr id="12" name="TextBox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48248" y="2190304"/>
                <a:ext cx="7431180" cy="647357"/>
              </a:xfrm>
              <a:prstGeom prst="rect">
                <a:avLst/>
              </a:prstGeom>
              <a:blipFill rotWithShape="1">
                <a:blip r:embed="rId3"/>
                <a:stretch>
                  <a:fillRect l="-4" t="-29" r="1" b="74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4" name="TextBox 12"/>
              <p:cNvSpPr txBox="1"/>
              <p:nvPr/>
            </p:nvSpPr>
            <p:spPr>
              <a:xfrm>
                <a:off x="2448248" y="4748744"/>
                <a:ext cx="6909615" cy="13089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如果用</a:t>
                </a:r>
                <a:r>
                  <a:rPr lang="en-US" altLang="zh-CN" sz="2200" dirty="0"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V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表示圆锥的体积，</a:t>
                </a:r>
                <a:r>
                  <a:rPr lang="en-US" altLang="zh-CN" sz="2200" dirty="0"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S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表示底面积，</a:t>
                </a:r>
                <a:r>
                  <a:rPr lang="en-US" altLang="zh-CN" sz="2200" i="1" dirty="0"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h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表示高，</a:t>
                </a:r>
                <a:endParaRPr lang="en-US" altLang="zh-CN" sz="2400" dirty="0" smtClean="0">
                  <a:latin typeface="楷体" panose="02010609060101010101" pitchFamily="49" charset="-122"/>
                  <a:ea typeface="楷体" panose="02010609060101010101" pitchFamily="49" charset="-122"/>
                </a:endParaRPr>
              </a:p>
              <a:p>
                <a:endParaRPr lang="en-US" altLang="zh-CN" sz="2200" i="1" dirty="0">
                  <a:latin typeface="Times New Roman" panose="02020603050405020304" pitchFamily="18" charset="0"/>
                  <a:ea typeface="楷体" panose="02010609060101010101" pitchFamily="49" charset="-122"/>
                  <a:cs typeface="Times New Roman" panose="02020603050405020304" pitchFamily="18" charset="0"/>
                </a:endParaRPr>
              </a:p>
              <a:p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那么圆锥的体积公式可以写成：</a:t>
                </a:r>
                <a:r>
                  <a:rPr lang="en-US" altLang="zh-CN" sz="2200" i="1" dirty="0"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 </a:t>
                </a:r>
                <a:r>
                  <a:rPr lang="en-US" altLang="zh-CN" sz="2200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V</a:t>
                </a:r>
                <a:r>
                  <a:rPr lang="en-US" altLang="zh-CN" sz="2200" i="1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200" i="1" smtClean="0">
                            <a:solidFill>
                              <a:srgbClr val="FF0000"/>
                            </a:solidFill>
                            <a:latin typeface="Cambria Math" panose="02040503050406030204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altLang="zh-CN" sz="22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2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en-US" altLang="zh-CN" sz="22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S</a:t>
                </a:r>
                <a:r>
                  <a:rPr lang="en-US" altLang="zh-CN" sz="220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h</a:t>
                </a:r>
                <a:endParaRPr lang="zh-CN" altLang="en-US" sz="2200" i="1" dirty="0">
                  <a:solidFill>
                    <a:srgbClr val="FF0000"/>
                  </a:solidFill>
                  <a:latin typeface="Times New Roman" panose="02020603050405020304" pitchFamily="18" charset="0"/>
                  <a:ea typeface="楷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mc:Choice>
        <mc:Fallback>
          <p:sp>
            <p:nvSpPr>
              <p:cNvPr id="14" name="TextBox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48248" y="4748744"/>
                <a:ext cx="6909615" cy="1308948"/>
              </a:xfrm>
              <a:prstGeom prst="rect">
                <a:avLst/>
              </a:prstGeom>
              <a:blipFill rotWithShape="1">
                <a:blip r:embed="rId4"/>
                <a:stretch>
                  <a:fillRect l="-5" t="-16" r="-1151" b="33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  <p:bldP spid="12" grpId="0"/>
      <p:bldP spid="1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1"/>
          <p:cNvPicPr>
            <a:picLocks noChangeAspect="1"/>
          </p:cNvPicPr>
          <p:nvPr/>
        </p:nvPicPr>
        <p:blipFill>
          <a:blip r:embed="rId1" cstate="print"/>
          <a:srcRect/>
          <a:stretch>
            <a:fillRect/>
          </a:stretch>
        </p:blipFill>
        <p:spPr bwMode="auto">
          <a:xfrm>
            <a:off x="2235200" y="5586413"/>
            <a:ext cx="7947025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组合 4"/>
          <p:cNvGrpSpPr/>
          <p:nvPr/>
        </p:nvGrpSpPr>
        <p:grpSpPr bwMode="auto">
          <a:xfrm>
            <a:off x="4183206" y="5173663"/>
            <a:ext cx="4089114" cy="822326"/>
            <a:chOff x="5520213" y="655117"/>
            <a:chExt cx="2124391" cy="579549"/>
          </a:xfrm>
        </p:grpSpPr>
        <p:grpSp>
          <p:nvGrpSpPr>
            <p:cNvPr id="6" name="组合 7"/>
            <p:cNvGrpSpPr/>
            <p:nvPr/>
          </p:nvGrpSpPr>
          <p:grpSpPr bwMode="auto">
            <a:xfrm>
              <a:off x="5520213" y="655117"/>
              <a:ext cx="2124391" cy="579549"/>
              <a:chOff x="5493845" y="716589"/>
              <a:chExt cx="1815921" cy="579549"/>
            </a:xfrm>
          </p:grpSpPr>
          <p:sp>
            <p:nvSpPr>
              <p:cNvPr id="8" name="矩形 7"/>
              <p:cNvSpPr/>
              <p:nvPr/>
            </p:nvSpPr>
            <p:spPr>
              <a:xfrm>
                <a:off x="5493845" y="716589"/>
                <a:ext cx="1815921" cy="579549"/>
              </a:xfrm>
              <a:prstGeom prst="rect">
                <a:avLst/>
              </a:prstGeom>
              <a:solidFill>
                <a:srgbClr val="FF6600"/>
              </a:solidFill>
              <a:ln>
                <a:solidFill>
                  <a:srgbClr val="FF6600"/>
                </a:solidFill>
              </a:ln>
              <a:scene3d>
                <a:camera prst="orthographicFront"/>
                <a:lightRig rig="threePt" dir="t"/>
              </a:scene3d>
              <a:sp3d>
                <a:bevelT prst="relaxedInse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800">
                  <a:latin typeface="Times New Roman" panose="02020603050405020304" pitchFamily="18" charset="0"/>
                  <a:sym typeface="Times New Roman" panose="02020603050405020304" pitchFamily="18" charset="0"/>
                </a:endParaRPr>
              </a:p>
            </p:txBody>
          </p:sp>
          <p:sp>
            <p:nvSpPr>
              <p:cNvPr id="9" name="圆角矩形 46"/>
              <p:cNvSpPr/>
              <p:nvPr/>
            </p:nvSpPr>
            <p:spPr>
              <a:xfrm>
                <a:off x="5579063" y="755748"/>
                <a:ext cx="1631540" cy="498994"/>
              </a:xfrm>
              <a:prstGeom prst="roundRect">
                <a:avLst/>
              </a:prstGeom>
              <a:solidFill>
                <a:srgbClr val="0BF30B"/>
              </a:solidFill>
              <a:ln>
                <a:solidFill>
                  <a:srgbClr val="0BF30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800">
                  <a:latin typeface="Times New Roman" panose="02020603050405020304" pitchFamily="18" charset="0"/>
                  <a:sym typeface="Times New Roman" panose="02020603050405020304" pitchFamily="18" charset="0"/>
                </a:endParaRPr>
              </a:p>
            </p:txBody>
          </p:sp>
        </p:grpSp>
        <p:sp>
          <p:nvSpPr>
            <p:cNvPr id="7" name="文本框 8"/>
            <p:cNvSpPr txBox="1">
              <a:spLocks noChangeArrowheads="1"/>
            </p:cNvSpPr>
            <p:nvPr/>
          </p:nvSpPr>
          <p:spPr bwMode="auto">
            <a:xfrm>
              <a:off x="5580935" y="742385"/>
              <a:ext cx="1987538" cy="3687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>
                <a:spcAft>
                  <a:spcPts val="0"/>
                </a:spcAft>
                <a:defRPr/>
              </a:pPr>
              <a:r>
                <a:rPr lang="zh-CN" altLang="en-US" sz="2800" b="1" kern="100" dirty="0" smtClean="0"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圆锥和圆锥的体积公式</a:t>
              </a:r>
              <a:endParaRPr lang="zh-CN" altLang="zh-CN" sz="2800" b="1" kern="100" dirty="0"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  <p:pic>
        <p:nvPicPr>
          <p:cNvPr id="10" name="图片 9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 rot="21350477">
            <a:off x="3303588" y="1249363"/>
            <a:ext cx="5848350" cy="401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2322513" y="3136900"/>
            <a:ext cx="2030412" cy="2036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矩形 4"/>
          <p:cNvSpPr>
            <a:spLocks noChangeArrowheads="1"/>
          </p:cNvSpPr>
          <p:nvPr/>
        </p:nvSpPr>
        <p:spPr bwMode="auto">
          <a:xfrm>
            <a:off x="4339986" y="2508361"/>
            <a:ext cx="4012444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3200" b="1" dirty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练一练</a:t>
            </a:r>
            <a:r>
              <a:rPr lang="zh-CN" altLang="en-US" sz="3200" b="1" dirty="0" smtClean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第</a:t>
            </a:r>
            <a:r>
              <a:rPr lang="en-US" altLang="zh-CN" sz="3200" b="1" dirty="0" smtClean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3</a:t>
            </a:r>
            <a:r>
              <a:rPr lang="zh-CN" altLang="en-US" sz="3200" b="1" dirty="0" smtClean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、</a:t>
            </a:r>
            <a:r>
              <a:rPr lang="en-US" altLang="zh-CN" sz="3200" b="1" dirty="0" smtClean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4</a:t>
            </a:r>
            <a:r>
              <a:rPr lang="zh-CN" altLang="en-US" sz="3200" b="1" dirty="0" smtClean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题</a:t>
            </a:r>
            <a:endParaRPr lang="zh-CN" altLang="en-US" sz="3200" b="1" dirty="0">
              <a:solidFill>
                <a:schemeClr val="bg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圆角矩形 5"/>
          <p:cNvSpPr/>
          <p:nvPr/>
        </p:nvSpPr>
        <p:spPr>
          <a:xfrm>
            <a:off x="1429385" y="4732655"/>
            <a:ext cx="9041130" cy="1458595"/>
          </a:xfrm>
          <a:prstGeom prst="roundRect">
            <a:avLst>
              <a:gd name="adj" fmla="val 8426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zh-CN" altLang="en-US" sz="2800" dirty="0">
              <a:solidFill>
                <a:prstClr val="white"/>
              </a:solidFill>
            </a:endParaRP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464648" y="1437459"/>
            <a:ext cx="11313369" cy="2339098"/>
          </a:xfrm>
          <a:prstGeom prst="rect">
            <a:avLst/>
          </a:prstGeom>
          <a:noFill/>
          <a:ln w="28575">
            <a:noFill/>
            <a:miter lim="800000"/>
          </a:ln>
        </p:spPr>
        <p:txBody>
          <a:bodyPr wrap="square" lIns="121917" tIns="60958" rIns="121917" bIns="60958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1.</a:t>
            </a:r>
            <a:r>
              <a:rPr lang="zh-CN" altLang="en-US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通过观察、讨论、实验等活动，经历认识圆锥和探索圆锥体积计算公式的过程。</a:t>
            </a:r>
            <a:endParaRPr lang="en-US" altLang="zh-CN" sz="2400" b="1" dirty="0" smtClean="0">
              <a:latin typeface="楷体" panose="02010609060101010101" pitchFamily="49" charset="-122"/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>
              <a:lnSpc>
                <a:spcPct val="200000"/>
              </a:lnSpc>
            </a:pPr>
            <a:r>
              <a:rPr lang="en-US" altLang="zh-CN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2.</a:t>
            </a:r>
            <a:r>
              <a:rPr lang="zh-CN" altLang="en-US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知道圆锥的各部分名称，探索并掌握圆锥的体积公式，会用公式计算圆锥的体积。</a:t>
            </a:r>
            <a:endParaRPr lang="en-US" altLang="zh-CN" sz="2400" b="1" dirty="0" smtClean="0">
              <a:latin typeface="楷体" panose="02010609060101010101" pitchFamily="49" charset="-122"/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>
              <a:lnSpc>
                <a:spcPct val="200000"/>
              </a:lnSpc>
            </a:pPr>
            <a:r>
              <a:rPr lang="en-US" altLang="zh-CN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3.</a:t>
            </a:r>
            <a:r>
              <a:rPr lang="zh-CN" altLang="en-US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积极参加数学活动，了解圆锥和圆柱之间的联系，获得探索数学公式的活动经验。</a:t>
            </a:r>
            <a:endParaRPr lang="zh-CN" altLang="zh-CN" sz="2400" b="1" dirty="0">
              <a:latin typeface="楷体" panose="02010609060101010101" pitchFamily="49" charset="-122"/>
              <a:ea typeface="楷体" panose="02010609060101010101" pitchFamily="49" charset="-122"/>
              <a:cs typeface="楷体" panose="02010609060101010101" pitchFamily="49" charset="-122"/>
            </a:endParaRPr>
          </a:p>
        </p:txBody>
      </p:sp>
      <p:sp>
        <p:nvSpPr>
          <p:cNvPr id="8" name="内容占位符 1"/>
          <p:cNvSpPr txBox="1">
            <a:spLocks noChangeArrowheads="1"/>
          </p:cNvSpPr>
          <p:nvPr/>
        </p:nvSpPr>
        <p:spPr bwMode="auto">
          <a:xfrm>
            <a:off x="1201003" y="5007927"/>
            <a:ext cx="9894627" cy="90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698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20000"/>
              </a:spcBef>
              <a:spcAft>
                <a:spcPct val="0"/>
              </a:spcAft>
              <a:buClr>
                <a:srgbClr val="4F81BD"/>
              </a:buClr>
              <a:buSzPct val="76000"/>
            </a:pPr>
            <a:r>
              <a:rPr lang="en-US" altLang="zh-CN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【</a:t>
            </a:r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重点</a:t>
            </a:r>
            <a:r>
              <a:rPr lang="en-US" altLang="zh-CN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】</a:t>
            </a:r>
            <a:r>
              <a:rPr lang="zh-CN" altLang="en-US" sz="2400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知道圆锥各部分名称，掌握圆锥体积计算公式并会计算</a:t>
            </a:r>
            <a:r>
              <a:rPr lang="zh-CN" altLang="zh-CN" sz="24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。</a:t>
            </a:r>
            <a:endParaRPr lang="zh-CN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20000"/>
              </a:spcBef>
              <a:spcAft>
                <a:spcPct val="0"/>
              </a:spcAft>
              <a:buClr>
                <a:srgbClr val="4F81BD"/>
              </a:buClr>
              <a:buSzPct val="76000"/>
            </a:pPr>
            <a:r>
              <a:rPr lang="en-US" altLang="zh-CN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【</a:t>
            </a:r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难点</a:t>
            </a:r>
            <a:r>
              <a:rPr lang="en-US" altLang="zh-CN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】</a:t>
            </a:r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理解圆锥体积计算公式并会计算圆锥体积</a:t>
            </a:r>
            <a:r>
              <a:rPr lang="zh-CN" altLang="zh-CN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endParaRPr lang="zh-CN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20000"/>
              </a:spcBef>
              <a:spcAft>
                <a:spcPct val="0"/>
              </a:spcAft>
              <a:buClr>
                <a:srgbClr val="4F81BD"/>
              </a:buClr>
              <a:buSzPct val="76000"/>
            </a:pPr>
            <a:endParaRPr lang="zh-CN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  <p:bldP spid="7" grpId="0"/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圆角矩形标注 24"/>
          <p:cNvSpPr/>
          <p:nvPr/>
        </p:nvSpPr>
        <p:spPr>
          <a:xfrm flipH="1">
            <a:off x="1360805" y="734695"/>
            <a:ext cx="4411980" cy="649605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下面的物体都是什么形状？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26" name="Picture 3"/>
          <p:cNvPicPr>
            <a:picLocks noChangeAspect="1" noChangeArrowheads="1"/>
          </p:cNvPicPr>
          <p:nvPr/>
        </p:nvPicPr>
        <p:blipFill>
          <a:blip r:embed="rId1" cstate="print"/>
          <a:srcRect/>
          <a:stretch>
            <a:fillRect/>
          </a:stretch>
        </p:blipFill>
        <p:spPr bwMode="auto">
          <a:xfrm>
            <a:off x="1486398" y="1568853"/>
            <a:ext cx="1502462" cy="242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7" name="Picture 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916907" y="1812308"/>
            <a:ext cx="2932563" cy="21675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" name="Picture 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696699" y="1780535"/>
            <a:ext cx="1793966" cy="21500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" name="Picture 6"/>
          <p:cNvPicPr>
            <a:picLocks noChangeAspect="1" noChangeArrowheads="1"/>
          </p:cNvPicPr>
          <p:nvPr/>
        </p:nvPicPr>
        <p:blipFill>
          <a:blip r:embed="rId4" cstate="email"/>
          <a:srcRect t="7955"/>
          <a:stretch>
            <a:fillRect/>
          </a:stretch>
        </p:blipFill>
        <p:spPr bwMode="auto">
          <a:xfrm>
            <a:off x="1557194" y="1801504"/>
            <a:ext cx="1254243" cy="22066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" name="Picture 7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3799694" y="2169994"/>
            <a:ext cx="3024186" cy="16513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" name="Picture 8"/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7627533" y="2169994"/>
            <a:ext cx="2064449" cy="17059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" name="Picture 9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1013175" y="538306"/>
            <a:ext cx="838200" cy="1304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3" name="圆角矩形标注 32"/>
          <p:cNvSpPr/>
          <p:nvPr/>
        </p:nvSpPr>
        <p:spPr>
          <a:xfrm flipH="1">
            <a:off x="6346209" y="723286"/>
            <a:ext cx="4421874" cy="649605"/>
          </a:xfrm>
          <a:prstGeom prst="wedgeRoundRectCallout">
            <a:avLst>
              <a:gd name="adj1" fmla="val -55308"/>
              <a:gd name="adj2" fmla="val 32930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这些物体的形状都是圆锥。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19E-6 -3.20074E-6 L 3.319E-6 0.35639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6638E-6 1.3321E-6 L 2.6638E-6 0.33649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0224E-6 2.73821E-6 L -4.0224E-6 0.31868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圆角矩形标注 6"/>
          <p:cNvSpPr/>
          <p:nvPr/>
        </p:nvSpPr>
        <p:spPr>
          <a:xfrm flipH="1">
            <a:off x="1360805" y="873760"/>
            <a:ext cx="8533765" cy="510540"/>
          </a:xfrm>
          <a:prstGeom prst="wedgeRoundRectCallout">
            <a:avLst>
              <a:gd name="adj1" fmla="val 51818"/>
              <a:gd name="adj2" fmla="val -4499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拿一个圆锥形的物体进行观察，用手摸一摸它的表面。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1" cstate="print"/>
          <a:srcRect/>
          <a:stretch>
            <a:fillRect/>
          </a:stretch>
        </p:blipFill>
        <p:spPr bwMode="auto">
          <a:xfrm>
            <a:off x="9413488" y="1509753"/>
            <a:ext cx="2049645" cy="21970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组合 1"/>
          <p:cNvGrpSpPr/>
          <p:nvPr/>
        </p:nvGrpSpPr>
        <p:grpSpPr>
          <a:xfrm>
            <a:off x="4003431" y="2312249"/>
            <a:ext cx="3872560" cy="999376"/>
            <a:chOff x="335883" y="2188138"/>
            <a:chExt cx="3872560" cy="999376"/>
          </a:xfrm>
        </p:grpSpPr>
        <p:pic>
          <p:nvPicPr>
            <p:cNvPr id="1026" name="Picture 2"/>
            <p:cNvPicPr>
              <a:picLocks noChangeAspect="1" noChangeArrowheads="1"/>
            </p:cNvPicPr>
            <p:nvPr/>
          </p:nvPicPr>
          <p:blipFill>
            <a:blip r:embed="rId2" cstate="email"/>
            <a:srcRect/>
            <a:stretch>
              <a:fillRect/>
            </a:stretch>
          </p:blipFill>
          <p:spPr bwMode="auto">
            <a:xfrm>
              <a:off x="335883" y="2188138"/>
              <a:ext cx="901246" cy="9993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8" name="圆角矩形标注 7"/>
            <p:cNvSpPr/>
            <p:nvPr/>
          </p:nvSpPr>
          <p:spPr>
            <a:xfrm flipH="1">
              <a:off x="1361075" y="2338558"/>
              <a:ext cx="2847368" cy="510540"/>
            </a:xfrm>
            <a:prstGeom prst="wedgeRoundRectCallout">
              <a:avLst>
                <a:gd name="adj1" fmla="val 51818"/>
                <a:gd name="adj2" fmla="val -4499"/>
                <a:gd name="adj3" fmla="val 16667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圆锥有哪些特点呢？</a:t>
              </a:r>
              <a:endParaRPr lang="zh-CN" altLang="en-US" sz="24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" name="Group 56"/>
          <p:cNvGrpSpPr/>
          <p:nvPr/>
        </p:nvGrpSpPr>
        <p:grpSpPr bwMode="auto">
          <a:xfrm>
            <a:off x="866973" y="3473986"/>
            <a:ext cx="2116931" cy="2359819"/>
            <a:chOff x="1193" y="1645"/>
            <a:chExt cx="1778" cy="1982"/>
          </a:xfrm>
        </p:grpSpPr>
        <p:grpSp>
          <p:nvGrpSpPr>
            <p:cNvPr id="6" name="Group 55"/>
            <p:cNvGrpSpPr/>
            <p:nvPr/>
          </p:nvGrpSpPr>
          <p:grpSpPr bwMode="auto">
            <a:xfrm>
              <a:off x="1202" y="1645"/>
              <a:ext cx="1572" cy="1890"/>
              <a:chOff x="1202" y="1645"/>
              <a:chExt cx="1572" cy="1890"/>
            </a:xfrm>
          </p:grpSpPr>
          <p:grpSp>
            <p:nvGrpSpPr>
              <p:cNvPr id="9" name="Group 48"/>
              <p:cNvGrpSpPr/>
              <p:nvPr/>
            </p:nvGrpSpPr>
            <p:grpSpPr bwMode="auto">
              <a:xfrm>
                <a:off x="1202" y="1645"/>
                <a:ext cx="1572" cy="1695"/>
                <a:chOff x="2088" y="1344"/>
                <a:chExt cx="1572" cy="1695"/>
              </a:xfrm>
            </p:grpSpPr>
            <p:sp>
              <p:nvSpPr>
                <p:cNvPr id="44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088" y="1344"/>
                  <a:ext cx="792" cy="1689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050">
                    <a:cs typeface="+mn-ea"/>
                    <a:sym typeface="+mn-lt"/>
                  </a:endParaRPr>
                </a:p>
              </p:txBody>
            </p:sp>
            <p:sp>
              <p:nvSpPr>
                <p:cNvPr id="45" name="Line 8"/>
                <p:cNvSpPr>
                  <a:spLocks noChangeShapeType="1"/>
                </p:cNvSpPr>
                <p:nvPr/>
              </p:nvSpPr>
              <p:spPr bwMode="auto">
                <a:xfrm>
                  <a:off x="2875" y="1362"/>
                  <a:ext cx="785" cy="1677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05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43" name="Oval 9"/>
              <p:cNvSpPr>
                <a:spLocks noChangeArrowheads="1"/>
              </p:cNvSpPr>
              <p:nvPr/>
            </p:nvSpPr>
            <p:spPr bwMode="auto">
              <a:xfrm>
                <a:off x="1215" y="3133"/>
                <a:ext cx="1542" cy="40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333300"/>
                </a:solidFill>
                <a:prstDash val="dash"/>
                <a:round/>
              </a:ln>
            </p:spPr>
            <p:txBody>
              <a:bodyPr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zh-CN" altLang="en-US" sz="2200" b="1">
                  <a:latin typeface="+mn-lt"/>
                  <a:ea typeface="楷体" panose="02010609060101010101" pitchFamily="49" charset="-122"/>
                  <a:cs typeface="+mn-ea"/>
                  <a:sym typeface="+mn-lt"/>
                </a:endParaRPr>
              </a:p>
            </p:txBody>
          </p:sp>
        </p:grpSp>
        <p:pic>
          <p:nvPicPr>
            <p:cNvPr id="41" name="Picture 53"/>
            <p:cNvPicPr>
              <a:picLocks noChangeAspect="1" noChangeArrowheads="1"/>
            </p:cNvPicPr>
            <p:nvPr/>
          </p:nvPicPr>
          <p:blipFill>
            <a:blip r:embed="rId3" cstate="email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193" y="3309"/>
              <a:ext cx="1778" cy="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049" name="饼形 2048"/>
          <p:cNvSpPr/>
          <p:nvPr/>
        </p:nvSpPr>
        <p:spPr>
          <a:xfrm>
            <a:off x="-121541" y="1169028"/>
            <a:ext cx="3887392" cy="4620709"/>
          </a:xfrm>
          <a:prstGeom prst="pie">
            <a:avLst>
              <a:gd name="adj1" fmla="val 18448514"/>
              <a:gd name="adj2" fmla="val 3879053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0" name="组合 2047"/>
          <p:cNvGrpSpPr/>
          <p:nvPr/>
        </p:nvGrpSpPr>
        <p:grpSpPr>
          <a:xfrm>
            <a:off x="5015147" y="3750158"/>
            <a:ext cx="6028837" cy="1107532"/>
            <a:chOff x="2302524" y="3067228"/>
            <a:chExt cx="6028837" cy="1107532"/>
          </a:xfrm>
        </p:grpSpPr>
        <p:pic>
          <p:nvPicPr>
            <p:cNvPr id="1027" name="Picture 3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 flipH="1">
              <a:off x="7436386" y="3067228"/>
              <a:ext cx="894975" cy="11075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38" name="圆角矩形标注 37"/>
            <p:cNvSpPr/>
            <p:nvPr/>
          </p:nvSpPr>
          <p:spPr>
            <a:xfrm flipH="1">
              <a:off x="2302524" y="3342773"/>
              <a:ext cx="4957751" cy="510540"/>
            </a:xfrm>
            <a:prstGeom prst="wedgeRoundRectCallout">
              <a:avLst>
                <a:gd name="adj1" fmla="val -52834"/>
                <a:gd name="adj2" fmla="val -8815"/>
                <a:gd name="adj3" fmla="val 16667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圆锥的顶端尖尖的，底面是一个圆。</a:t>
              </a:r>
              <a:endParaRPr lang="zh-CN" altLang="en-US" sz="24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组合 2050"/>
          <p:cNvGrpSpPr/>
          <p:nvPr/>
        </p:nvGrpSpPr>
        <p:grpSpPr>
          <a:xfrm>
            <a:off x="3900372" y="4985922"/>
            <a:ext cx="4836001" cy="1127852"/>
            <a:chOff x="3900372" y="4985922"/>
            <a:chExt cx="4836001" cy="1127852"/>
          </a:xfrm>
        </p:grpSpPr>
        <p:pic>
          <p:nvPicPr>
            <p:cNvPr id="1029" name="Picture 5"/>
            <p:cNvPicPr>
              <a:picLocks noChangeAspect="1" noChangeArrowheads="1"/>
            </p:cNvPicPr>
            <p:nvPr/>
          </p:nvPicPr>
          <p:blipFill>
            <a:blip r:embed="rId5" cstate="email"/>
            <a:srcRect/>
            <a:stretch>
              <a:fillRect/>
            </a:stretch>
          </p:blipFill>
          <p:spPr bwMode="auto">
            <a:xfrm flipH="1">
              <a:off x="3900372" y="4985922"/>
              <a:ext cx="849723" cy="11278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50" name="圆角矩形标注 49"/>
            <p:cNvSpPr/>
            <p:nvPr/>
          </p:nvSpPr>
          <p:spPr>
            <a:xfrm flipH="1">
              <a:off x="4937008" y="5067638"/>
              <a:ext cx="3799365" cy="809379"/>
            </a:xfrm>
            <a:prstGeom prst="wedgeRoundRectCallout">
              <a:avLst>
                <a:gd name="adj1" fmla="val 53829"/>
                <a:gd name="adj2" fmla="val -17442"/>
                <a:gd name="adj3" fmla="val 16667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圆锥的侧面是一个曲面，</a:t>
              </a:r>
              <a:endParaRPr lang="en-US" altLang="zh-CN" sz="24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  <a:p>
              <a:pPr>
                <a:defRPr/>
              </a:pP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侧面展开应该是一个扇形。</a:t>
              </a:r>
              <a:endParaRPr lang="zh-CN" altLang="en-US" sz="24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圆角矩形标注 6"/>
          <p:cNvSpPr/>
          <p:nvPr/>
        </p:nvSpPr>
        <p:spPr>
          <a:xfrm flipH="1">
            <a:off x="1360805" y="873760"/>
            <a:ext cx="7271385" cy="510540"/>
          </a:xfrm>
          <a:prstGeom prst="wedgeRoundRectCallout">
            <a:avLst>
              <a:gd name="adj1" fmla="val 51818"/>
              <a:gd name="adj2" fmla="val -4499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把圆锥表面剪开，会得到一个扇形和一个圆。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grpSp>
        <p:nvGrpSpPr>
          <p:cNvPr id="28" name="组合 27"/>
          <p:cNvGrpSpPr/>
          <p:nvPr/>
        </p:nvGrpSpPr>
        <p:grpSpPr>
          <a:xfrm>
            <a:off x="1389994" y="1759241"/>
            <a:ext cx="9344855" cy="2485588"/>
            <a:chOff x="1389994" y="1759241"/>
            <a:chExt cx="9344855" cy="2485588"/>
          </a:xfrm>
        </p:grpSpPr>
        <p:pic>
          <p:nvPicPr>
            <p:cNvPr id="12" name="Picture 2"/>
            <p:cNvPicPr>
              <a:picLocks noChangeAspect="1" noChangeArrowheads="1"/>
            </p:cNvPicPr>
            <p:nvPr/>
          </p:nvPicPr>
          <p:blipFill>
            <a:blip r:embed="rId1"/>
            <a:srcRect/>
            <a:stretch>
              <a:fillRect/>
            </a:stretch>
          </p:blipFill>
          <p:spPr bwMode="auto">
            <a:xfrm>
              <a:off x="1389994" y="1759241"/>
              <a:ext cx="9344855" cy="24855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3" name="Picture 3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2861127" y="2071731"/>
              <a:ext cx="1000125" cy="533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028" name="Picture 4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9127703" y="2524737"/>
              <a:ext cx="1000125" cy="533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4" name="Picture 5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9261927" y="3254579"/>
              <a:ext cx="1000125" cy="533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sp>
        <p:nvSpPr>
          <p:cNvPr id="24" name="Text Box 31"/>
          <p:cNvSpPr txBox="1">
            <a:spLocks noChangeArrowheads="1"/>
          </p:cNvSpPr>
          <p:nvPr/>
        </p:nvSpPr>
        <p:spPr bwMode="auto">
          <a:xfrm>
            <a:off x="2887871" y="2194906"/>
            <a:ext cx="8116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剪开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  <a:cs typeface="+mn-ea"/>
              <a:sym typeface="+mn-lt"/>
            </a:endParaRPr>
          </a:p>
        </p:txBody>
      </p:sp>
      <p:sp>
        <p:nvSpPr>
          <p:cNvPr id="29" name="Text Box 31"/>
          <p:cNvSpPr txBox="1">
            <a:spLocks noChangeArrowheads="1"/>
          </p:cNvSpPr>
          <p:nvPr/>
        </p:nvSpPr>
        <p:spPr bwMode="auto">
          <a:xfrm>
            <a:off x="9155845" y="2464752"/>
            <a:ext cx="8116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扇形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  <a:cs typeface="+mn-ea"/>
              <a:sym typeface="+mn-lt"/>
            </a:endParaRPr>
          </a:p>
        </p:txBody>
      </p:sp>
      <p:sp>
        <p:nvSpPr>
          <p:cNvPr id="30" name="Text Box 31"/>
          <p:cNvSpPr txBox="1">
            <a:spLocks noChangeArrowheads="1"/>
          </p:cNvSpPr>
          <p:nvPr/>
        </p:nvSpPr>
        <p:spPr bwMode="auto">
          <a:xfrm>
            <a:off x="9165632" y="3422495"/>
            <a:ext cx="8116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圆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  <a:cs typeface="+mn-ea"/>
              <a:sym typeface="+mn-lt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4283813" y="4504965"/>
            <a:ext cx="3217818" cy="15696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zh-CN" altLang="en-US" sz="3200" b="1" dirty="0" smtClean="0"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圆锥只有两个面，</a:t>
            </a:r>
            <a:endParaRPr lang="en-US" altLang="zh-CN" sz="3200" b="1" dirty="0" smtClean="0"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zh-CN" altLang="en-US" sz="3200" b="1" dirty="0" smtClean="0"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一个面是圆面，</a:t>
            </a:r>
            <a:endParaRPr lang="en-US" altLang="zh-CN" sz="3200" b="1" dirty="0" smtClean="0"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zh-CN" altLang="en-US" sz="3200" b="1" dirty="0" smtClean="0"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一个面是曲面。</a:t>
            </a:r>
            <a:endParaRPr lang="en-US" altLang="zh-CN" sz="3200" b="1" dirty="0" smtClean="0"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9" grpId="0"/>
      <p:bldP spid="30" grpId="0"/>
      <p:bldP spid="31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圆角矩形标注 6"/>
          <p:cNvSpPr/>
          <p:nvPr/>
        </p:nvSpPr>
        <p:spPr>
          <a:xfrm flipH="1">
            <a:off x="1384935" y="734695"/>
            <a:ext cx="2050415" cy="649605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圆锥的特征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grpSp>
        <p:nvGrpSpPr>
          <p:cNvPr id="6" name="Group 56"/>
          <p:cNvGrpSpPr/>
          <p:nvPr/>
        </p:nvGrpSpPr>
        <p:grpSpPr bwMode="auto">
          <a:xfrm>
            <a:off x="2145358" y="2961675"/>
            <a:ext cx="2116931" cy="2359819"/>
            <a:chOff x="1193" y="1645"/>
            <a:chExt cx="1778" cy="1982"/>
          </a:xfrm>
        </p:grpSpPr>
        <p:grpSp>
          <p:nvGrpSpPr>
            <p:cNvPr id="8" name="Group 55"/>
            <p:cNvGrpSpPr/>
            <p:nvPr/>
          </p:nvGrpSpPr>
          <p:grpSpPr bwMode="auto">
            <a:xfrm>
              <a:off x="1202" y="1645"/>
              <a:ext cx="1572" cy="1890"/>
              <a:chOff x="1202" y="1645"/>
              <a:chExt cx="1572" cy="1890"/>
            </a:xfrm>
          </p:grpSpPr>
          <p:grpSp>
            <p:nvGrpSpPr>
              <p:cNvPr id="10" name="Group 48"/>
              <p:cNvGrpSpPr/>
              <p:nvPr/>
            </p:nvGrpSpPr>
            <p:grpSpPr bwMode="auto">
              <a:xfrm>
                <a:off x="1202" y="1645"/>
                <a:ext cx="1572" cy="1695"/>
                <a:chOff x="2088" y="1344"/>
                <a:chExt cx="1572" cy="1695"/>
              </a:xfrm>
            </p:grpSpPr>
            <p:sp>
              <p:nvSpPr>
                <p:cNvPr id="12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088" y="1344"/>
                  <a:ext cx="792" cy="1689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050">
                    <a:cs typeface="+mn-ea"/>
                    <a:sym typeface="+mn-lt"/>
                  </a:endParaRPr>
                </a:p>
              </p:txBody>
            </p:sp>
            <p:sp>
              <p:nvSpPr>
                <p:cNvPr id="13" name="Line 8"/>
                <p:cNvSpPr>
                  <a:spLocks noChangeShapeType="1"/>
                </p:cNvSpPr>
                <p:nvPr/>
              </p:nvSpPr>
              <p:spPr bwMode="auto">
                <a:xfrm>
                  <a:off x="2875" y="1362"/>
                  <a:ext cx="785" cy="1677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05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1" name="Oval 9"/>
              <p:cNvSpPr>
                <a:spLocks noChangeArrowheads="1"/>
              </p:cNvSpPr>
              <p:nvPr/>
            </p:nvSpPr>
            <p:spPr bwMode="auto">
              <a:xfrm>
                <a:off x="1215" y="3133"/>
                <a:ext cx="1542" cy="40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333300"/>
                </a:solidFill>
                <a:prstDash val="dash"/>
                <a:round/>
              </a:ln>
            </p:spPr>
            <p:txBody>
              <a:bodyPr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zh-CN" altLang="en-US" sz="2200" b="1">
                  <a:latin typeface="+mn-lt"/>
                  <a:ea typeface="楷体" panose="02010609060101010101" pitchFamily="49" charset="-122"/>
                  <a:cs typeface="+mn-ea"/>
                  <a:sym typeface="+mn-lt"/>
                </a:endParaRPr>
              </a:p>
            </p:txBody>
          </p:sp>
        </p:grpSp>
        <p:pic>
          <p:nvPicPr>
            <p:cNvPr id="9" name="Picture 53"/>
            <p:cNvPicPr>
              <a:picLocks noChangeAspect="1" noChangeArrowheads="1"/>
            </p:cNvPicPr>
            <p:nvPr/>
          </p:nvPicPr>
          <p:blipFill>
            <a:blip r:embed="rId1" cstate="email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193" y="3309"/>
              <a:ext cx="1778" cy="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" name="Oval 13"/>
          <p:cNvSpPr>
            <a:spLocks noChangeArrowheads="1"/>
          </p:cNvSpPr>
          <p:nvPr/>
        </p:nvSpPr>
        <p:spPr bwMode="auto">
          <a:xfrm>
            <a:off x="2172741" y="4734514"/>
            <a:ext cx="1835944" cy="46315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12700">
            <a:solidFill>
              <a:srgbClr val="333300"/>
            </a:solidFill>
            <a:prstDash val="sysDot"/>
            <a:round/>
          </a:ln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zh-CN" altLang="en-US" sz="2200" b="1">
              <a:latin typeface="+mn-lt"/>
              <a:ea typeface="楷体" panose="02010609060101010101" pitchFamily="49" charset="-122"/>
              <a:cs typeface="+mn-ea"/>
              <a:sym typeface="+mn-lt"/>
            </a:endParaRPr>
          </a:p>
        </p:txBody>
      </p:sp>
      <p:sp>
        <p:nvSpPr>
          <p:cNvPr id="15" name="Text Box 18"/>
          <p:cNvSpPr txBox="1">
            <a:spLocks noChangeArrowheads="1"/>
          </p:cNvSpPr>
          <p:nvPr/>
        </p:nvSpPr>
        <p:spPr bwMode="auto">
          <a:xfrm>
            <a:off x="2641171" y="4967664"/>
            <a:ext cx="810815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zh-CN" altLang="en-US" sz="2200" b="1" dirty="0">
                <a:latin typeface="+mn-lt"/>
                <a:ea typeface="楷体" panose="02010609060101010101" pitchFamily="49" charset="-122"/>
                <a:cs typeface="+mn-ea"/>
                <a:sym typeface="+mn-lt"/>
              </a:rPr>
              <a:t>底面</a:t>
            </a:r>
            <a:endParaRPr lang="zh-CN" altLang="en-US" sz="2200" b="1" dirty="0">
              <a:latin typeface="+mn-lt"/>
              <a:ea typeface="楷体" panose="02010609060101010101" pitchFamily="49" charset="-122"/>
              <a:cs typeface="+mn-ea"/>
              <a:sym typeface="+mn-lt"/>
            </a:endParaRPr>
          </a:p>
        </p:txBody>
      </p:sp>
      <p:grpSp>
        <p:nvGrpSpPr>
          <p:cNvPr id="16" name="Group 64"/>
          <p:cNvGrpSpPr/>
          <p:nvPr/>
        </p:nvGrpSpPr>
        <p:grpSpPr bwMode="auto">
          <a:xfrm>
            <a:off x="3084760" y="2971199"/>
            <a:ext cx="1468040" cy="2022872"/>
            <a:chOff x="4550" y="1042"/>
            <a:chExt cx="1233" cy="1699"/>
          </a:xfrm>
        </p:grpSpPr>
        <p:sp>
          <p:nvSpPr>
            <p:cNvPr id="17" name="Line 25"/>
            <p:cNvSpPr>
              <a:spLocks noChangeShapeType="1"/>
            </p:cNvSpPr>
            <p:nvPr/>
          </p:nvSpPr>
          <p:spPr bwMode="auto">
            <a:xfrm>
              <a:off x="5342" y="2728"/>
              <a:ext cx="31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050">
                <a:cs typeface="+mn-ea"/>
                <a:sym typeface="+mn-lt"/>
              </a:endParaRPr>
            </a:p>
          </p:txBody>
        </p:sp>
        <p:sp>
          <p:nvSpPr>
            <p:cNvPr id="18" name="Line 28"/>
            <p:cNvSpPr>
              <a:spLocks noChangeShapeType="1"/>
            </p:cNvSpPr>
            <p:nvPr/>
          </p:nvSpPr>
          <p:spPr bwMode="auto">
            <a:xfrm>
              <a:off x="4550" y="1042"/>
              <a:ext cx="113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050">
                <a:cs typeface="+mn-ea"/>
                <a:sym typeface="+mn-lt"/>
              </a:endParaRPr>
            </a:p>
          </p:txBody>
        </p:sp>
        <p:sp>
          <p:nvSpPr>
            <p:cNvPr id="19" name="Line 29"/>
            <p:cNvSpPr>
              <a:spLocks noChangeShapeType="1"/>
            </p:cNvSpPr>
            <p:nvPr/>
          </p:nvSpPr>
          <p:spPr bwMode="auto">
            <a:xfrm>
              <a:off x="5561" y="2152"/>
              <a:ext cx="0" cy="58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050">
                <a:cs typeface="+mn-ea"/>
                <a:sym typeface="+mn-lt"/>
              </a:endParaRPr>
            </a:p>
          </p:txBody>
        </p:sp>
        <p:sp>
          <p:nvSpPr>
            <p:cNvPr id="20" name="Line 30"/>
            <p:cNvSpPr>
              <a:spLocks noChangeShapeType="1"/>
            </p:cNvSpPr>
            <p:nvPr/>
          </p:nvSpPr>
          <p:spPr bwMode="auto">
            <a:xfrm flipV="1">
              <a:off x="5561" y="1045"/>
              <a:ext cx="0" cy="68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050">
                <a:cs typeface="+mn-ea"/>
                <a:sym typeface="+mn-lt"/>
              </a:endParaRPr>
            </a:p>
          </p:txBody>
        </p:sp>
        <p:sp>
          <p:nvSpPr>
            <p:cNvPr id="21" name="Text Box 31"/>
            <p:cNvSpPr txBox="1">
              <a:spLocks noChangeArrowheads="1"/>
            </p:cNvSpPr>
            <p:nvPr/>
          </p:nvSpPr>
          <p:spPr bwMode="auto">
            <a:xfrm>
              <a:off x="5329" y="1759"/>
              <a:ext cx="454" cy="3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ysDot"/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zh-CN" sz="2200" i="1" dirty="0" smtClean="0">
                  <a:latin typeface="Times New Roman" panose="02020603050405020304" pitchFamily="18" charset="0"/>
                  <a:ea typeface="楷体" panose="02010609060101010101" pitchFamily="49" charset="-122"/>
                  <a:cs typeface="Times New Roman" panose="02020603050405020304" pitchFamily="18" charset="0"/>
                  <a:sym typeface="+mn-lt"/>
                </a:rPr>
                <a:t>h</a:t>
              </a:r>
              <a:endParaRPr lang="zh-CN" altLang="en-US" sz="2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+mn-lt"/>
              </a:endParaRPr>
            </a:p>
          </p:txBody>
        </p:sp>
      </p:grpSp>
      <p:grpSp>
        <p:nvGrpSpPr>
          <p:cNvPr id="22" name="Group 73"/>
          <p:cNvGrpSpPr/>
          <p:nvPr/>
        </p:nvGrpSpPr>
        <p:grpSpPr bwMode="auto">
          <a:xfrm>
            <a:off x="2884735" y="2965246"/>
            <a:ext cx="431006" cy="2138829"/>
            <a:chOff x="1117" y="1210"/>
            <a:chExt cx="362" cy="1855"/>
          </a:xfrm>
        </p:grpSpPr>
        <p:sp>
          <p:nvSpPr>
            <p:cNvPr id="23" name="Line 23"/>
            <p:cNvSpPr>
              <a:spLocks noChangeShapeType="1"/>
            </p:cNvSpPr>
            <p:nvPr/>
          </p:nvSpPr>
          <p:spPr bwMode="auto">
            <a:xfrm>
              <a:off x="1289" y="1210"/>
              <a:ext cx="6" cy="169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050">
                <a:cs typeface="+mn-ea"/>
                <a:sym typeface="+mn-lt"/>
              </a:endParaRPr>
            </a:p>
          </p:txBody>
        </p:sp>
        <p:sp>
          <p:nvSpPr>
            <p:cNvPr id="24" name="Text Box 22"/>
            <p:cNvSpPr txBox="1">
              <a:spLocks noChangeArrowheads="1"/>
            </p:cNvSpPr>
            <p:nvPr/>
          </p:nvSpPr>
          <p:spPr bwMode="auto">
            <a:xfrm>
              <a:off x="1117" y="2691"/>
              <a:ext cx="362" cy="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ysDot"/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zh-CN" sz="2200" b="1">
                  <a:latin typeface="+mn-lt"/>
                  <a:ea typeface="楷体" panose="02010609060101010101" pitchFamily="49" charset="-122"/>
                  <a:cs typeface="+mn-ea"/>
                  <a:sym typeface="+mn-lt"/>
                </a:rPr>
                <a:t>.</a:t>
              </a:r>
              <a:endParaRPr lang="en-US" altLang="zh-CN" sz="2200" b="1">
                <a:latin typeface="+mn-lt"/>
                <a:ea typeface="楷体" panose="02010609060101010101" pitchFamily="49" charset="-122"/>
                <a:cs typeface="+mn-ea"/>
                <a:sym typeface="+mn-lt"/>
              </a:endParaRPr>
            </a:p>
          </p:txBody>
        </p:sp>
      </p:grpSp>
      <p:sp>
        <p:nvSpPr>
          <p:cNvPr id="25" name="Text Box 46"/>
          <p:cNvSpPr txBox="1">
            <a:spLocks noChangeArrowheads="1"/>
          </p:cNvSpPr>
          <p:nvPr/>
        </p:nvSpPr>
        <p:spPr bwMode="auto">
          <a:xfrm>
            <a:off x="3025569" y="4609372"/>
            <a:ext cx="432197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spcBef>
                <a:spcPct val="50000"/>
              </a:spcBef>
              <a:buNone/>
            </a:pPr>
            <a:r>
              <a:rPr lang="en-US" altLang="zh-CN" sz="2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+mn-lt"/>
              </a:rPr>
              <a:t>O</a:t>
            </a:r>
            <a:endParaRPr lang="zh-CN" altLang="en-US" sz="2200" i="1" dirty="0">
              <a:latin typeface="Times New Roman" panose="02020603050405020304" pitchFamily="18" charset="0"/>
              <a:ea typeface="楷体" panose="02010609060101010101" pitchFamily="49" charset="-122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26" name="Line 20"/>
          <p:cNvSpPr>
            <a:spLocks noChangeShapeType="1"/>
          </p:cNvSpPr>
          <p:nvPr/>
        </p:nvSpPr>
        <p:spPr bwMode="auto">
          <a:xfrm>
            <a:off x="2175123" y="4974398"/>
            <a:ext cx="1835944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1050">
              <a:cs typeface="+mn-ea"/>
              <a:sym typeface="+mn-lt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2509524" y="4107474"/>
            <a:ext cx="64953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00" b="1" dirty="0">
                <a:solidFill>
                  <a:srgbClr val="FF0000"/>
                </a:solidFill>
                <a:ea typeface="楷体" panose="02010609060101010101" pitchFamily="49" charset="-122"/>
                <a:cs typeface="+mn-ea"/>
                <a:sym typeface="+mn-lt"/>
              </a:rPr>
              <a:t>侧面</a:t>
            </a:r>
            <a:endParaRPr lang="zh-CN" altLang="en-US" sz="1800" b="1" dirty="0">
              <a:solidFill>
                <a:srgbClr val="FF0000"/>
              </a:solidFill>
              <a:ea typeface="楷体" panose="02010609060101010101" pitchFamily="49" charset="-122"/>
              <a:cs typeface="+mn-ea"/>
              <a:sym typeface="+mn-lt"/>
            </a:endParaRPr>
          </a:p>
        </p:txBody>
      </p:sp>
      <p:sp>
        <p:nvSpPr>
          <p:cNvPr id="28" name="椭圆 27"/>
          <p:cNvSpPr/>
          <p:nvPr/>
        </p:nvSpPr>
        <p:spPr>
          <a:xfrm>
            <a:off x="3027790" y="2884794"/>
            <a:ext cx="153761" cy="153761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>
            <a:off x="3013832" y="4887282"/>
            <a:ext cx="153761" cy="153761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TextBox 29"/>
          <p:cNvSpPr txBox="1"/>
          <p:nvPr/>
        </p:nvSpPr>
        <p:spPr>
          <a:xfrm>
            <a:off x="5320060" y="2878761"/>
            <a:ext cx="5794783" cy="46166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圆锥的底面是一个圆，圆锥</a:t>
            </a:r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只有一个底面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320058" y="3512684"/>
            <a:ext cx="4534156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圆锥的</a:t>
            </a:r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侧面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是一个</a:t>
            </a:r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曲面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en-US" altLang="zh-CN" sz="2400" dirty="0" smtClean="0"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圆锥的侧面</a:t>
            </a:r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展开图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是一个</a:t>
            </a:r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扇形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en-US" altLang="zh-CN" sz="2400" dirty="0" smtClean="0"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扇形的</a:t>
            </a:r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弧长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是圆锥的</a:t>
            </a:r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底面周长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5320057" y="4891119"/>
            <a:ext cx="5444034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zh-CN" altLang="en-US" sz="2400" dirty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从圆锥的</a:t>
            </a:r>
            <a:r>
              <a:rPr lang="zh-CN" altLang="en-US" sz="24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顶点</a:t>
            </a:r>
            <a:r>
              <a:rPr lang="zh-CN" altLang="en-US" sz="2400" dirty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到</a:t>
            </a:r>
            <a:r>
              <a:rPr lang="zh-CN" altLang="en-US" sz="24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底面圆心</a:t>
            </a:r>
            <a:r>
              <a:rPr lang="zh-CN" altLang="en-US" sz="2400" dirty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的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距离是</a:t>
            </a:r>
            <a:r>
              <a:rPr lang="zh-CN" altLang="en-US" sz="24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圆锥的高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，</a:t>
            </a:r>
            <a:r>
              <a:rPr lang="zh-CN" altLang="en-US" sz="2400" dirty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用</a:t>
            </a:r>
            <a:r>
              <a:rPr lang="en-US" altLang="zh-CN" sz="2200" i="1" dirty="0">
                <a:solidFill>
                  <a:srgbClr val="FF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+mn-lt"/>
              </a:rPr>
              <a:t>h</a:t>
            </a:r>
            <a:r>
              <a:rPr lang="zh-CN" altLang="en-US" sz="2400" dirty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表示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。圆锥</a:t>
            </a:r>
            <a:r>
              <a:rPr lang="zh-CN" altLang="en-US" sz="2400" dirty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只有</a:t>
            </a:r>
            <a:r>
              <a:rPr lang="zh-CN" altLang="en-US" sz="24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一条高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  <a:cs typeface="+mn-ea"/>
              <a:sym typeface="+mn-lt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5320057" y="2251990"/>
            <a:ext cx="2838522" cy="46166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圆锥</a:t>
            </a:r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只有一个顶点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4" name="Text Box 31"/>
          <p:cNvSpPr txBox="1">
            <a:spLocks noChangeArrowheads="1"/>
          </p:cNvSpPr>
          <p:nvPr/>
        </p:nvSpPr>
        <p:spPr bwMode="auto">
          <a:xfrm>
            <a:off x="2988561" y="3784396"/>
            <a:ext cx="540544" cy="43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zh-CN" altLang="en-US" sz="2200" b="1" dirty="0" smtClean="0">
                <a:latin typeface="+mn-lt"/>
                <a:ea typeface="楷体" panose="02010609060101010101" pitchFamily="49" charset="-122"/>
                <a:cs typeface="+mn-ea"/>
                <a:sym typeface="+mn-lt"/>
              </a:rPr>
              <a:t>高</a:t>
            </a:r>
            <a:endParaRPr lang="zh-CN" altLang="en-US" sz="2200" b="1" dirty="0">
              <a:latin typeface="+mn-lt"/>
              <a:ea typeface="楷体" panose="02010609060101010101" pitchFamily="49" charset="-122"/>
              <a:cs typeface="+mn-ea"/>
              <a:sym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/>
      <p:bldP spid="25" grpId="0"/>
      <p:bldP spid="26" grpId="0" animBg="1"/>
      <p:bldP spid="27" grpId="0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3"/>
          <p:cNvGrpSpPr/>
          <p:nvPr/>
        </p:nvGrpSpPr>
        <p:grpSpPr>
          <a:xfrm flipH="1">
            <a:off x="216015" y="614010"/>
            <a:ext cx="4389029" cy="1174750"/>
            <a:chOff x="12363" y="1742"/>
            <a:chExt cx="5945" cy="185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1" cstate="email"/>
            <a:srcRect/>
            <a:stretch>
              <a:fillRect/>
            </a:stretch>
          </p:blipFill>
          <p:spPr bwMode="auto">
            <a:xfrm flipH="1">
              <a:off x="16757" y="1742"/>
              <a:ext cx="1551" cy="1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" name="圆角矩形标注 6"/>
            <p:cNvSpPr/>
            <p:nvPr/>
          </p:nvSpPr>
          <p:spPr>
            <a:xfrm>
              <a:off x="12363" y="1932"/>
              <a:ext cx="4394" cy="1023"/>
            </a:xfrm>
            <a:prstGeom prst="wedgeRoundRectCallout">
              <a:avLst>
                <a:gd name="adj1" fmla="val 52618"/>
                <a:gd name="adj2" fmla="val 3516"/>
                <a:gd name="adj3" fmla="val 16667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r>
                <a:rPr lang="zh-CN" altLang="en-US" sz="28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探索圆锥体积公式</a:t>
              </a:r>
              <a:endParaRPr lang="zh-CN" altLang="en-US" sz="28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1361075" y="1710409"/>
            <a:ext cx="1443210" cy="52322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小实验：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6" name="Text Box 31"/>
          <p:cNvSpPr txBox="1">
            <a:spLocks noChangeArrowheads="1"/>
          </p:cNvSpPr>
          <p:nvPr/>
        </p:nvSpPr>
        <p:spPr bwMode="auto">
          <a:xfrm>
            <a:off x="1361075" y="2329129"/>
            <a:ext cx="902268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（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1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）找一个圆柱形杯子，再做一个和它等底等高的圆锥形容器。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  <a:cs typeface="+mn-ea"/>
              <a:sym typeface="+mn-lt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2082679" y="3223680"/>
            <a:ext cx="4130833" cy="20811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7326216" y="2794281"/>
            <a:ext cx="3262599" cy="25105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" name="Text Box 31"/>
          <p:cNvSpPr txBox="1">
            <a:spLocks noChangeArrowheads="1"/>
          </p:cNvSpPr>
          <p:nvPr/>
        </p:nvSpPr>
        <p:spPr bwMode="auto">
          <a:xfrm>
            <a:off x="1361075" y="5304863"/>
            <a:ext cx="902268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（</a:t>
            </a:r>
            <a:r>
              <a:rPr lang="en-US" altLang="zh-CN" sz="2400" dirty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2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）在圆锥形容器中装满沙子，然后倒入杯子中，看几次能倒满。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  <a:cs typeface="+mn-ea"/>
              <a:sym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3"/>
          <p:cNvGrpSpPr/>
          <p:nvPr/>
        </p:nvGrpSpPr>
        <p:grpSpPr>
          <a:xfrm flipH="1">
            <a:off x="216015" y="614010"/>
            <a:ext cx="4389029" cy="1174750"/>
            <a:chOff x="12363" y="1742"/>
            <a:chExt cx="5945" cy="1850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1" cstate="email"/>
            <a:srcRect/>
            <a:stretch>
              <a:fillRect/>
            </a:stretch>
          </p:blipFill>
          <p:spPr bwMode="auto">
            <a:xfrm flipH="1">
              <a:off x="16757" y="1742"/>
              <a:ext cx="1551" cy="1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" name="圆角矩形标注 8"/>
            <p:cNvSpPr/>
            <p:nvPr/>
          </p:nvSpPr>
          <p:spPr>
            <a:xfrm>
              <a:off x="12363" y="1932"/>
              <a:ext cx="4394" cy="1023"/>
            </a:xfrm>
            <a:prstGeom prst="wedgeRoundRectCallout">
              <a:avLst>
                <a:gd name="adj1" fmla="val 52618"/>
                <a:gd name="adj2" fmla="val 3516"/>
                <a:gd name="adj3" fmla="val 16667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r>
                <a:rPr lang="zh-CN" altLang="en-US" sz="28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探索圆锥体积公式</a:t>
              </a:r>
              <a:endParaRPr lang="zh-CN" altLang="en-US" sz="28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  <p:sp>
        <p:nvSpPr>
          <p:cNvPr id="10" name="Text Box 31"/>
          <p:cNvSpPr txBox="1">
            <a:spLocks noChangeArrowheads="1"/>
          </p:cNvSpPr>
          <p:nvPr/>
        </p:nvSpPr>
        <p:spPr bwMode="auto">
          <a:xfrm>
            <a:off x="1361075" y="1624049"/>
            <a:ext cx="9787995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（</a:t>
            </a:r>
            <a:r>
              <a:rPr lang="en-US" altLang="zh-CN" sz="2400" dirty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3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）每倒入一次，测量一下杯子中沙子的高度，直到装满为止。边实验</a:t>
            </a:r>
            <a:endParaRPr lang="en-US" altLang="zh-CN" sz="2400" dirty="0" smtClean="0">
              <a:latin typeface="楷体" panose="02010609060101010101" pitchFamily="49" charset="-122"/>
              <a:ea typeface="楷体" panose="02010609060101010101" pitchFamily="49" charset="-122"/>
              <a:cs typeface="+mn-ea"/>
              <a:sym typeface="+mn-lt"/>
            </a:endParaRP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zh-CN" sz="2400" dirty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 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    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边填写实验记录。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  <a:cs typeface="+mn-ea"/>
              <a:sym typeface="+mn-lt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554116" y="2782658"/>
            <a:ext cx="6320409" cy="36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圆柱形 3"/>
          <p:cNvSpPr/>
          <p:nvPr/>
        </p:nvSpPr>
        <p:spPr>
          <a:xfrm>
            <a:off x="7357446" y="4376727"/>
            <a:ext cx="1487277" cy="1543209"/>
          </a:xfrm>
          <a:prstGeom prst="can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圆柱形 23"/>
          <p:cNvSpPr/>
          <p:nvPr/>
        </p:nvSpPr>
        <p:spPr>
          <a:xfrm>
            <a:off x="7357446" y="4332084"/>
            <a:ext cx="1487277" cy="1546370"/>
          </a:xfrm>
          <a:prstGeom prst="can">
            <a:avLst/>
          </a:prstGeom>
          <a:solidFill>
            <a:schemeClr val="accent4">
              <a:lumMod val="40000"/>
              <a:lumOff val="6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饼形 11"/>
          <p:cNvSpPr/>
          <p:nvPr/>
        </p:nvSpPr>
        <p:spPr>
          <a:xfrm>
            <a:off x="7357446" y="5564474"/>
            <a:ext cx="1487277" cy="347031"/>
          </a:xfrm>
          <a:prstGeom prst="pie">
            <a:avLst>
              <a:gd name="adj1" fmla="val 0"/>
              <a:gd name="adj2" fmla="val 10823548"/>
            </a:avLst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7368463" y="5394124"/>
            <a:ext cx="1461600" cy="382143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矩形 20"/>
          <p:cNvSpPr/>
          <p:nvPr/>
        </p:nvSpPr>
        <p:spPr>
          <a:xfrm>
            <a:off x="7370325" y="5105268"/>
            <a:ext cx="1461600" cy="455197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7" name="Picture 8"/>
          <p:cNvPicPr>
            <a:picLocks noChangeAspect="1" noChangeArrowheads="1"/>
          </p:cNvPicPr>
          <p:nvPr/>
        </p:nvPicPr>
        <p:blipFill rotWithShape="1">
          <a:blip r:embed="rId3" cstate="email"/>
          <a:srcRect/>
          <a:stretch>
            <a:fillRect/>
          </a:stretch>
        </p:blipFill>
        <p:spPr bwMode="auto">
          <a:xfrm>
            <a:off x="9474506" y="4257589"/>
            <a:ext cx="1674564" cy="17059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任意多边形 14"/>
          <p:cNvSpPr/>
          <p:nvPr/>
        </p:nvSpPr>
        <p:spPr>
          <a:xfrm>
            <a:off x="8363665" y="3750382"/>
            <a:ext cx="473726" cy="857782"/>
          </a:xfrm>
          <a:custGeom>
            <a:avLst/>
            <a:gdLst>
              <a:gd name="connsiteX0" fmla="*/ 451692 w 473726"/>
              <a:gd name="connsiteY0" fmla="*/ 0 h 848298"/>
              <a:gd name="connsiteX1" fmla="*/ 341523 w 473726"/>
              <a:gd name="connsiteY1" fmla="*/ 44067 h 848298"/>
              <a:gd name="connsiteX2" fmla="*/ 242371 w 473726"/>
              <a:gd name="connsiteY2" fmla="*/ 77118 h 848298"/>
              <a:gd name="connsiteX3" fmla="*/ 242371 w 473726"/>
              <a:gd name="connsiteY3" fmla="*/ 143219 h 848298"/>
              <a:gd name="connsiteX4" fmla="*/ 198304 w 473726"/>
              <a:gd name="connsiteY4" fmla="*/ 209320 h 848298"/>
              <a:gd name="connsiteX5" fmla="*/ 165253 w 473726"/>
              <a:gd name="connsiteY5" fmla="*/ 330506 h 848298"/>
              <a:gd name="connsiteX6" fmla="*/ 99152 w 473726"/>
              <a:gd name="connsiteY6" fmla="*/ 418641 h 848298"/>
              <a:gd name="connsiteX7" fmla="*/ 44068 w 473726"/>
              <a:gd name="connsiteY7" fmla="*/ 605927 h 848298"/>
              <a:gd name="connsiteX8" fmla="*/ 22034 w 473726"/>
              <a:gd name="connsiteY8" fmla="*/ 749147 h 848298"/>
              <a:gd name="connsiteX9" fmla="*/ 0 w 473726"/>
              <a:gd name="connsiteY9" fmla="*/ 848298 h 848298"/>
              <a:gd name="connsiteX10" fmla="*/ 220338 w 473726"/>
              <a:gd name="connsiteY10" fmla="*/ 804231 h 848298"/>
              <a:gd name="connsiteX11" fmla="*/ 187287 w 473726"/>
              <a:gd name="connsiteY11" fmla="*/ 649995 h 848298"/>
              <a:gd name="connsiteX12" fmla="*/ 209321 w 473726"/>
              <a:gd name="connsiteY12" fmla="*/ 583894 h 848298"/>
              <a:gd name="connsiteX13" fmla="*/ 253388 w 473726"/>
              <a:gd name="connsiteY13" fmla="*/ 495759 h 848298"/>
              <a:gd name="connsiteX14" fmla="*/ 319489 w 473726"/>
              <a:gd name="connsiteY14" fmla="*/ 352539 h 848298"/>
              <a:gd name="connsiteX15" fmla="*/ 319489 w 473726"/>
              <a:gd name="connsiteY15" fmla="*/ 297455 h 848298"/>
              <a:gd name="connsiteX16" fmla="*/ 308473 w 473726"/>
              <a:gd name="connsiteY16" fmla="*/ 242371 h 848298"/>
              <a:gd name="connsiteX17" fmla="*/ 352540 w 473726"/>
              <a:gd name="connsiteY17" fmla="*/ 209320 h 848298"/>
              <a:gd name="connsiteX18" fmla="*/ 407624 w 473726"/>
              <a:gd name="connsiteY18" fmla="*/ 176270 h 848298"/>
              <a:gd name="connsiteX19" fmla="*/ 473726 w 473726"/>
              <a:gd name="connsiteY19" fmla="*/ 88135 h 848298"/>
              <a:gd name="connsiteX20" fmla="*/ 451692 w 473726"/>
              <a:gd name="connsiteY20" fmla="*/ 0 h 848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73726" h="848298">
                <a:moveTo>
                  <a:pt x="451692" y="0"/>
                </a:moveTo>
                <a:lnTo>
                  <a:pt x="341523" y="44067"/>
                </a:lnTo>
                <a:lnTo>
                  <a:pt x="242371" y="77118"/>
                </a:lnTo>
                <a:lnTo>
                  <a:pt x="242371" y="143219"/>
                </a:lnTo>
                <a:lnTo>
                  <a:pt x="198304" y="209320"/>
                </a:lnTo>
                <a:lnTo>
                  <a:pt x="165253" y="330506"/>
                </a:lnTo>
                <a:lnTo>
                  <a:pt x="99152" y="418641"/>
                </a:lnTo>
                <a:lnTo>
                  <a:pt x="44068" y="605927"/>
                </a:lnTo>
                <a:lnTo>
                  <a:pt x="22034" y="749147"/>
                </a:lnTo>
                <a:lnTo>
                  <a:pt x="0" y="848298"/>
                </a:lnTo>
                <a:lnTo>
                  <a:pt x="220338" y="804231"/>
                </a:lnTo>
                <a:lnTo>
                  <a:pt x="187287" y="649995"/>
                </a:lnTo>
                <a:lnTo>
                  <a:pt x="209321" y="583894"/>
                </a:lnTo>
                <a:lnTo>
                  <a:pt x="253388" y="495759"/>
                </a:lnTo>
                <a:lnTo>
                  <a:pt x="319489" y="352539"/>
                </a:lnTo>
                <a:lnTo>
                  <a:pt x="319489" y="297455"/>
                </a:lnTo>
                <a:lnTo>
                  <a:pt x="308473" y="242371"/>
                </a:lnTo>
                <a:lnTo>
                  <a:pt x="352540" y="209320"/>
                </a:lnTo>
                <a:lnTo>
                  <a:pt x="407624" y="176270"/>
                </a:lnTo>
                <a:lnTo>
                  <a:pt x="473726" y="88135"/>
                </a:lnTo>
                <a:lnTo>
                  <a:pt x="451692" y="0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椭圆 21"/>
          <p:cNvSpPr/>
          <p:nvPr/>
        </p:nvSpPr>
        <p:spPr>
          <a:xfrm>
            <a:off x="9560251" y="4305742"/>
            <a:ext cx="1564395" cy="27034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9" name="Picture 8"/>
          <p:cNvPicPr>
            <a:picLocks noChangeAspect="1" noChangeArrowheads="1"/>
          </p:cNvPicPr>
          <p:nvPr/>
        </p:nvPicPr>
        <p:blipFill rotWithShape="1">
          <a:blip r:embed="rId3" cstate="email"/>
          <a:srcRect/>
          <a:stretch>
            <a:fillRect/>
          </a:stretch>
        </p:blipFill>
        <p:spPr bwMode="auto">
          <a:xfrm>
            <a:off x="9505166" y="4257588"/>
            <a:ext cx="1674564" cy="17059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" name="任意多边形 29"/>
          <p:cNvSpPr/>
          <p:nvPr/>
        </p:nvSpPr>
        <p:spPr>
          <a:xfrm>
            <a:off x="8394325" y="3750381"/>
            <a:ext cx="473726" cy="857782"/>
          </a:xfrm>
          <a:custGeom>
            <a:avLst/>
            <a:gdLst>
              <a:gd name="connsiteX0" fmla="*/ 451692 w 473726"/>
              <a:gd name="connsiteY0" fmla="*/ 0 h 848298"/>
              <a:gd name="connsiteX1" fmla="*/ 341523 w 473726"/>
              <a:gd name="connsiteY1" fmla="*/ 44067 h 848298"/>
              <a:gd name="connsiteX2" fmla="*/ 242371 w 473726"/>
              <a:gd name="connsiteY2" fmla="*/ 77118 h 848298"/>
              <a:gd name="connsiteX3" fmla="*/ 242371 w 473726"/>
              <a:gd name="connsiteY3" fmla="*/ 143219 h 848298"/>
              <a:gd name="connsiteX4" fmla="*/ 198304 w 473726"/>
              <a:gd name="connsiteY4" fmla="*/ 209320 h 848298"/>
              <a:gd name="connsiteX5" fmla="*/ 165253 w 473726"/>
              <a:gd name="connsiteY5" fmla="*/ 330506 h 848298"/>
              <a:gd name="connsiteX6" fmla="*/ 99152 w 473726"/>
              <a:gd name="connsiteY6" fmla="*/ 418641 h 848298"/>
              <a:gd name="connsiteX7" fmla="*/ 44068 w 473726"/>
              <a:gd name="connsiteY7" fmla="*/ 605927 h 848298"/>
              <a:gd name="connsiteX8" fmla="*/ 22034 w 473726"/>
              <a:gd name="connsiteY8" fmla="*/ 749147 h 848298"/>
              <a:gd name="connsiteX9" fmla="*/ 0 w 473726"/>
              <a:gd name="connsiteY9" fmla="*/ 848298 h 848298"/>
              <a:gd name="connsiteX10" fmla="*/ 220338 w 473726"/>
              <a:gd name="connsiteY10" fmla="*/ 804231 h 848298"/>
              <a:gd name="connsiteX11" fmla="*/ 187287 w 473726"/>
              <a:gd name="connsiteY11" fmla="*/ 649995 h 848298"/>
              <a:gd name="connsiteX12" fmla="*/ 209321 w 473726"/>
              <a:gd name="connsiteY12" fmla="*/ 583894 h 848298"/>
              <a:gd name="connsiteX13" fmla="*/ 253388 w 473726"/>
              <a:gd name="connsiteY13" fmla="*/ 495759 h 848298"/>
              <a:gd name="connsiteX14" fmla="*/ 319489 w 473726"/>
              <a:gd name="connsiteY14" fmla="*/ 352539 h 848298"/>
              <a:gd name="connsiteX15" fmla="*/ 319489 w 473726"/>
              <a:gd name="connsiteY15" fmla="*/ 297455 h 848298"/>
              <a:gd name="connsiteX16" fmla="*/ 308473 w 473726"/>
              <a:gd name="connsiteY16" fmla="*/ 242371 h 848298"/>
              <a:gd name="connsiteX17" fmla="*/ 352540 w 473726"/>
              <a:gd name="connsiteY17" fmla="*/ 209320 h 848298"/>
              <a:gd name="connsiteX18" fmla="*/ 407624 w 473726"/>
              <a:gd name="connsiteY18" fmla="*/ 176270 h 848298"/>
              <a:gd name="connsiteX19" fmla="*/ 473726 w 473726"/>
              <a:gd name="connsiteY19" fmla="*/ 88135 h 848298"/>
              <a:gd name="connsiteX20" fmla="*/ 451692 w 473726"/>
              <a:gd name="connsiteY20" fmla="*/ 0 h 848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73726" h="848298">
                <a:moveTo>
                  <a:pt x="451692" y="0"/>
                </a:moveTo>
                <a:lnTo>
                  <a:pt x="341523" y="44067"/>
                </a:lnTo>
                <a:lnTo>
                  <a:pt x="242371" y="77118"/>
                </a:lnTo>
                <a:lnTo>
                  <a:pt x="242371" y="143219"/>
                </a:lnTo>
                <a:lnTo>
                  <a:pt x="198304" y="209320"/>
                </a:lnTo>
                <a:lnTo>
                  <a:pt x="165253" y="330506"/>
                </a:lnTo>
                <a:lnTo>
                  <a:pt x="99152" y="418641"/>
                </a:lnTo>
                <a:lnTo>
                  <a:pt x="44068" y="605927"/>
                </a:lnTo>
                <a:lnTo>
                  <a:pt x="22034" y="749147"/>
                </a:lnTo>
                <a:lnTo>
                  <a:pt x="0" y="848298"/>
                </a:lnTo>
                <a:lnTo>
                  <a:pt x="220338" y="804231"/>
                </a:lnTo>
                <a:lnTo>
                  <a:pt x="187287" y="649995"/>
                </a:lnTo>
                <a:lnTo>
                  <a:pt x="209321" y="583894"/>
                </a:lnTo>
                <a:lnTo>
                  <a:pt x="253388" y="495759"/>
                </a:lnTo>
                <a:lnTo>
                  <a:pt x="319489" y="352539"/>
                </a:lnTo>
                <a:lnTo>
                  <a:pt x="319489" y="297455"/>
                </a:lnTo>
                <a:lnTo>
                  <a:pt x="308473" y="242371"/>
                </a:lnTo>
                <a:lnTo>
                  <a:pt x="352540" y="209320"/>
                </a:lnTo>
                <a:lnTo>
                  <a:pt x="407624" y="176270"/>
                </a:lnTo>
                <a:lnTo>
                  <a:pt x="473726" y="88135"/>
                </a:lnTo>
                <a:lnTo>
                  <a:pt x="451692" y="0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>
            <a:off x="9590911" y="4305741"/>
            <a:ext cx="1564395" cy="27034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2" name="Picture 8"/>
          <p:cNvPicPr>
            <a:picLocks noChangeAspect="1" noChangeArrowheads="1"/>
          </p:cNvPicPr>
          <p:nvPr/>
        </p:nvPicPr>
        <p:blipFill rotWithShape="1">
          <a:blip r:embed="rId3" cstate="email"/>
          <a:srcRect/>
          <a:stretch>
            <a:fillRect/>
          </a:stretch>
        </p:blipFill>
        <p:spPr bwMode="auto">
          <a:xfrm>
            <a:off x="9505166" y="4257588"/>
            <a:ext cx="1674564" cy="17059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3" name="椭圆 32"/>
          <p:cNvSpPr/>
          <p:nvPr/>
        </p:nvSpPr>
        <p:spPr>
          <a:xfrm>
            <a:off x="9590911" y="4305741"/>
            <a:ext cx="1564395" cy="27034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任意多边形 39"/>
          <p:cNvSpPr/>
          <p:nvPr/>
        </p:nvSpPr>
        <p:spPr>
          <a:xfrm>
            <a:off x="8375436" y="3718303"/>
            <a:ext cx="473726" cy="857782"/>
          </a:xfrm>
          <a:custGeom>
            <a:avLst/>
            <a:gdLst>
              <a:gd name="connsiteX0" fmla="*/ 451692 w 473726"/>
              <a:gd name="connsiteY0" fmla="*/ 0 h 848298"/>
              <a:gd name="connsiteX1" fmla="*/ 341523 w 473726"/>
              <a:gd name="connsiteY1" fmla="*/ 44067 h 848298"/>
              <a:gd name="connsiteX2" fmla="*/ 242371 w 473726"/>
              <a:gd name="connsiteY2" fmla="*/ 77118 h 848298"/>
              <a:gd name="connsiteX3" fmla="*/ 242371 w 473726"/>
              <a:gd name="connsiteY3" fmla="*/ 143219 h 848298"/>
              <a:gd name="connsiteX4" fmla="*/ 198304 w 473726"/>
              <a:gd name="connsiteY4" fmla="*/ 209320 h 848298"/>
              <a:gd name="connsiteX5" fmla="*/ 165253 w 473726"/>
              <a:gd name="connsiteY5" fmla="*/ 330506 h 848298"/>
              <a:gd name="connsiteX6" fmla="*/ 99152 w 473726"/>
              <a:gd name="connsiteY6" fmla="*/ 418641 h 848298"/>
              <a:gd name="connsiteX7" fmla="*/ 44068 w 473726"/>
              <a:gd name="connsiteY7" fmla="*/ 605927 h 848298"/>
              <a:gd name="connsiteX8" fmla="*/ 22034 w 473726"/>
              <a:gd name="connsiteY8" fmla="*/ 749147 h 848298"/>
              <a:gd name="connsiteX9" fmla="*/ 0 w 473726"/>
              <a:gd name="connsiteY9" fmla="*/ 848298 h 848298"/>
              <a:gd name="connsiteX10" fmla="*/ 220338 w 473726"/>
              <a:gd name="connsiteY10" fmla="*/ 804231 h 848298"/>
              <a:gd name="connsiteX11" fmla="*/ 187287 w 473726"/>
              <a:gd name="connsiteY11" fmla="*/ 649995 h 848298"/>
              <a:gd name="connsiteX12" fmla="*/ 209321 w 473726"/>
              <a:gd name="connsiteY12" fmla="*/ 583894 h 848298"/>
              <a:gd name="connsiteX13" fmla="*/ 253388 w 473726"/>
              <a:gd name="connsiteY13" fmla="*/ 495759 h 848298"/>
              <a:gd name="connsiteX14" fmla="*/ 319489 w 473726"/>
              <a:gd name="connsiteY14" fmla="*/ 352539 h 848298"/>
              <a:gd name="connsiteX15" fmla="*/ 319489 w 473726"/>
              <a:gd name="connsiteY15" fmla="*/ 297455 h 848298"/>
              <a:gd name="connsiteX16" fmla="*/ 308473 w 473726"/>
              <a:gd name="connsiteY16" fmla="*/ 242371 h 848298"/>
              <a:gd name="connsiteX17" fmla="*/ 352540 w 473726"/>
              <a:gd name="connsiteY17" fmla="*/ 209320 h 848298"/>
              <a:gd name="connsiteX18" fmla="*/ 407624 w 473726"/>
              <a:gd name="connsiteY18" fmla="*/ 176270 h 848298"/>
              <a:gd name="connsiteX19" fmla="*/ 473726 w 473726"/>
              <a:gd name="connsiteY19" fmla="*/ 88135 h 848298"/>
              <a:gd name="connsiteX20" fmla="*/ 451692 w 473726"/>
              <a:gd name="connsiteY20" fmla="*/ 0 h 848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73726" h="848298">
                <a:moveTo>
                  <a:pt x="451692" y="0"/>
                </a:moveTo>
                <a:lnTo>
                  <a:pt x="341523" y="44067"/>
                </a:lnTo>
                <a:lnTo>
                  <a:pt x="242371" y="77118"/>
                </a:lnTo>
                <a:lnTo>
                  <a:pt x="242371" y="143219"/>
                </a:lnTo>
                <a:lnTo>
                  <a:pt x="198304" y="209320"/>
                </a:lnTo>
                <a:lnTo>
                  <a:pt x="165253" y="330506"/>
                </a:lnTo>
                <a:lnTo>
                  <a:pt x="99152" y="418641"/>
                </a:lnTo>
                <a:lnTo>
                  <a:pt x="44068" y="605927"/>
                </a:lnTo>
                <a:lnTo>
                  <a:pt x="22034" y="749147"/>
                </a:lnTo>
                <a:lnTo>
                  <a:pt x="0" y="848298"/>
                </a:lnTo>
                <a:lnTo>
                  <a:pt x="220338" y="804231"/>
                </a:lnTo>
                <a:lnTo>
                  <a:pt x="187287" y="649995"/>
                </a:lnTo>
                <a:lnTo>
                  <a:pt x="209321" y="583894"/>
                </a:lnTo>
                <a:lnTo>
                  <a:pt x="253388" y="495759"/>
                </a:lnTo>
                <a:lnTo>
                  <a:pt x="319489" y="352539"/>
                </a:lnTo>
                <a:lnTo>
                  <a:pt x="319489" y="297455"/>
                </a:lnTo>
                <a:lnTo>
                  <a:pt x="308473" y="242371"/>
                </a:lnTo>
                <a:lnTo>
                  <a:pt x="352540" y="209320"/>
                </a:lnTo>
                <a:lnTo>
                  <a:pt x="407624" y="176270"/>
                </a:lnTo>
                <a:lnTo>
                  <a:pt x="473726" y="88135"/>
                </a:lnTo>
                <a:lnTo>
                  <a:pt x="451692" y="0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TextBox 25"/>
          <p:cNvSpPr txBox="1"/>
          <p:nvPr/>
        </p:nvSpPr>
        <p:spPr>
          <a:xfrm>
            <a:off x="3141442" y="3185718"/>
            <a:ext cx="10135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15</a:t>
            </a:r>
            <a:r>
              <a:rPr lang="zh-CN" altLang="en-US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厘米</a:t>
            </a:r>
            <a:endParaRPr lang="zh-CN" altLang="en-US" dirty="0">
              <a:solidFill>
                <a:srgbClr val="0000FF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155693" y="3186503"/>
            <a:ext cx="10135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8</a:t>
            </a:r>
            <a:r>
              <a:rPr lang="zh-CN" altLang="en-US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厘米</a:t>
            </a:r>
            <a:endParaRPr lang="zh-CN" altLang="en-US" dirty="0">
              <a:solidFill>
                <a:srgbClr val="0000FF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2667717" y="4612249"/>
            <a:ext cx="10135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5</a:t>
            </a:r>
            <a:r>
              <a:rPr lang="zh-CN" altLang="en-US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厘米</a:t>
            </a:r>
            <a:endParaRPr lang="zh-CN" altLang="en-US" dirty="0">
              <a:solidFill>
                <a:srgbClr val="0000FF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3726972" y="4603963"/>
            <a:ext cx="10135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10</a:t>
            </a:r>
            <a:r>
              <a:rPr lang="zh-CN" altLang="en-US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厘米</a:t>
            </a:r>
            <a:endParaRPr lang="zh-CN" altLang="en-US" dirty="0">
              <a:solidFill>
                <a:srgbClr val="0000FF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786025" y="4079675"/>
            <a:ext cx="10135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第三次</a:t>
            </a:r>
            <a:endParaRPr lang="zh-CN" altLang="en-US" dirty="0">
              <a:solidFill>
                <a:srgbClr val="0000FF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786025" y="4602830"/>
            <a:ext cx="10135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15</a:t>
            </a:r>
            <a:r>
              <a:rPr lang="zh-CN" altLang="en-US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厘米</a:t>
            </a:r>
            <a:endParaRPr lang="zh-CN" altLang="en-US" dirty="0">
              <a:solidFill>
                <a:srgbClr val="0000FF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2327427" y="5227982"/>
            <a:ext cx="41064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圆锥中装满沙子，倒入与之等底等高的圆柱中，</a:t>
            </a:r>
            <a:r>
              <a:rPr lang="en-US" altLang="zh-CN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3</a:t>
            </a:r>
            <a:r>
              <a:rPr lang="zh-CN" altLang="en-US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次刚好倒满。</a:t>
            </a:r>
            <a:endParaRPr lang="zh-CN" altLang="en-US" dirty="0">
              <a:solidFill>
                <a:srgbClr val="0000FF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4715E-6 -1.79042E-6 C -0.0013 -0.01388 -0.00065 -0.00509 -0.00208 -0.0266 C -0.00247 -0.03192 -0.00351 -0.03608 -0.00377 -0.0414 C -0.00494 -0.05806 -0.00546 -0.07518 -0.00638 -0.09206 C -0.00781 -0.11959 -0.01262 -0.15683 -0.01692 -0.17881 C -0.01809 -0.19199 -0.02017 -0.20726 -0.02317 -0.21513 C -0.02343 -0.21767 -0.02343 -0.22068 -0.02382 -0.2223 C -0.02486 -0.22646 -0.02759 -0.23201 -0.02759 -0.23178 C -0.02981 -0.24474 -0.03358 -0.2489 -0.03697 -0.2563 C -0.0384 -0.25885 -0.03931 -0.26417 -0.04074 -0.26602 C -0.04204 -0.26764 -0.04439 -0.27087 -0.04439 -0.27041 C -0.04985 -0.29146 -0.05805 -0.29031 -0.06495 -0.29031 " pathEditMode="relative" rAng="0" ptsTypes="fffffffffffA">
                                      <p:cBhvr>
                                        <p:cTn id="14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54" y="-1457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6418E-6 -4.3951E-6 C -0.00131 -0.01387 -0.00065 -0.00508 -0.00209 -0.0266 C -0.00248 -0.03192 -0.00352 -0.03608 -0.00378 -0.0414 C -0.00495 -0.05806 -0.00547 -0.07517 -0.00638 -0.09206 C -0.00781 -0.11959 -0.01263 -0.15683 -0.01693 -0.17881 C -0.0181 -0.19199 -0.02018 -0.20726 -0.02317 -0.21512 C -0.02343 -0.21767 -0.02343 -0.22068 -0.02383 -0.22229 C -0.02487 -0.22646 -0.0276 -0.23201 -0.0276 -0.23178 C -0.02981 -0.24473 -0.03359 -0.2489 -0.03697 -0.2563 C -0.03841 -0.25884 -0.03932 -0.26416 -0.04075 -0.26601 C -0.04205 -0.26763 -0.04439 -0.27087 -0.04439 -0.27041 C -0.04986 -0.29146 -0.05806 -0.2903 -0.06496 -0.2903 " pathEditMode="relative" rAng="0" ptsTypes="fffffffffffA">
                                      <p:cBhvr>
                                        <p:cTn id="16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54" y="-145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1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4715E-6 -1.79042E-6 C -0.0013 -0.01388 -0.00065 -0.00509 -0.00208 -0.0266 C -0.00247 -0.03192 -0.00351 -0.03608 -0.00377 -0.0414 C -0.00494 -0.05806 -0.00546 -0.07518 -0.00638 -0.09206 C -0.00781 -0.11959 -0.01262 -0.15683 -0.01692 -0.17881 C -0.01809 -0.19199 -0.02017 -0.20726 -0.02317 -0.21513 C -0.02343 -0.21767 -0.02343 -0.22068 -0.02382 -0.2223 C -0.02486 -0.22646 -0.02759 -0.23201 -0.02759 -0.23178 C -0.02981 -0.24474 -0.03358 -0.2489 -0.03697 -0.2563 C -0.0384 -0.25885 -0.03931 -0.26417 -0.04074 -0.26602 C -0.04204 -0.26764 -0.04439 -0.27087 -0.04439 -0.27041 C -0.04985 -0.29146 -0.05805 -0.29031 -0.06495 -0.29031 " pathEditMode="relative" rAng="0" ptsTypes="fffffffffffA">
                                      <p:cBhvr>
                                        <p:cTn id="56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54" y="-14573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6418E-6 -4.3951E-6 C -0.00131 -0.01387 -0.00065 -0.00508 -0.00209 -0.0266 C -0.00248 -0.03192 -0.00352 -0.03608 -0.00378 -0.0414 C -0.00495 -0.05806 -0.00547 -0.07517 -0.00638 -0.09206 C -0.00781 -0.11959 -0.01263 -0.15683 -0.01693 -0.17881 C -0.0181 -0.19199 -0.02018 -0.20726 -0.02317 -0.21512 C -0.02343 -0.21767 -0.02343 -0.22068 -0.02383 -0.22229 C -0.02487 -0.22646 -0.0276 -0.23201 -0.0276 -0.23178 C -0.02981 -0.24473 -0.03359 -0.2489 -0.03697 -0.2563 C -0.03841 -0.25884 -0.03932 -0.26416 -0.04075 -0.26601 C -0.04205 -0.26763 -0.04439 -0.27087 -0.04439 -0.27041 C -0.04986 -0.29146 -0.05806 -0.2903 -0.06496 -0.2903 " pathEditMode="relative" rAng="0" ptsTypes="fffffffffffA">
                                      <p:cBhvr>
                                        <p:cTn id="5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54" y="-145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6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0"/>
                            </p:stCondLst>
                            <p:childTnLst>
                              <p:par>
                                <p:cTn id="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000"/>
                            </p:stCondLst>
                            <p:childTnLst>
                              <p:par>
                                <p:cTn id="6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4715E-6 -1.79042E-6 C -0.0013 -0.01388 -0.00065 -0.00509 -0.00208 -0.0266 C -0.00247 -0.03192 -0.00351 -0.03608 -0.00377 -0.0414 C -0.00494 -0.05806 -0.00546 -0.07518 -0.00638 -0.09206 C -0.00781 -0.11959 -0.01262 -0.15683 -0.01692 -0.17881 C -0.01809 -0.19199 -0.02017 -0.20726 -0.02317 -0.21513 C -0.02343 -0.21767 -0.02343 -0.22068 -0.02382 -0.2223 C -0.02486 -0.22646 -0.02759 -0.23201 -0.02759 -0.23178 C -0.02981 -0.24474 -0.03358 -0.2489 -0.03697 -0.2563 C -0.0384 -0.25885 -0.03931 -0.26417 -0.04074 -0.26602 C -0.04204 -0.26764 -0.04439 -0.27087 -0.04439 -0.27041 C -0.04985 -0.29146 -0.05805 -0.29031 -0.06495 -0.29031 " pathEditMode="relative" rAng="0" ptsTypes="fffffffffffA">
                                      <p:cBhvr>
                                        <p:cTn id="94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54" y="-14573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6418E-6 -4.3951E-6 C -0.00131 -0.01387 -0.00065 -0.00508 -0.00209 -0.0266 C -0.00248 -0.03192 -0.00352 -0.03608 -0.00378 -0.0414 C -0.00495 -0.05806 -0.00547 -0.07517 -0.00638 -0.09206 C -0.00781 -0.11959 -0.01263 -0.15683 -0.01693 -0.17881 C -0.0181 -0.19199 -0.02018 -0.20726 -0.02317 -0.21512 C -0.02343 -0.21767 -0.02343 -0.22068 -0.02383 -0.22229 C -0.02487 -0.22646 -0.0276 -0.23201 -0.0276 -0.23178 C -0.02981 -0.24473 -0.03359 -0.2489 -0.03697 -0.2563 C -0.03841 -0.25884 -0.03932 -0.26416 -0.04075 -0.26601 C -0.04205 -0.26763 -0.04439 -0.27087 -0.04439 -0.27041 C -0.04986 -0.29146 -0.05806 -0.2903 -0.06496 -0.2903 " pathEditMode="relative" rAng="0" ptsTypes="fffffffffffA">
                                      <p:cBhvr>
                                        <p:cTn id="96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54" y="-145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000"/>
                            </p:stCondLst>
                            <p:childTnLst>
                              <p:par>
                                <p:cTn id="98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9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2500"/>
                            </p:stCondLst>
                            <p:childTnLst>
                              <p:par>
                                <p:cTn id="10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000"/>
                            </p:stCondLst>
                            <p:childTnLst>
                              <p:par>
                                <p:cTn id="10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12" grpId="0" animBg="1"/>
      <p:bldP spid="13" grpId="0" animBg="1"/>
      <p:bldP spid="21" grpId="0" animBg="1"/>
      <p:bldP spid="15" grpId="0" animBg="1"/>
      <p:bldP spid="15" grpId="1" animBg="1"/>
      <p:bldP spid="22" grpId="0" animBg="1"/>
      <p:bldP spid="22" grpId="1" animBg="1"/>
      <p:bldP spid="30" grpId="0" animBg="1"/>
      <p:bldP spid="30" grpId="1" animBg="1"/>
      <p:bldP spid="31" grpId="0" animBg="1"/>
      <p:bldP spid="31" grpId="1" animBg="1"/>
      <p:bldP spid="31" grpId="2" animBg="1"/>
      <p:bldP spid="33" grpId="0" animBg="1"/>
      <p:bldP spid="33" grpId="1" animBg="1"/>
      <p:bldP spid="33" grpId="2" animBg="1"/>
      <p:bldP spid="40" grpId="0" animBg="1"/>
      <p:bldP spid="40" grpId="1" animBg="1"/>
      <p:bldP spid="26" grpId="0"/>
      <p:bldP spid="42" grpId="0"/>
      <p:bldP spid="43" grpId="0"/>
      <p:bldP spid="44" grpId="0"/>
      <p:bldP spid="45" grpId="0"/>
      <p:bldP spid="46" grpId="0"/>
      <p:bldP spid="4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圆角矩形标注 8"/>
          <p:cNvSpPr/>
          <p:nvPr/>
        </p:nvSpPr>
        <p:spPr>
          <a:xfrm flipH="1">
            <a:off x="1299845" y="770890"/>
            <a:ext cx="3244215" cy="649605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探索圆锥体积公式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4282595" y="1938837"/>
            <a:ext cx="5927077" cy="1029955"/>
            <a:chOff x="5288095" y="2156548"/>
            <a:chExt cx="5927077" cy="1029955"/>
          </a:xfrm>
        </p:grpSpPr>
        <p:pic>
          <p:nvPicPr>
            <p:cNvPr id="4098" name="Picture 2"/>
            <p:cNvPicPr>
              <a:picLocks noChangeAspect="1" noChangeArrowheads="1"/>
            </p:cNvPicPr>
            <p:nvPr/>
          </p:nvPicPr>
          <p:blipFill>
            <a:blip r:embed="rId1" cstate="email"/>
            <a:srcRect/>
            <a:stretch>
              <a:fillRect/>
            </a:stretch>
          </p:blipFill>
          <p:spPr bwMode="auto">
            <a:xfrm flipH="1">
              <a:off x="10201620" y="2156548"/>
              <a:ext cx="1013552" cy="10299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1" name="圆角矩形标注 10"/>
            <p:cNvSpPr/>
            <p:nvPr/>
          </p:nvSpPr>
          <p:spPr>
            <a:xfrm flipH="1">
              <a:off x="5288095" y="2332169"/>
              <a:ext cx="4684802" cy="510540"/>
            </a:xfrm>
            <a:prstGeom prst="wedgeRoundRectCallout">
              <a:avLst>
                <a:gd name="adj1" fmla="val -52834"/>
                <a:gd name="adj2" fmla="val -8815"/>
                <a:gd name="adj3" fmla="val 16667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实验用的圆柱和圆锥有什么关系？</a:t>
              </a:r>
              <a:endParaRPr lang="zh-CN" altLang="en-US" sz="24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093001" y="2858554"/>
            <a:ext cx="6165515" cy="1274295"/>
            <a:chOff x="477655" y="2336061"/>
            <a:chExt cx="6165515" cy="1274295"/>
          </a:xfrm>
        </p:grpSpPr>
        <p:pic>
          <p:nvPicPr>
            <p:cNvPr id="4099" name="Picture 3"/>
            <p:cNvPicPr>
              <a:picLocks noChangeAspect="1" noChangeArrowheads="1"/>
            </p:cNvPicPr>
            <p:nvPr/>
          </p:nvPicPr>
          <p:blipFill>
            <a:blip r:embed="rId2" cstate="email"/>
            <a:srcRect/>
            <a:stretch>
              <a:fillRect/>
            </a:stretch>
          </p:blipFill>
          <p:spPr bwMode="auto">
            <a:xfrm>
              <a:off x="477655" y="2336061"/>
              <a:ext cx="960538" cy="127429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3" name="圆角矩形标注 12"/>
            <p:cNvSpPr/>
            <p:nvPr/>
          </p:nvSpPr>
          <p:spPr>
            <a:xfrm flipH="1">
              <a:off x="1646443" y="2506085"/>
              <a:ext cx="4996727" cy="510540"/>
            </a:xfrm>
            <a:prstGeom prst="wedgeRoundRectCallout">
              <a:avLst>
                <a:gd name="adj1" fmla="val 51818"/>
                <a:gd name="adj2" fmla="val -4499"/>
                <a:gd name="adj3" fmla="val 16667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实验用的圆柱和圆锥是</a:t>
              </a:r>
              <a:r>
                <a:rPr lang="zh-CN" altLang="en-US" sz="2400" b="1" dirty="0" smtClean="0">
                  <a:solidFill>
                    <a:srgbClr val="FF0000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等底等高</a:t>
              </a: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的。</a:t>
              </a:r>
              <a:endParaRPr lang="zh-CN" altLang="en-US" sz="24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5770847" y="3495702"/>
            <a:ext cx="4438825" cy="1407093"/>
            <a:chOff x="6643169" y="2906809"/>
            <a:chExt cx="4438825" cy="1407093"/>
          </a:xfrm>
        </p:grpSpPr>
        <p:sp>
          <p:nvSpPr>
            <p:cNvPr id="17" name="圆角矩形标注 16"/>
            <p:cNvSpPr/>
            <p:nvPr/>
          </p:nvSpPr>
          <p:spPr>
            <a:xfrm flipH="1">
              <a:off x="6643169" y="3398969"/>
              <a:ext cx="3329727" cy="510540"/>
            </a:xfrm>
            <a:prstGeom prst="wedgeRoundRectCallout">
              <a:avLst>
                <a:gd name="adj1" fmla="val -52834"/>
                <a:gd name="adj2" fmla="val -8815"/>
                <a:gd name="adj3" fmla="val 16667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实验的结论说明什么？</a:t>
              </a:r>
              <a:endParaRPr lang="zh-CN" altLang="en-US" sz="24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  <p:pic>
          <p:nvPicPr>
            <p:cNvPr id="4101" name="Picture 5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10201620" y="2906809"/>
              <a:ext cx="880374" cy="140709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22" name="组合 21"/>
          <p:cNvGrpSpPr/>
          <p:nvPr/>
        </p:nvGrpSpPr>
        <p:grpSpPr>
          <a:xfrm>
            <a:off x="1123954" y="4821078"/>
            <a:ext cx="8072165" cy="1127852"/>
            <a:chOff x="3900372" y="4985922"/>
            <a:chExt cx="8072165" cy="1127852"/>
          </a:xfrm>
        </p:grpSpPr>
        <p:pic>
          <p:nvPicPr>
            <p:cNvPr id="23" name="Picture 5"/>
            <p:cNvPicPr>
              <a:picLocks noChangeAspect="1" noChangeArrowheads="1"/>
            </p:cNvPicPr>
            <p:nvPr/>
          </p:nvPicPr>
          <p:blipFill>
            <a:blip r:embed="rId4" cstate="email"/>
            <a:srcRect/>
            <a:stretch>
              <a:fillRect/>
            </a:stretch>
          </p:blipFill>
          <p:spPr bwMode="auto">
            <a:xfrm flipH="1">
              <a:off x="3900372" y="4985922"/>
              <a:ext cx="849723" cy="11278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mc:AlternateContent xmlns:mc="http://schemas.openxmlformats.org/markup-compatibility/2006">
          <mc:Choice xmlns:a14="http://schemas.microsoft.com/office/drawing/2010/main" Requires="a14">
            <p:sp>
              <p:nvSpPr>
                <p:cNvPr id="24" name="圆角矩形标注 23"/>
                <p:cNvSpPr/>
                <p:nvPr/>
              </p:nvSpPr>
              <p:spPr>
                <a:xfrm flipH="1">
                  <a:off x="4937006" y="5067639"/>
                  <a:ext cx="7035531" cy="482210"/>
                </a:xfrm>
                <a:prstGeom prst="wedgeRoundRectCallout">
                  <a:avLst>
                    <a:gd name="adj1" fmla="val 51603"/>
                    <a:gd name="adj2" fmla="val -10252"/>
                    <a:gd name="adj3" fmla="val 16667"/>
                  </a:avLst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>
                    <a:defRPr/>
                  </a:pPr>
                  <a:r>
                    <a:rPr lang="zh-CN" altLang="en-US" sz="2400" b="1" dirty="0" smtClean="0">
                      <a:solidFill>
                        <a:schemeClr val="tx1"/>
                      </a:solidFill>
                      <a:latin typeface="楷体" panose="02010609060101010101" pitchFamily="49" charset="-122"/>
                      <a:ea typeface="楷体" panose="02010609060101010101" pitchFamily="49" charset="-122"/>
                      <a:cs typeface="Times New Roman" panose="02020603050405020304" pitchFamily="18" charset="0"/>
                    </a:rPr>
                    <a:t>说明</a:t>
                  </a:r>
                  <a:r>
                    <a:rPr lang="zh-CN" altLang="en-US" sz="2400" b="1" dirty="0" smtClean="0">
                      <a:solidFill>
                        <a:srgbClr val="FF0000"/>
                      </a:solidFill>
                      <a:latin typeface="楷体" panose="02010609060101010101" pitchFamily="49" charset="-122"/>
                      <a:ea typeface="楷体" panose="02010609060101010101" pitchFamily="49" charset="-122"/>
                      <a:cs typeface="Times New Roman" panose="02020603050405020304" pitchFamily="18" charset="0"/>
                    </a:rPr>
                    <a:t>圆锥的体积</a:t>
                  </a:r>
                  <a:r>
                    <a:rPr lang="zh-CN" altLang="en-US" sz="2400" b="1" dirty="0" smtClean="0">
                      <a:solidFill>
                        <a:schemeClr val="tx1"/>
                      </a:solidFill>
                      <a:latin typeface="楷体" panose="02010609060101010101" pitchFamily="49" charset="-122"/>
                      <a:ea typeface="楷体" panose="02010609060101010101" pitchFamily="49" charset="-122"/>
                      <a:cs typeface="Times New Roman" panose="02020603050405020304" pitchFamily="18" charset="0"/>
                    </a:rPr>
                    <a:t>等于和它</a:t>
                  </a:r>
                  <a:r>
                    <a:rPr lang="zh-CN" altLang="en-US" sz="2400" b="1" dirty="0" smtClean="0">
                      <a:solidFill>
                        <a:srgbClr val="FF0000"/>
                      </a:solidFill>
                      <a:latin typeface="楷体" panose="02010609060101010101" pitchFamily="49" charset="-122"/>
                      <a:ea typeface="楷体" panose="02010609060101010101" pitchFamily="49" charset="-122"/>
                      <a:cs typeface="Times New Roman" panose="02020603050405020304" pitchFamily="18" charset="0"/>
                    </a:rPr>
                    <a:t>等底等高的圆柱体积的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altLang="zh-CN" sz="2400" b="1" i="1" smtClean="0">
                              <a:solidFill>
                                <a:srgbClr val="FF0000"/>
                              </a:solidFill>
                              <a:latin typeface="Cambria Math" panose="02040503050406030204"/>
                              <a:ea typeface="楷体" panose="02010609060101010101" pitchFamily="49" charset="-122"/>
                              <a:cs typeface="Times New Roman" panose="02020603050405020304" pitchFamily="18" charset="0"/>
                            </a:rPr>
                          </m:ctrlPr>
                        </m:fPr>
                        <m:num>
                          <m:r>
                            <a:rPr lang="en-US" altLang="zh-CN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楷体" panose="02010609060101010101" pitchFamily="49" charset="-122"/>
                              <a:cs typeface="Times New Roman" panose="02020603050405020304" pitchFamily="18" charset="0"/>
                            </a:rPr>
                            <m:t>𝟏</m:t>
                          </m:r>
                        </m:num>
                        <m:den>
                          <m:r>
                            <a:rPr lang="en-US" altLang="zh-CN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楷体" panose="02010609060101010101" pitchFamily="49" charset="-122"/>
                              <a:cs typeface="Times New Roman" panose="02020603050405020304" pitchFamily="18" charset="0"/>
                            </a:rPr>
                            <m:t>𝟑</m:t>
                          </m:r>
                        </m:den>
                      </m:f>
                    </m:oMath>
                  </a14:m>
                  <a:r>
                    <a:rPr lang="zh-CN" altLang="en-US" sz="2400" b="1" dirty="0" smtClean="0">
                      <a:solidFill>
                        <a:schemeClr val="tx1"/>
                      </a:solidFill>
                      <a:latin typeface="楷体" panose="02010609060101010101" pitchFamily="49" charset="-122"/>
                      <a:ea typeface="楷体" panose="02010609060101010101" pitchFamily="49" charset="-122"/>
                      <a:cs typeface="Times New Roman" panose="02020603050405020304" pitchFamily="18" charset="0"/>
                    </a:rPr>
                    <a:t>。</a:t>
                  </a:r>
                  <a:endParaRPr lang="zh-CN" altLang="en-US" sz="2400" b="1" dirty="0">
                    <a:solidFill>
                      <a:schemeClr val="tx1"/>
                    </a:solidFill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</mc:Choice>
          <mc:Fallback>
            <p:sp>
              <p:nvSpPr>
                <p:cNvPr id="24" name="圆角矩形标注 23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flipH="1">
                  <a:off x="4937006" y="5067639"/>
                  <a:ext cx="7035531" cy="482210"/>
                </a:xfrm>
                <a:prstGeom prst="wedgeRoundRectCallout">
                  <a:avLst>
                    <a:gd name="adj1" fmla="val 51603"/>
                    <a:gd name="adj2" fmla="val -10252"/>
                    <a:gd name="adj3" fmla="val 16667"/>
                  </a:avLst>
                </a:prstGeom>
                <a:blipFill rotWithShape="1">
                  <a:blip r:embed="rId5"/>
                </a:blip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p="http://schemas.openxmlformats.org/presentationml/2006/main">
  <p:tag name="KSO_WM_DOC_GUID" val="{e0cd8bff-267c-4353-a0f3-c36f34888161}"/>
  <p:tag name="KSO_WPP_MARK_KEY" val="b698c6d9-8b29-4a2a-9b41-74851b4b0541"/>
  <p:tag name="COMMONDATA" val="eyJoZGlkIjoiNTEwZDYwYjA4ODUyYzA2MmI0M2EzZjhhMWY0NWI4YWEifQ=="/>
</p:tagLst>
</file>

<file path=ppt/theme/theme1.xml><?xml version="1.0" encoding="utf-8"?>
<a:theme xmlns:a="http://schemas.openxmlformats.org/drawingml/2006/main" name="第一PPT模板网-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Franklin Gothic Medium"/>
        <a:ea typeface=""/>
        <a:cs typeface=""/>
        <a:font script="Jpan" typeface="HG創英角ｺﾞｼｯｸUB"/>
        <a:font script="Hang" typeface="HY견고딕"/>
        <a:font script="Hans" typeface="微软雅黑"/>
        <a:font script="Hant" typeface="微軟正黑體"/>
        <a:font script="Arab" typeface="Arial Bold"/>
        <a:font script="Hebr" typeface="Arial Bold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 Bold"/>
        <a:font script="Uigh" typeface="Microsoft Uighur"/>
        <a:font script="Geor" typeface="Sylfaen"/>
      </a:majorFont>
      <a:minorFont>
        <a:latin typeface="Franklin Gothic Medium"/>
        <a:ea typeface=""/>
        <a:cs typeface=""/>
        <a:font script="Jpan" typeface="HG創英角ｺﾞｼｯｸUB"/>
        <a:font script="Hang" typeface="HY견고딕"/>
        <a:font script="Hans" typeface="微软雅黑"/>
        <a:font script="Hant" typeface="微軟正黑體"/>
        <a:font script="Arab" typeface="Arial Bold"/>
        <a:font script="Hebr" typeface="Arial Bold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 Bold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1621</Words>
  <Application>WPS 演示</Application>
  <PresentationFormat>自定义</PresentationFormat>
  <Paragraphs>195</Paragraphs>
  <Slides>17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13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17</vt:i4>
      </vt:variant>
    </vt:vector>
  </HeadingPairs>
  <TitlesOfParts>
    <vt:vector size="31" baseType="lpstr">
      <vt:lpstr>Arial</vt:lpstr>
      <vt:lpstr>宋体</vt:lpstr>
      <vt:lpstr>Wingdings</vt:lpstr>
      <vt:lpstr>华文楷体</vt:lpstr>
      <vt:lpstr>微软雅黑</vt:lpstr>
      <vt:lpstr>楷体</vt:lpstr>
      <vt:lpstr>Times New Roman</vt:lpstr>
      <vt:lpstr>Calibri</vt:lpstr>
      <vt:lpstr>Cambria Math</vt:lpstr>
      <vt:lpstr>Cambria Math</vt:lpstr>
      <vt:lpstr>Franklin Gothic Medium</vt:lpstr>
      <vt:lpstr>Arial</vt:lpstr>
      <vt:lpstr>Arial Unicode MS</vt:lpstr>
      <vt:lpstr>第一PPT模板网-WWW.1PPT.COM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第一PPT模板网-WWW.1PPT.COM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第一PPT模板网-WWW.1PPT.COM</dc:creator>
  <cp:lastModifiedBy>小树</cp:lastModifiedBy>
  <cp:revision>350</cp:revision>
  <dcterms:created xsi:type="dcterms:W3CDTF">2017-08-03T09:01:00Z</dcterms:created>
  <dcterms:modified xsi:type="dcterms:W3CDTF">2023-02-14T05:11:03Z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2052-11.1.0.13703</vt:lpwstr>
  </property>
  <property fmtid="{D5CDD505-2E9C-101B-9397-08002B2CF9AE}" pid="3" name="ICV">
    <vt:lpwstr>A8AD1C873EE746ECAD118BBC516F1D8E</vt:lpwstr>
  </property>
</Properties>
</file>