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sldIdLst>
    <p:sldId id="272" r:id="rId3"/>
    <p:sldId id="261" r:id="rId4"/>
    <p:sldId id="275" r:id="rId5"/>
    <p:sldId id="276" r:id="rId6"/>
    <p:sldId id="308" r:id="rId7"/>
    <p:sldId id="309" r:id="rId8"/>
    <p:sldId id="312" r:id="rId9"/>
    <p:sldId id="277" r:id="rId10"/>
    <p:sldId id="306" r:id="rId11"/>
    <p:sldId id="274" r:id="rId12"/>
    <p:sldId id="311" r:id="rId13"/>
    <p:sldId id="282" r:id="rId14"/>
    <p:sldId id="283" r:id="rId15"/>
    <p:sldId id="313" r:id="rId16"/>
    <p:sldId id="314" r:id="rId17"/>
    <p:sldId id="315" r:id="rId18"/>
    <p:sldId id="316" r:id="rId19"/>
    <p:sldId id="317" r:id="rId20"/>
    <p:sldId id="318" r:id="rId21"/>
    <p:sldId id="319" r:id="rId22"/>
    <p:sldId id="320" r:id="rId23"/>
    <p:sldId id="321" r:id="rId24"/>
  </p:sldIdLst>
  <p:sldSz cx="9144000" cy="6858000" type="screen4x3"/>
  <p:notesSz cx="6858000" cy="9144000"/>
  <p:custDataLst>
    <p:tags r:id="rId2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6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  <a:srgbClr val="FFFF00"/>
    <a:srgbClr val="D60093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46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6198" cy="7619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71E91D-7C2B-4CAD-90E5-800A5094FD9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ABAC94-92AF-4995-AAA8-C0C53A16D3D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B04B96-6817-4891-9584-3CFC75FCDC87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4A39BB-D39D-4E15-BED7-0029E9DD716B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539CE5-07B1-4767-B6EC-B60A94D817EA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8E75DA-4653-4847-AB7B-953854EEFE9D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409475-005F-4796-B66C-5CA5F9A9F384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2999C3-12F4-4F49-8DE3-E2A8A4E173E0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55DE2F-4FD2-4421-A8ED-D0FC664579A3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E4E70E-DCA0-4963-82BC-005F20ADD05A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4FF9E6-12BE-4F88-9757-59728C7E692D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FF6E8C-2A02-42C6-9D05-0D037F4E5641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D34145-AC14-42CE-B040-CA1BBAB6DEA6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9296F493-476B-45F7-8784-A7117A55527A}" type="slidenum">
              <a:rPr lang="zh-CN" altLang="zh-CN"/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4.jpe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17.png"/><Relationship Id="rId7" Type="http://schemas.openxmlformats.org/officeDocument/2006/relationships/image" Target="../media/image16.png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0.png"/><Relationship Id="rId1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4.jpe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4.jpe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8.png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w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5"/>
          <p:cNvSpPr txBox="1">
            <a:spLocks noChangeArrowheads="1"/>
          </p:cNvSpPr>
          <p:nvPr/>
        </p:nvSpPr>
        <p:spPr bwMode="auto">
          <a:xfrm>
            <a:off x="0" y="1947863"/>
            <a:ext cx="91440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zh-CN" altLang="en-US" sz="7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大宋简" pitchFamily="49" charset="-122"/>
                <a:ea typeface="汉仪大宋简" pitchFamily="49" charset="-122"/>
              </a:rPr>
              <a:t>圆柱和圆锥复习</a:t>
            </a:r>
            <a:endParaRPr lang="zh-CN" altLang="en-US" sz="72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仪大宋简" pitchFamily="49" charset="-122"/>
              <a:ea typeface="汉仪大宋简" pitchFamily="49" charset="-122"/>
            </a:endParaRPr>
          </a:p>
        </p:txBody>
      </p:sp>
      <p:sp>
        <p:nvSpPr>
          <p:cNvPr id="2051" name="Text Box 7"/>
          <p:cNvSpPr txBox="1">
            <a:spLocks noChangeArrowheads="1"/>
          </p:cNvSpPr>
          <p:nvPr/>
        </p:nvSpPr>
        <p:spPr bwMode="auto">
          <a:xfrm>
            <a:off x="3657600" y="5257800"/>
            <a:ext cx="3429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2400" b="1"/>
              <a:t>           </a:t>
            </a:r>
            <a:endParaRPr lang="zh-CN" altLang="zh-CN" sz="20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3"/>
          <p:cNvSpPr txBox="1">
            <a:spLocks noChangeArrowheads="1"/>
          </p:cNvSpPr>
          <p:nvPr/>
        </p:nvSpPr>
        <p:spPr bwMode="auto">
          <a:xfrm>
            <a:off x="381000" y="838200"/>
            <a:ext cx="73152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说说下面各题与圆柱和圆锥的哪些知识有关：</a:t>
            </a:r>
            <a:endParaRPr lang="zh-CN" altLang="en-US" sz="2800" b="1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267" name="Text Box 4"/>
          <p:cNvSpPr txBox="1">
            <a:spLocks noChangeArrowheads="1"/>
          </p:cNvSpPr>
          <p:nvPr/>
        </p:nvSpPr>
        <p:spPr bwMode="auto">
          <a:xfrm>
            <a:off x="381000" y="1524000"/>
            <a:ext cx="5943600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zh-CN" sz="2800" b="1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.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大厅里的原型柱子的占地面积？           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6934200" y="1600200"/>
            <a:ext cx="19812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圆柱底面积</a:t>
            </a:r>
            <a:endParaRPr lang="zh-CN" altLang="en-US" sz="28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7415" name="Text Box 7"/>
          <p:cNvSpPr txBox="1">
            <a:spLocks noChangeArrowheads="1"/>
          </p:cNvSpPr>
          <p:nvPr/>
        </p:nvSpPr>
        <p:spPr bwMode="auto">
          <a:xfrm>
            <a:off x="6934200" y="2362200"/>
            <a:ext cx="19812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圆柱体积</a:t>
            </a:r>
            <a:endParaRPr lang="zh-CN" altLang="en-US" sz="28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7416" name="Text Box 8"/>
          <p:cNvSpPr txBox="1">
            <a:spLocks noChangeArrowheads="1"/>
          </p:cNvSpPr>
          <p:nvPr/>
        </p:nvSpPr>
        <p:spPr bwMode="auto">
          <a:xfrm>
            <a:off x="6934200" y="3048000"/>
            <a:ext cx="18288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圆锥体积</a:t>
            </a:r>
            <a:endParaRPr lang="zh-CN" altLang="en-US" sz="28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7417" name="Text Box 9"/>
          <p:cNvSpPr txBox="1">
            <a:spLocks noChangeArrowheads="1"/>
          </p:cNvSpPr>
          <p:nvPr/>
        </p:nvSpPr>
        <p:spPr bwMode="auto">
          <a:xfrm>
            <a:off x="6934200" y="3657600"/>
            <a:ext cx="19875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圆柱侧面积</a:t>
            </a:r>
            <a:endParaRPr lang="zh-CN" altLang="en-US" sz="28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7418" name="Text Box 10"/>
          <p:cNvSpPr txBox="1">
            <a:spLocks noChangeArrowheads="1"/>
          </p:cNvSpPr>
          <p:nvPr/>
        </p:nvSpPr>
        <p:spPr bwMode="auto">
          <a:xfrm>
            <a:off x="6934200" y="4429125"/>
            <a:ext cx="22098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圆柱表面积</a:t>
            </a:r>
            <a:endParaRPr lang="zh-CN" altLang="en-US" sz="28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7419" name="Text Box 11"/>
          <p:cNvSpPr txBox="1">
            <a:spLocks noChangeArrowheads="1"/>
          </p:cNvSpPr>
          <p:nvPr/>
        </p:nvSpPr>
        <p:spPr bwMode="auto">
          <a:xfrm>
            <a:off x="7010400" y="5029200"/>
            <a:ext cx="20574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圆柱底面积</a:t>
            </a:r>
            <a:endParaRPr lang="zh-CN" altLang="en-US" sz="28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7420" name="Text Box 12"/>
          <p:cNvSpPr txBox="1">
            <a:spLocks noChangeArrowheads="1"/>
          </p:cNvSpPr>
          <p:nvPr/>
        </p:nvSpPr>
        <p:spPr bwMode="auto">
          <a:xfrm>
            <a:off x="381000" y="2362200"/>
            <a:ext cx="50546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b="1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.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圆柱形水池可蓄水多少吨？</a:t>
            </a:r>
            <a:endParaRPr lang="zh-CN" altLang="en-US" sz="280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7421" name="Text Box 13"/>
          <p:cNvSpPr txBox="1">
            <a:spLocks noChangeArrowheads="1"/>
          </p:cNvSpPr>
          <p:nvPr/>
        </p:nvSpPr>
        <p:spPr bwMode="auto">
          <a:xfrm>
            <a:off x="381000" y="3048000"/>
            <a:ext cx="57753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b="1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.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一堆圆锥形的稻谷重多少千克？</a:t>
            </a:r>
            <a:endParaRPr lang="zh-CN" altLang="en-US" sz="280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7422" name="Text Box 14"/>
          <p:cNvSpPr txBox="1">
            <a:spLocks noChangeArrowheads="1"/>
          </p:cNvSpPr>
          <p:nvPr/>
        </p:nvSpPr>
        <p:spPr bwMode="auto">
          <a:xfrm>
            <a:off x="381000" y="3733800"/>
            <a:ext cx="48768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b="1"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.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压路机前轮滚动的面积？</a:t>
            </a:r>
            <a:endParaRPr lang="zh-CN" altLang="en-US" sz="280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7423" name="Text Box 15"/>
          <p:cNvSpPr txBox="1">
            <a:spLocks noChangeArrowheads="1"/>
          </p:cNvSpPr>
          <p:nvPr/>
        </p:nvSpPr>
        <p:spPr bwMode="auto">
          <a:xfrm>
            <a:off x="381000" y="4419600"/>
            <a:ext cx="61420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b="1">
                <a:latin typeface="楷体_GB2312" pitchFamily="49" charset="-122"/>
                <a:ea typeface="楷体_GB2312" pitchFamily="49" charset="-122"/>
              </a:rPr>
              <a:t>5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.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做</a:t>
            </a:r>
            <a:r>
              <a:rPr lang="zh-CN" altLang="zh-CN" sz="2800" b="1">
                <a:latin typeface="楷体_GB2312" pitchFamily="49" charset="-122"/>
                <a:ea typeface="楷体_GB2312" pitchFamily="49" charset="-122"/>
              </a:rPr>
              <a:t>5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个圆柱形盒子需要多少硬纸？</a:t>
            </a:r>
            <a:endParaRPr lang="zh-CN" altLang="en-US" sz="280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7424" name="Text Box 16"/>
          <p:cNvSpPr txBox="1">
            <a:spLocks noChangeArrowheads="1"/>
          </p:cNvSpPr>
          <p:nvPr/>
        </p:nvSpPr>
        <p:spPr bwMode="auto">
          <a:xfrm>
            <a:off x="381000" y="5043488"/>
            <a:ext cx="6811963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b="1">
                <a:latin typeface="楷体_GB2312" pitchFamily="49" charset="-122"/>
                <a:ea typeface="楷体_GB2312" pitchFamily="49" charset="-122"/>
              </a:rPr>
              <a:t>6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.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一根圆柱形木料锯成三段后增加的面积</a:t>
            </a:r>
            <a:endParaRPr lang="zh-CN" altLang="en-US" sz="280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7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7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4" grpId="0" autoUpdateAnimBg="0"/>
      <p:bldP spid="17415" grpId="0" autoUpdateAnimBg="0"/>
      <p:bldP spid="17416" grpId="0" autoUpdateAnimBg="0"/>
      <p:bldP spid="17417" grpId="0" autoUpdateAnimBg="0"/>
      <p:bldP spid="17418" grpId="0" autoUpdateAnimBg="0"/>
      <p:bldP spid="17419" grpId="0" autoUpdateAnimBg="0"/>
      <p:bldP spid="17420" grpId="0" bldLvl="0" autoUpdateAnimBg="0"/>
      <p:bldP spid="17421" grpId="0" bldLvl="0" autoUpdateAnimBg="0"/>
      <p:bldP spid="17422" grpId="0" bldLvl="0" autoUpdateAnimBg="0"/>
      <p:bldP spid="17423" grpId="0" bldLvl="0" autoUpdateAnimBg="0"/>
      <p:bldP spid="17424" grpId="0" bldLvl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4"/>
          <p:cNvSpPr txBox="1">
            <a:spLocks noChangeArrowheads="1"/>
          </p:cNvSpPr>
          <p:nvPr/>
        </p:nvSpPr>
        <p:spPr bwMode="auto">
          <a:xfrm>
            <a:off x="1143000" y="609600"/>
            <a:ext cx="6629400" cy="147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6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小结本课</a:t>
            </a:r>
            <a:endParaRPr lang="zh-CN" altLang="en-US" sz="60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291" name="Text Box 5"/>
          <p:cNvSpPr txBox="1">
            <a:spLocks noChangeArrowheads="1"/>
          </p:cNvSpPr>
          <p:nvPr/>
        </p:nvSpPr>
        <p:spPr bwMode="auto">
          <a:xfrm>
            <a:off x="2244725" y="2216150"/>
            <a:ext cx="5375275" cy="347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Char char="•"/>
            </a:pPr>
            <a:r>
              <a:rPr lang="zh-CN" altLang="en-US" sz="4400" b="1">
                <a:latin typeface="黑体" panose="02010609060101010101" pitchFamily="2" charset="-122"/>
                <a:ea typeface="黑体" panose="02010609060101010101" pitchFamily="2" charset="-122"/>
              </a:rPr>
              <a:t>圆柱和圆锥的特点</a:t>
            </a:r>
            <a:endParaRPr lang="zh-CN" altLang="en-US" sz="44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/>
            <a:endParaRPr lang="zh-CN" altLang="en-US" sz="44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buFontTx/>
              <a:buChar char="•"/>
            </a:pPr>
            <a:r>
              <a:rPr lang="zh-CN" altLang="en-US" sz="4400" b="1">
                <a:latin typeface="黑体" panose="02010609060101010101" pitchFamily="2" charset="-122"/>
                <a:ea typeface="黑体" panose="02010609060101010101" pitchFamily="2" charset="-122"/>
              </a:rPr>
              <a:t>圆柱的表面积</a:t>
            </a:r>
            <a:endParaRPr lang="zh-CN" altLang="en-US" sz="44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/>
            <a:endParaRPr lang="zh-CN" altLang="en-US" sz="44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buFontTx/>
              <a:buChar char="•"/>
            </a:pPr>
            <a:r>
              <a:rPr lang="zh-CN" altLang="en-US" sz="4400" b="1">
                <a:latin typeface="黑体" panose="02010609060101010101" pitchFamily="2" charset="-122"/>
                <a:ea typeface="黑体" panose="02010609060101010101" pitchFamily="2" charset="-122"/>
              </a:rPr>
              <a:t>圆柱和圆锥的体积</a:t>
            </a:r>
            <a:endParaRPr lang="zh-CN" altLang="en-US" sz="4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5"/>
          <p:cNvSpPr txBox="1">
            <a:spLocks noChangeArrowheads="1"/>
          </p:cNvSpPr>
          <p:nvPr/>
        </p:nvSpPr>
        <p:spPr bwMode="auto">
          <a:xfrm>
            <a:off x="762000" y="1676400"/>
            <a:ext cx="685800" cy="573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50000"/>
              </a:spcBef>
            </a:pP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1.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3315" name="Text Box 5"/>
          <p:cNvSpPr txBox="1">
            <a:spLocks noChangeArrowheads="1"/>
          </p:cNvSpPr>
          <p:nvPr/>
        </p:nvSpPr>
        <p:spPr bwMode="auto">
          <a:xfrm>
            <a:off x="762000" y="4343400"/>
            <a:ext cx="7467600" cy="573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50000"/>
              </a:spcBef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）酒杯的容积是多少？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3316" name="Text Box 5"/>
          <p:cNvSpPr txBox="1">
            <a:spLocks noChangeArrowheads="1"/>
          </p:cNvSpPr>
          <p:nvPr/>
        </p:nvSpPr>
        <p:spPr bwMode="auto">
          <a:xfrm>
            <a:off x="762000" y="4953000"/>
            <a:ext cx="7467600" cy="573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50000"/>
              </a:spcBef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）每听饮料大约能倒几杯？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762000" y="5595938"/>
            <a:ext cx="8382000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50000"/>
              </a:spcBef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）制作一个饮料至少需要多少平方厘米的材料？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331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14450" y="1600200"/>
            <a:ext cx="5086350" cy="253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036888" y="304800"/>
            <a:ext cx="2678112" cy="1022350"/>
          </a:xfrm>
          <a:prstGeom prst="bevel">
            <a:avLst/>
          </a:prstGeom>
          <a:solidFill>
            <a:srgbClr val="FFFF00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400" b="1" dirty="0">
                <a:latin typeface="华文楷体" pitchFamily="2" charset="-122"/>
                <a:ea typeface="华文楷体" pitchFamily="2" charset="-122"/>
              </a:rPr>
              <a:t>巩固应用</a:t>
            </a:r>
            <a:endParaRPr lang="zh-CN" altLang="en-US" sz="44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5"/>
          <p:cNvSpPr txBox="1">
            <a:spLocks noChangeArrowheads="1"/>
          </p:cNvSpPr>
          <p:nvPr/>
        </p:nvSpPr>
        <p:spPr bwMode="auto">
          <a:xfrm>
            <a:off x="838200" y="3468688"/>
            <a:ext cx="7467600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50000"/>
              </a:spcBef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）（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6÷2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）</a:t>
            </a:r>
            <a:r>
              <a:rPr lang="en-US" altLang="zh-CN" sz="2800" b="1" baseline="30000" dirty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×3.14×5÷3=47.1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（毫升）</a:t>
            </a:r>
            <a:endParaRPr lang="zh-CN" altLang="en-US" sz="2800" b="1" baseline="300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6387" name="Text Box 5"/>
          <p:cNvSpPr txBox="1">
            <a:spLocks noChangeArrowheads="1"/>
          </p:cNvSpPr>
          <p:nvPr/>
        </p:nvSpPr>
        <p:spPr bwMode="auto">
          <a:xfrm>
            <a:off x="838200" y="4121150"/>
            <a:ext cx="7467600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50000"/>
              </a:spcBef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）（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6÷2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）</a:t>
            </a:r>
            <a:r>
              <a:rPr lang="en-US" altLang="zh-CN" sz="2800" b="1" baseline="30000" dirty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×3.14×12÷47.1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≈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7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（杯）</a:t>
            </a:r>
            <a:endParaRPr lang="zh-CN" altLang="en-US" sz="2800" b="1" baseline="300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6388" name="Text Box 5"/>
          <p:cNvSpPr txBox="1">
            <a:spLocks noChangeArrowheads="1"/>
          </p:cNvSpPr>
          <p:nvPr/>
        </p:nvSpPr>
        <p:spPr bwMode="auto">
          <a:xfrm>
            <a:off x="838200" y="4806950"/>
            <a:ext cx="8153400" cy="121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50000"/>
              </a:spcBef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）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6×3.14×12+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6÷2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）</a:t>
            </a:r>
            <a:r>
              <a:rPr lang="en-US" altLang="zh-CN" sz="2800" b="1" baseline="30000" dirty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×3.14×2=282.6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（平方厘米）</a:t>
            </a:r>
            <a:endParaRPr lang="zh-CN" altLang="en-US" sz="2800" b="1" baseline="30000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4341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5000" y="742950"/>
            <a:ext cx="5086350" cy="253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16387" grpId="0"/>
      <p:bldP spid="1638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5"/>
          <p:cNvSpPr txBox="1">
            <a:spLocks noChangeArrowheads="1"/>
          </p:cNvSpPr>
          <p:nvPr/>
        </p:nvSpPr>
        <p:spPr bwMode="auto">
          <a:xfrm>
            <a:off x="381000" y="1408113"/>
            <a:ext cx="685800" cy="573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50000"/>
              </a:spcBef>
            </a:pP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2.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5363" name="Text Box 5"/>
          <p:cNvSpPr txBox="1">
            <a:spLocks noChangeArrowheads="1"/>
          </p:cNvSpPr>
          <p:nvPr/>
        </p:nvSpPr>
        <p:spPr bwMode="auto">
          <a:xfrm>
            <a:off x="1066800" y="1371600"/>
            <a:ext cx="7086600" cy="177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50000"/>
              </a:spcBef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如下图，一个长方体纸箱装有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24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听饮料（数据见第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题）。这个纸箱的长、宽、高各是多少厘米？（纸箱厚度忽略不计）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5364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9F8FE"/>
              </a:clrFrom>
              <a:clrTo>
                <a:srgbClr val="F9F8FE">
                  <a:alpha val="0"/>
                </a:srgbClr>
              </a:clrTo>
            </a:clrChange>
            <a:lum contrast="10000"/>
          </a:blip>
          <a:srcRect/>
          <a:stretch>
            <a:fillRect/>
          </a:stretch>
        </p:blipFill>
        <p:spPr bwMode="auto">
          <a:xfrm>
            <a:off x="5029200" y="3657600"/>
            <a:ext cx="3714750" cy="196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4" name="Text Box 5"/>
          <p:cNvSpPr txBox="1">
            <a:spLocks noChangeArrowheads="1"/>
          </p:cNvSpPr>
          <p:nvPr/>
        </p:nvSpPr>
        <p:spPr bwMode="auto">
          <a:xfrm>
            <a:off x="1066800" y="3429000"/>
            <a:ext cx="3962400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50000"/>
              </a:spcBef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长：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6×6=36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（厘米）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7415" name="Text Box 5"/>
          <p:cNvSpPr txBox="1">
            <a:spLocks noChangeArrowheads="1"/>
          </p:cNvSpPr>
          <p:nvPr/>
        </p:nvSpPr>
        <p:spPr bwMode="auto">
          <a:xfrm>
            <a:off x="1066800" y="4191000"/>
            <a:ext cx="3962400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50000"/>
              </a:spcBef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宽：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6×4=24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（厘米）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7416" name="Text Box 5"/>
          <p:cNvSpPr txBox="1">
            <a:spLocks noChangeArrowheads="1"/>
          </p:cNvSpPr>
          <p:nvPr/>
        </p:nvSpPr>
        <p:spPr bwMode="auto">
          <a:xfrm>
            <a:off x="1066800" y="5029200"/>
            <a:ext cx="3962400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50000"/>
              </a:spcBef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高：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6×1=6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（厘米）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4" grpId="0"/>
      <p:bldP spid="17415" grpId="0"/>
      <p:bldP spid="174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6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4213" y="1676400"/>
            <a:ext cx="7699375" cy="391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0370" name="Line 18"/>
          <p:cNvSpPr>
            <a:spLocks noChangeShapeType="1"/>
          </p:cNvSpPr>
          <p:nvPr/>
        </p:nvSpPr>
        <p:spPr bwMode="auto">
          <a:xfrm>
            <a:off x="1763713" y="3357563"/>
            <a:ext cx="1368425" cy="10795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0371" name="Line 19"/>
          <p:cNvSpPr>
            <a:spLocks noChangeShapeType="1"/>
          </p:cNvSpPr>
          <p:nvPr/>
        </p:nvSpPr>
        <p:spPr bwMode="auto">
          <a:xfrm>
            <a:off x="3635375" y="3068638"/>
            <a:ext cx="4032250" cy="1584325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0372" name="Line 20"/>
          <p:cNvSpPr>
            <a:spLocks noChangeShapeType="1"/>
          </p:cNvSpPr>
          <p:nvPr/>
        </p:nvSpPr>
        <p:spPr bwMode="auto">
          <a:xfrm flipH="1">
            <a:off x="1692275" y="2997200"/>
            <a:ext cx="3743325" cy="1655763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0373" name="Line 21"/>
          <p:cNvSpPr>
            <a:spLocks noChangeShapeType="1"/>
          </p:cNvSpPr>
          <p:nvPr/>
        </p:nvSpPr>
        <p:spPr bwMode="auto">
          <a:xfrm flipH="1">
            <a:off x="5651500" y="3213100"/>
            <a:ext cx="2089150" cy="12954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1" name="Text Box 23"/>
          <p:cNvSpPr txBox="1">
            <a:spLocks noChangeArrowheads="1"/>
          </p:cNvSpPr>
          <p:nvPr/>
        </p:nvSpPr>
        <p:spPr bwMode="auto">
          <a:xfrm>
            <a:off x="177800" y="754063"/>
            <a:ext cx="8786813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3.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从上面看以下几个立体图形，分别看到的是什么图形？请用线连一连。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00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0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0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00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70" grpId="0" animBg="1"/>
      <p:bldP spid="100371" grpId="0" animBg="1"/>
      <p:bldP spid="100372" grpId="0" animBg="1"/>
      <p:bldP spid="10037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4"/>
          <p:cNvSpPr>
            <a:spLocks noChangeArrowheads="1"/>
          </p:cNvSpPr>
          <p:nvPr/>
        </p:nvSpPr>
        <p:spPr bwMode="auto">
          <a:xfrm>
            <a:off x="214313" y="1336675"/>
            <a:ext cx="8643937" cy="474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>
              <a:lnSpc>
                <a:spcPct val="180000"/>
              </a:lnSpc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）圆柱体的底面直径是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厘米，高是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9.42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厘米，它的侧面沿高展开后是一个正方形。（  ）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80000"/>
              </a:lnSpc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）圆锥的体积是圆柱的   。（  ）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80000"/>
              </a:lnSpc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）一瓶罐装可口可乐的体积大约是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400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立方厘米，用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24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瓶装满一箱，这只箱子的容积大约是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9600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立方厘米。（  ）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7411" name="Rectangle 5"/>
          <p:cNvSpPr>
            <a:spLocks noChangeArrowheads="1"/>
          </p:cNvSpPr>
          <p:nvPr/>
        </p:nvSpPr>
        <p:spPr bwMode="auto">
          <a:xfrm>
            <a:off x="214313" y="414338"/>
            <a:ext cx="7216775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．当机立断。</a:t>
            </a:r>
            <a:endParaRPr lang="en-US" altLang="zh-CN" sz="28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（对的请在括号内打</a:t>
            </a:r>
            <a:r>
              <a:rPr lang="zh-CN" altLang="en-US" sz="2800" b="1" dirty="0">
                <a:solidFill>
                  <a:srgbClr val="FF0000"/>
                </a:solidFill>
                <a:ea typeface="楷体_GB2312" pitchFamily="49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√</a:t>
            </a:r>
            <a:r>
              <a:rPr lang="zh-CN" altLang="en-US" sz="2800" b="1" dirty="0">
                <a:solidFill>
                  <a:srgbClr val="FF0000"/>
                </a:solidFill>
                <a:ea typeface="楷体_GB2312" pitchFamily="49" charset="-122"/>
              </a:rPr>
              <a:t>”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，错的打</a:t>
            </a:r>
            <a:r>
              <a:rPr lang="zh-CN" altLang="en-US" sz="2800" b="1" dirty="0">
                <a:solidFill>
                  <a:srgbClr val="FF0000"/>
                </a:solidFill>
                <a:ea typeface="楷体_GB2312" pitchFamily="49" charset="-122"/>
              </a:rPr>
              <a:t>“</a:t>
            </a: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×</a:t>
            </a:r>
            <a:r>
              <a:rPr lang="en-US" altLang="zh-CN" sz="2800" b="1" dirty="0">
                <a:solidFill>
                  <a:srgbClr val="FF0000"/>
                </a:solidFill>
                <a:ea typeface="楷体_GB2312" pitchFamily="49" charset="-122"/>
              </a:rPr>
              <a:t>”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）</a:t>
            </a:r>
            <a:endParaRPr lang="zh-CN" altLang="en-US" sz="28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5572125" y="3154363"/>
            <a:ext cx="5461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</a:rPr>
              <a:t>×</a:t>
            </a:r>
            <a:endParaRPr lang="en-US" altLang="zh-CN" sz="2800" b="1">
              <a:solidFill>
                <a:srgbClr val="FF0000"/>
              </a:solidFill>
            </a:endParaRPr>
          </a:p>
        </p:txBody>
      </p:sp>
      <p:sp>
        <p:nvSpPr>
          <p:cNvPr id="4105" name="Rectangle 9"/>
          <p:cNvSpPr>
            <a:spLocks noChangeArrowheads="1"/>
          </p:cNvSpPr>
          <p:nvPr/>
        </p:nvSpPr>
        <p:spPr bwMode="auto">
          <a:xfrm>
            <a:off x="6000750" y="2400300"/>
            <a:ext cx="3825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</a:rPr>
              <a:t>√</a:t>
            </a:r>
            <a:endParaRPr lang="en-US" altLang="zh-CN" sz="2800" b="1">
              <a:solidFill>
                <a:srgbClr val="FF0000"/>
              </a:solidFill>
            </a:endParaRPr>
          </a:p>
        </p:txBody>
      </p:sp>
      <p:sp>
        <p:nvSpPr>
          <p:cNvPr id="4106" name="Rectangle 10"/>
          <p:cNvSpPr>
            <a:spLocks noChangeArrowheads="1"/>
          </p:cNvSpPr>
          <p:nvPr/>
        </p:nvSpPr>
        <p:spPr bwMode="auto">
          <a:xfrm>
            <a:off x="1311275" y="5440363"/>
            <a:ext cx="5461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</a:rPr>
              <a:t>×</a:t>
            </a:r>
            <a:endParaRPr lang="en-US" altLang="zh-CN" sz="2800" b="1">
              <a:solidFill>
                <a:srgbClr val="FF0000"/>
              </a:solidFill>
            </a:endParaRPr>
          </a:p>
        </p:txBody>
      </p:sp>
      <p:grpSp>
        <p:nvGrpSpPr>
          <p:cNvPr id="17415" name="Group 17"/>
          <p:cNvGrpSpPr/>
          <p:nvPr/>
        </p:nvGrpSpPr>
        <p:grpSpPr bwMode="auto">
          <a:xfrm>
            <a:off x="4486275" y="2981325"/>
            <a:ext cx="371475" cy="815975"/>
            <a:chOff x="3372" y="3249"/>
            <a:chExt cx="234" cy="514"/>
          </a:xfrm>
        </p:grpSpPr>
        <p:sp>
          <p:nvSpPr>
            <p:cNvPr id="17417" name="Rectangle 13"/>
            <p:cNvSpPr>
              <a:spLocks noChangeArrowheads="1"/>
            </p:cNvSpPr>
            <p:nvPr/>
          </p:nvSpPr>
          <p:spPr bwMode="auto">
            <a:xfrm>
              <a:off x="3372" y="3475"/>
              <a:ext cx="234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400" b="1">
                  <a:latin typeface="楷体_GB2312" pitchFamily="49" charset="-122"/>
                  <a:ea typeface="楷体_GB2312" pitchFamily="49" charset="-122"/>
                </a:rPr>
                <a:t>3</a:t>
              </a:r>
              <a:endParaRPr lang="en-US" altLang="zh-CN" sz="2400" b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7418" name="Rectangle 14"/>
            <p:cNvSpPr>
              <a:spLocks noChangeArrowheads="1"/>
            </p:cNvSpPr>
            <p:nvPr/>
          </p:nvSpPr>
          <p:spPr bwMode="auto">
            <a:xfrm>
              <a:off x="3372" y="3249"/>
              <a:ext cx="234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400" b="1">
                  <a:latin typeface="楷体_GB2312" pitchFamily="49" charset="-122"/>
                  <a:ea typeface="楷体_GB2312" pitchFamily="49" charset="-122"/>
                </a:rPr>
                <a:t>1</a:t>
              </a:r>
              <a:endParaRPr lang="en-US" altLang="zh-CN" sz="2400" b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7419" name="Line 15"/>
            <p:cNvSpPr>
              <a:spLocks noChangeShapeType="1"/>
            </p:cNvSpPr>
            <p:nvPr/>
          </p:nvSpPr>
          <p:spPr bwMode="auto">
            <a:xfrm>
              <a:off x="3379" y="3521"/>
              <a:ext cx="227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17416" name="Picture 18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71750" y="5083175"/>
            <a:ext cx="2087563" cy="1417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4" grpId="0"/>
      <p:bldP spid="4105" grpId="0"/>
      <p:bldP spid="410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4"/>
          <p:cNvSpPr>
            <a:spLocks noChangeArrowheads="1"/>
          </p:cNvSpPr>
          <p:nvPr/>
        </p:nvSpPr>
        <p:spPr bwMode="auto">
          <a:xfrm>
            <a:off x="1588" y="985838"/>
            <a:ext cx="9571037" cy="526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）做一个圆柱形烟囱要用多少铁皮，是求圆柱的（ ）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A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．侧面积          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B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．表面积         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C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．体积        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  <a:p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）一个圆柱形水箱，底面周长是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12.56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分米，给这个</a:t>
            </a:r>
            <a:endParaRPr lang="en-US" altLang="zh-CN" sz="2800" b="1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水箱配一个盖子，应选铁皮为（ ）。（单位：分米）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  <a:p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   A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．            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B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．            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C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．    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  <a:p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）有一个圆柱体容器和几个圆锥体容器（如下图），</a:t>
            </a:r>
            <a:endParaRPr lang="en-US" altLang="zh-CN" sz="2800" b="1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将圆柱体内的水倒入（ ）圆锥体内，正好倒满。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  <a:p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  A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．             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B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．         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C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．    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8435" name="Rectangle 5"/>
          <p:cNvSpPr>
            <a:spLocks noChangeArrowheads="1"/>
          </p:cNvSpPr>
          <p:nvPr/>
        </p:nvSpPr>
        <p:spPr bwMode="auto">
          <a:xfrm>
            <a:off x="142875" y="414338"/>
            <a:ext cx="83010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5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．正确选择。（请在括号内选择正确答案的序号）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126" name="Rectangle 6"/>
          <p:cNvSpPr>
            <a:spLocks noChangeArrowheads="1"/>
          </p:cNvSpPr>
          <p:nvPr/>
        </p:nvSpPr>
        <p:spPr bwMode="auto">
          <a:xfrm>
            <a:off x="8358188" y="1033463"/>
            <a:ext cx="444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</a:rPr>
              <a:t>A</a:t>
            </a:r>
            <a:endParaRPr lang="en-US" altLang="zh-CN" sz="2800" b="1">
              <a:solidFill>
                <a:srgbClr val="FF0000"/>
              </a:solidFill>
            </a:endParaRPr>
          </a:p>
        </p:txBody>
      </p:sp>
      <p:sp>
        <p:nvSpPr>
          <p:cNvPr id="5127" name="Rectangle 7"/>
          <p:cNvSpPr>
            <a:spLocks noChangeArrowheads="1"/>
          </p:cNvSpPr>
          <p:nvPr/>
        </p:nvSpPr>
        <p:spPr bwMode="auto">
          <a:xfrm>
            <a:off x="4984750" y="2747963"/>
            <a:ext cx="444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</a:rPr>
              <a:t>B</a:t>
            </a:r>
            <a:endParaRPr lang="en-US" altLang="zh-CN" sz="2800" b="1">
              <a:solidFill>
                <a:srgbClr val="FF0000"/>
              </a:solidFill>
            </a:endParaRPr>
          </a:p>
        </p:txBody>
      </p:sp>
      <p:sp>
        <p:nvSpPr>
          <p:cNvPr id="5128" name="Rectangle 8"/>
          <p:cNvSpPr>
            <a:spLocks noChangeArrowheads="1"/>
          </p:cNvSpPr>
          <p:nvPr/>
        </p:nvSpPr>
        <p:spPr bwMode="auto">
          <a:xfrm>
            <a:off x="3556000" y="4843463"/>
            <a:ext cx="444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</a:rPr>
              <a:t>A</a:t>
            </a:r>
            <a:endParaRPr lang="en-US" altLang="zh-CN" sz="2800" b="1">
              <a:solidFill>
                <a:srgbClr val="FF0000"/>
              </a:solidFill>
            </a:endParaRPr>
          </a:p>
        </p:txBody>
      </p:sp>
      <p:pic>
        <p:nvPicPr>
          <p:cNvPr id="18439" name="Picture 19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71550" y="3341688"/>
            <a:ext cx="165735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0" name="Picture 2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62375" y="3341688"/>
            <a:ext cx="1096963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1" name="Picture 2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29350" y="3341688"/>
            <a:ext cx="935038" cy="86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2" name="Picture 22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71550" y="5357813"/>
            <a:ext cx="758825" cy="1027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3" name="Picture 23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80288" y="5368925"/>
            <a:ext cx="749300" cy="85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4" name="Picture 24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24525" y="5357813"/>
            <a:ext cx="774700" cy="1042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5" name="Picture 25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19475" y="5357813"/>
            <a:ext cx="798513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6" grpId="0"/>
      <p:bldP spid="5127" grpId="0"/>
      <p:bldP spid="512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70" name="Rectangle 26"/>
          <p:cNvSpPr>
            <a:spLocks noChangeArrowheads="1"/>
          </p:cNvSpPr>
          <p:nvPr/>
        </p:nvSpPr>
        <p:spPr bwMode="auto">
          <a:xfrm>
            <a:off x="0" y="3617913"/>
            <a:ext cx="1000125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）给这个水桶的外面涂上油漆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是求（                       ）。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9459" name="Rectangle 5"/>
          <p:cNvSpPr>
            <a:spLocks noChangeArrowheads="1"/>
          </p:cNvSpPr>
          <p:nvPr/>
        </p:nvSpPr>
        <p:spPr bwMode="auto">
          <a:xfrm>
            <a:off x="228600" y="563563"/>
            <a:ext cx="8548688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6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．快速抢答：口答下面的问题，并列出算式。</a:t>
            </a:r>
            <a:endParaRPr lang="zh-CN" altLang="en-US" sz="32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9460" name="Rectangle 6"/>
          <p:cNvSpPr>
            <a:spLocks noChangeArrowheads="1"/>
          </p:cNvSpPr>
          <p:nvPr/>
        </p:nvSpPr>
        <p:spPr bwMode="auto">
          <a:xfrm>
            <a:off x="357188" y="1214438"/>
            <a:ext cx="73993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一个圆柱形水桶，底面半径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分米，高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6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分米。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151" name="Rectangle 7"/>
          <p:cNvSpPr>
            <a:spLocks noChangeArrowheads="1"/>
          </p:cNvSpPr>
          <p:nvPr/>
        </p:nvSpPr>
        <p:spPr bwMode="auto">
          <a:xfrm>
            <a:off x="5199063" y="1785938"/>
            <a:ext cx="20875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ea typeface="楷体_GB2312" pitchFamily="49" charset="-122"/>
              </a:rPr>
              <a:t>一个底面积 </a:t>
            </a:r>
            <a:endParaRPr lang="zh-CN" altLang="en-US" sz="2800" b="1">
              <a:solidFill>
                <a:srgbClr val="FF0000"/>
              </a:solidFill>
              <a:ea typeface="楷体_GB2312" pitchFamily="49" charset="-122"/>
            </a:endParaRPr>
          </a:p>
        </p:txBody>
      </p:sp>
      <p:sp>
        <p:nvSpPr>
          <p:cNvPr id="6153" name="Rectangle 9"/>
          <p:cNvSpPr>
            <a:spLocks noChangeArrowheads="1"/>
          </p:cNvSpPr>
          <p:nvPr/>
        </p:nvSpPr>
        <p:spPr bwMode="auto">
          <a:xfrm>
            <a:off x="5414963" y="2781300"/>
            <a:ext cx="18716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ea typeface="楷体_GB2312" pitchFamily="49" charset="-122"/>
              </a:rPr>
              <a:t>底面周长</a:t>
            </a:r>
            <a:endParaRPr lang="zh-CN" altLang="en-US" sz="2800" b="1">
              <a:solidFill>
                <a:srgbClr val="FF0000"/>
              </a:solidFill>
              <a:ea typeface="楷体_GB2312" pitchFamily="49" charset="-122"/>
            </a:endParaRPr>
          </a:p>
        </p:txBody>
      </p:sp>
      <p:sp>
        <p:nvSpPr>
          <p:cNvPr id="6155" name="Rectangle 11"/>
          <p:cNvSpPr>
            <a:spLocks noChangeArrowheads="1"/>
          </p:cNvSpPr>
          <p:nvPr/>
        </p:nvSpPr>
        <p:spPr bwMode="auto">
          <a:xfrm>
            <a:off x="500063" y="4048125"/>
            <a:ext cx="5143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ea typeface="楷体_GB2312" pitchFamily="49" charset="-122"/>
              </a:rPr>
              <a:t>一个底面积＋一个侧面积</a:t>
            </a:r>
            <a:endParaRPr lang="zh-CN" altLang="en-US" sz="2800" b="1">
              <a:solidFill>
                <a:srgbClr val="FF0000"/>
              </a:solidFill>
              <a:ea typeface="楷体_GB2312" pitchFamily="49" charset="-122"/>
            </a:endParaRPr>
          </a:p>
        </p:txBody>
      </p:sp>
      <p:sp>
        <p:nvSpPr>
          <p:cNvPr id="6156" name="Rectangle 12"/>
          <p:cNvSpPr>
            <a:spLocks noChangeArrowheads="1"/>
          </p:cNvSpPr>
          <p:nvPr/>
        </p:nvSpPr>
        <p:spPr bwMode="auto">
          <a:xfrm>
            <a:off x="5699125" y="5105400"/>
            <a:ext cx="2016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ea typeface="楷体_GB2312" pitchFamily="49" charset="-122"/>
              </a:rPr>
              <a:t>水桶的容积</a:t>
            </a:r>
            <a:endParaRPr lang="zh-CN" altLang="en-US" sz="2800" b="1">
              <a:solidFill>
                <a:srgbClr val="FF0000"/>
              </a:solidFill>
              <a:ea typeface="楷体_GB2312" pitchFamily="49" charset="-122"/>
            </a:endParaRPr>
          </a:p>
        </p:txBody>
      </p:sp>
      <p:pic>
        <p:nvPicPr>
          <p:cNvPr id="19465" name="Picture 15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72400" y="1295400"/>
            <a:ext cx="114300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21"/>
          <p:cNvGrpSpPr/>
          <p:nvPr/>
        </p:nvGrpSpPr>
        <p:grpSpPr bwMode="auto">
          <a:xfrm>
            <a:off x="571500" y="4548188"/>
            <a:ext cx="4908550" cy="523875"/>
            <a:chOff x="567" y="2117"/>
            <a:chExt cx="3092" cy="330"/>
          </a:xfrm>
        </p:grpSpPr>
        <p:sp>
          <p:nvSpPr>
            <p:cNvPr id="19478" name="Rectangle 14"/>
            <p:cNvSpPr>
              <a:spLocks noChangeArrowheads="1"/>
            </p:cNvSpPr>
            <p:nvPr/>
          </p:nvSpPr>
          <p:spPr bwMode="auto">
            <a:xfrm>
              <a:off x="567" y="2117"/>
              <a:ext cx="3092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800" b="1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  2×3.14</a:t>
              </a:r>
              <a:r>
                <a:rPr lang="zh-CN" altLang="en-US" sz="2800" b="1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＋</a:t>
              </a:r>
              <a:r>
                <a:rPr lang="en-US" altLang="zh-CN" sz="2800" b="1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2×2×3.14×6</a:t>
              </a:r>
              <a:endParaRPr lang="en-US" altLang="zh-CN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9479" name="Rectangle 17"/>
            <p:cNvSpPr>
              <a:spLocks noChangeArrowheads="1"/>
            </p:cNvSpPr>
            <p:nvPr/>
          </p:nvSpPr>
          <p:spPr bwMode="auto">
            <a:xfrm>
              <a:off x="910" y="2117"/>
              <a:ext cx="197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>
                  <a:solidFill>
                    <a:srgbClr val="FF0000"/>
                  </a:solidFill>
                </a:rPr>
                <a:t>2</a:t>
              </a:r>
              <a:endParaRPr lang="en-US" altLang="zh-CN" b="1">
                <a:solidFill>
                  <a:srgbClr val="FF0000"/>
                </a:solidFill>
              </a:endParaRPr>
            </a:p>
          </p:txBody>
        </p:sp>
      </p:grpSp>
      <p:sp>
        <p:nvSpPr>
          <p:cNvPr id="6162" name="Rectangle 18"/>
          <p:cNvSpPr>
            <a:spLocks noChangeArrowheads="1"/>
          </p:cNvSpPr>
          <p:nvPr/>
        </p:nvSpPr>
        <p:spPr bwMode="auto">
          <a:xfrm>
            <a:off x="44450" y="5105400"/>
            <a:ext cx="84899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）这个水桶能装多少水，是求（ 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      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）。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3" name="Group 20"/>
          <p:cNvGrpSpPr/>
          <p:nvPr/>
        </p:nvGrpSpPr>
        <p:grpSpPr bwMode="auto">
          <a:xfrm>
            <a:off x="642938" y="5619750"/>
            <a:ext cx="5246687" cy="595313"/>
            <a:chOff x="567" y="3385"/>
            <a:chExt cx="3305" cy="375"/>
          </a:xfrm>
        </p:grpSpPr>
        <p:sp>
          <p:nvSpPr>
            <p:cNvPr id="19476" name="Rectangle 13"/>
            <p:cNvSpPr>
              <a:spLocks noChangeArrowheads="1"/>
            </p:cNvSpPr>
            <p:nvPr/>
          </p:nvSpPr>
          <p:spPr bwMode="auto">
            <a:xfrm>
              <a:off x="567" y="3430"/>
              <a:ext cx="3305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800" b="1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  2×3.14×6=75.36(</a:t>
              </a:r>
              <a:r>
                <a:rPr lang="zh-CN" altLang="en-US" sz="2800" b="1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立方分米</a:t>
              </a:r>
              <a:r>
                <a:rPr lang="en-US" altLang="zh-CN" sz="2800" b="1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)</a:t>
              </a:r>
              <a:endParaRPr lang="en-US" altLang="zh-CN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9477" name="Rectangle 19"/>
            <p:cNvSpPr>
              <a:spLocks noChangeArrowheads="1"/>
            </p:cNvSpPr>
            <p:nvPr/>
          </p:nvSpPr>
          <p:spPr bwMode="auto">
            <a:xfrm>
              <a:off x="902" y="3385"/>
              <a:ext cx="197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>
                  <a:solidFill>
                    <a:srgbClr val="FF0000"/>
                  </a:solidFill>
                </a:rPr>
                <a:t>2</a:t>
              </a:r>
              <a:endParaRPr lang="en-US" altLang="zh-CN" b="1">
                <a:solidFill>
                  <a:srgbClr val="FF0000"/>
                </a:solidFill>
              </a:endParaRPr>
            </a:p>
          </p:txBody>
        </p:sp>
      </p:grpSp>
      <p:sp>
        <p:nvSpPr>
          <p:cNvPr id="6166" name="Rectangle 22"/>
          <p:cNvSpPr>
            <a:spLocks noChangeArrowheads="1"/>
          </p:cNvSpPr>
          <p:nvPr/>
        </p:nvSpPr>
        <p:spPr bwMode="auto">
          <a:xfrm>
            <a:off x="38100" y="1752600"/>
            <a:ext cx="8572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）给这个水桶加个盖，是求（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      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）。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4" name="Group 27"/>
          <p:cNvGrpSpPr/>
          <p:nvPr/>
        </p:nvGrpSpPr>
        <p:grpSpPr bwMode="auto">
          <a:xfrm>
            <a:off x="928688" y="2206625"/>
            <a:ext cx="4881562" cy="579438"/>
            <a:chOff x="2897" y="373"/>
            <a:chExt cx="3075" cy="365"/>
          </a:xfrm>
        </p:grpSpPr>
        <p:sp>
          <p:nvSpPr>
            <p:cNvPr id="19474" name="Rectangle 16"/>
            <p:cNvSpPr>
              <a:spLocks noChangeArrowheads="1"/>
            </p:cNvSpPr>
            <p:nvPr/>
          </p:nvSpPr>
          <p:spPr bwMode="auto">
            <a:xfrm>
              <a:off x="3016" y="373"/>
              <a:ext cx="197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>
                  <a:solidFill>
                    <a:srgbClr val="FF0000"/>
                  </a:solidFill>
                </a:rPr>
                <a:t>2</a:t>
              </a:r>
              <a:endParaRPr lang="en-US" altLang="zh-CN" b="1">
                <a:solidFill>
                  <a:srgbClr val="FF0000"/>
                </a:solidFill>
              </a:endParaRPr>
            </a:p>
          </p:txBody>
        </p:sp>
        <p:sp>
          <p:nvSpPr>
            <p:cNvPr id="19475" name="Rectangle 23"/>
            <p:cNvSpPr>
              <a:spLocks noChangeArrowheads="1"/>
            </p:cNvSpPr>
            <p:nvPr/>
          </p:nvSpPr>
          <p:spPr bwMode="auto">
            <a:xfrm>
              <a:off x="2897" y="408"/>
              <a:ext cx="3075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800" b="1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2×3.14</a:t>
              </a:r>
              <a:r>
                <a:rPr lang="zh-CN" altLang="en-US" sz="2800" b="1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＝</a:t>
              </a:r>
              <a:r>
                <a:rPr lang="en-US" altLang="zh-CN" sz="2800" b="1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12.56</a:t>
              </a:r>
              <a:r>
                <a:rPr lang="zh-CN" altLang="en-US" sz="2800" b="1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（平方分米）</a:t>
              </a:r>
              <a:endPara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6168" name="Rectangle 24"/>
          <p:cNvSpPr>
            <a:spLocks noChangeArrowheads="1"/>
          </p:cNvSpPr>
          <p:nvPr/>
        </p:nvSpPr>
        <p:spPr bwMode="auto">
          <a:xfrm>
            <a:off x="0" y="2743200"/>
            <a:ext cx="79486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）给这个水桶加个箍，是求（ 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    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 ）。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169" name="Rectangle 25"/>
          <p:cNvSpPr>
            <a:spLocks noChangeArrowheads="1"/>
          </p:cNvSpPr>
          <p:nvPr/>
        </p:nvSpPr>
        <p:spPr bwMode="auto">
          <a:xfrm>
            <a:off x="928688" y="3143250"/>
            <a:ext cx="47021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2×2×3.14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＝</a:t>
            </a:r>
            <a:r>
              <a:rPr lang="en-US" altLang="zh-CN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12.56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（分米）</a:t>
            </a:r>
            <a:endParaRPr lang="zh-CN" altLang="en-US" sz="28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175" name="Rectangle 31"/>
          <p:cNvSpPr>
            <a:spLocks noChangeArrowheads="1"/>
          </p:cNvSpPr>
          <p:nvPr/>
        </p:nvSpPr>
        <p:spPr bwMode="auto">
          <a:xfrm>
            <a:off x="4994275" y="4548188"/>
            <a:ext cx="34353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=87.92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（平方分米）</a:t>
            </a:r>
            <a:endParaRPr lang="zh-CN" altLang="en-US" sz="28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1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1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6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6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6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70" grpId="0"/>
      <p:bldP spid="6151" grpId="0"/>
      <p:bldP spid="6153" grpId="0"/>
      <p:bldP spid="6155" grpId="0"/>
      <p:bldP spid="6156" grpId="0"/>
      <p:bldP spid="6162" grpId="0"/>
      <p:bldP spid="6166" grpId="0"/>
      <p:bldP spid="6168" grpId="0"/>
      <p:bldP spid="6169" grpId="0"/>
      <p:bldP spid="617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5"/>
          <p:cNvSpPr>
            <a:spLocks noChangeArrowheads="1"/>
          </p:cNvSpPr>
          <p:nvPr/>
        </p:nvSpPr>
        <p:spPr bwMode="auto">
          <a:xfrm>
            <a:off x="539750" y="987425"/>
            <a:ext cx="29654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7.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实际运用。</a:t>
            </a: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0483" name="Text Box 6"/>
          <p:cNvSpPr txBox="1">
            <a:spLocks noChangeArrowheads="1"/>
          </p:cNvSpPr>
          <p:nvPr/>
        </p:nvSpPr>
        <p:spPr bwMode="auto">
          <a:xfrm>
            <a:off x="755650" y="1785938"/>
            <a:ext cx="8064500" cy="137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）学校有一个圆柱形状的储水箱，它的侧面由一块边长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6.28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分米的正方形铁皮围成。这个储水箱最多能储水多少升？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（接缝处略去不计）</a:t>
            </a:r>
            <a:endParaRPr lang="zh-CN" altLang="en-US" sz="28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20484" name="Picture 7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19925" y="2781300"/>
            <a:ext cx="1739900" cy="238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3736" name="Text Box 8"/>
          <p:cNvSpPr txBox="1">
            <a:spLocks noChangeArrowheads="1"/>
          </p:cNvSpPr>
          <p:nvPr/>
        </p:nvSpPr>
        <p:spPr bwMode="auto">
          <a:xfrm>
            <a:off x="1239838" y="3429000"/>
            <a:ext cx="49752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6.28÷3.14÷2=1</a:t>
            </a:r>
            <a:r>
              <a:rPr lang="zh-CN" altLang="en-US" sz="2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（分米）</a:t>
            </a:r>
            <a:endParaRPr lang="zh-CN" altLang="en-US" sz="28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486" name="Text Box 10"/>
          <p:cNvSpPr txBox="1">
            <a:spLocks noChangeArrowheads="1"/>
          </p:cNvSpPr>
          <p:nvPr/>
        </p:nvSpPr>
        <p:spPr bwMode="auto">
          <a:xfrm>
            <a:off x="1214438" y="3933825"/>
            <a:ext cx="612298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12×3.14 ×6.28=19.7192(</a:t>
            </a:r>
            <a:r>
              <a:rPr lang="zh-CN" altLang="en-US" sz="2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立方分米</a:t>
            </a:r>
            <a:r>
              <a:rPr lang="en-US" altLang="zh-CN" sz="2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en-US" altLang="zh-CN" sz="28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3742" name="Text Box 14"/>
          <p:cNvSpPr txBox="1">
            <a:spLocks noChangeArrowheads="1"/>
          </p:cNvSpPr>
          <p:nvPr/>
        </p:nvSpPr>
        <p:spPr bwMode="auto">
          <a:xfrm>
            <a:off x="1187450" y="4508500"/>
            <a:ext cx="69850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19.7192</a:t>
            </a:r>
            <a:r>
              <a:rPr lang="zh-CN" altLang="en-US" sz="2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立方分米</a:t>
            </a:r>
            <a:r>
              <a:rPr lang="en-US" altLang="zh-CN" sz="2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=19.7192</a:t>
            </a:r>
            <a:r>
              <a:rPr lang="zh-CN" altLang="en-US" sz="2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升</a:t>
            </a:r>
            <a:endParaRPr lang="zh-CN" altLang="en-US" sz="28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3743" name="Text Box 15"/>
          <p:cNvSpPr txBox="1">
            <a:spLocks noChangeArrowheads="1"/>
          </p:cNvSpPr>
          <p:nvPr/>
        </p:nvSpPr>
        <p:spPr bwMode="auto">
          <a:xfrm>
            <a:off x="944563" y="5300663"/>
            <a:ext cx="69850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答：这个储水箱最多能储水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19.7192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升。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3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3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37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6" grpId="0"/>
      <p:bldP spid="73742" grpId="0"/>
      <p:bldP spid="7374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3400" y="914400"/>
            <a:ext cx="1800225" cy="695325"/>
          </a:xfrm>
          <a:prstGeom prst="bevel">
            <a:avLst/>
          </a:prstGeom>
          <a:solidFill>
            <a:srgbClr val="FFFF00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复习指导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075" name="矩形 3"/>
          <p:cNvSpPr>
            <a:spLocks noChangeArrowheads="1"/>
          </p:cNvSpPr>
          <p:nvPr/>
        </p:nvSpPr>
        <p:spPr bwMode="auto">
          <a:xfrm>
            <a:off x="685800" y="1905000"/>
            <a:ext cx="55419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圆柱与圆锥各有哪些特征？</a:t>
            </a:r>
            <a:endParaRPr lang="zh-CN" altLang="en-US" sz="32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076" name="矩形 4"/>
          <p:cNvSpPr>
            <a:spLocks noChangeArrowheads="1"/>
          </p:cNvSpPr>
          <p:nvPr/>
        </p:nvSpPr>
        <p:spPr bwMode="auto">
          <a:xfrm>
            <a:off x="685800" y="2600325"/>
            <a:ext cx="7315200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怎样求圆柱的侧面积、表面积、体积？计算公式各式什么？</a:t>
            </a:r>
            <a:endParaRPr lang="zh-CN" altLang="en-US" sz="32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077" name="矩形 5"/>
          <p:cNvSpPr>
            <a:spLocks noChangeArrowheads="1"/>
          </p:cNvSpPr>
          <p:nvPr/>
        </p:nvSpPr>
        <p:spPr bwMode="auto">
          <a:xfrm>
            <a:off x="703263" y="3759200"/>
            <a:ext cx="76025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3.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怎样求圆锥的体积？计算公式是什么？</a:t>
            </a:r>
            <a:endParaRPr lang="zh-CN" altLang="en-US" sz="32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078" name="矩形 6"/>
          <p:cNvSpPr>
            <a:spLocks noChangeArrowheads="1"/>
          </p:cNvSpPr>
          <p:nvPr/>
        </p:nvSpPr>
        <p:spPr bwMode="auto">
          <a:xfrm>
            <a:off x="685800" y="4572000"/>
            <a:ext cx="71897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4.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圆柱与圆锥的体积之间有什么关系？</a:t>
            </a:r>
            <a:endParaRPr lang="zh-CN" altLang="en-US" sz="3200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/>
      <p:bldP spid="3076" grpId="0"/>
      <p:bldP spid="3077" grpId="0"/>
      <p:bldP spid="307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5"/>
          <p:cNvSpPr>
            <a:spLocks noChangeArrowheads="1"/>
          </p:cNvSpPr>
          <p:nvPr/>
        </p:nvSpPr>
        <p:spPr bwMode="auto">
          <a:xfrm>
            <a:off x="250825" y="1714500"/>
            <a:ext cx="799465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）把左边的圆锥形容器装满水，倒入右边的长方体容器后，水高多少厘米？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507" name="Rectangle 8"/>
          <p:cNvSpPr>
            <a:spLocks noChangeArrowheads="1"/>
          </p:cNvSpPr>
          <p:nvPr/>
        </p:nvSpPr>
        <p:spPr bwMode="auto">
          <a:xfrm>
            <a:off x="539750" y="785813"/>
            <a:ext cx="29654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8.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拓展延伸。</a:t>
            </a: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21508" name="Picture 9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43000" y="3143250"/>
            <a:ext cx="1744663" cy="21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9" name="Line 11"/>
          <p:cNvSpPr>
            <a:spLocks noChangeShapeType="1"/>
          </p:cNvSpPr>
          <p:nvPr/>
        </p:nvSpPr>
        <p:spPr bwMode="auto">
          <a:xfrm>
            <a:off x="3136900" y="4357688"/>
            <a:ext cx="1863725" cy="46037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1510" name="Picture 1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48325" y="3098800"/>
            <a:ext cx="1781175" cy="2490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142875" y="1428750"/>
            <a:ext cx="8643938" cy="1857375"/>
          </a:xfrm>
          <a:noFill/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zh-CN" sz="2800" smtClean="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2800" b="1" smtClean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800" b="1" smtClean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800" b="1" smtClean="0">
                <a:latin typeface="楷体_GB2312" pitchFamily="49" charset="-122"/>
                <a:ea typeface="楷体_GB2312" pitchFamily="49" charset="-122"/>
              </a:rPr>
              <a:t>）有一张长方体铁皮</a:t>
            </a:r>
            <a:r>
              <a:rPr lang="zh-CN" altLang="en-US" sz="2800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（如下图）</a:t>
            </a:r>
            <a:r>
              <a:rPr lang="zh-CN" altLang="en-US" sz="2800" b="1" smtClean="0">
                <a:latin typeface="楷体_GB2312" pitchFamily="49" charset="-122"/>
                <a:ea typeface="楷体_GB2312" pitchFamily="49" charset="-122"/>
              </a:rPr>
              <a:t>，剪下图中两个圆及一块长方形，正好可以做成一个圆柱体，这个圆柱体的底面半径为</a:t>
            </a:r>
            <a:r>
              <a:rPr lang="en-US" altLang="zh-CN" sz="2800" b="1" smtClean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800" b="1" smtClean="0">
                <a:latin typeface="楷体_GB2312" pitchFamily="49" charset="-122"/>
                <a:ea typeface="楷体_GB2312" pitchFamily="49" charset="-122"/>
              </a:rPr>
              <a:t>厘米，那么圆柱的体积是多少立方厘米？</a:t>
            </a:r>
            <a:endParaRPr lang="zh-CN" altLang="en-US" sz="2800" b="1" smtClean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2531" name="Rectangle 6"/>
          <p:cNvSpPr>
            <a:spLocks noChangeArrowheads="1"/>
          </p:cNvSpPr>
          <p:nvPr/>
        </p:nvSpPr>
        <p:spPr bwMode="auto">
          <a:xfrm>
            <a:off x="606425" y="642938"/>
            <a:ext cx="29654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9.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拓展延伸。</a:t>
            </a: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22532" name="Picture 7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87450" y="4005263"/>
            <a:ext cx="6119813" cy="160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64" name="Picture 1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27313" y="5445125"/>
            <a:ext cx="3168650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65" name="Picture 1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05463" y="4149725"/>
            <a:ext cx="201612" cy="127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766" name="Rectangle 14"/>
          <p:cNvSpPr>
            <a:spLocks noChangeArrowheads="1"/>
          </p:cNvSpPr>
          <p:nvPr/>
        </p:nvSpPr>
        <p:spPr bwMode="auto">
          <a:xfrm>
            <a:off x="3708400" y="5656263"/>
            <a:ext cx="16557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chemeClr val="accent2"/>
                </a:solidFill>
                <a:ea typeface="楷体_GB2312" pitchFamily="49" charset="-122"/>
              </a:rPr>
              <a:t>底面周长</a:t>
            </a:r>
            <a:endParaRPr lang="zh-CN" altLang="en-US" sz="2800" b="1">
              <a:solidFill>
                <a:schemeClr val="accent2"/>
              </a:solidFill>
              <a:ea typeface="楷体_GB2312" pitchFamily="49" charset="-122"/>
            </a:endParaRPr>
          </a:p>
        </p:txBody>
      </p:sp>
      <p:sp>
        <p:nvSpPr>
          <p:cNvPr id="74768" name="Rectangle 16"/>
          <p:cNvSpPr>
            <a:spLocks noChangeArrowheads="1"/>
          </p:cNvSpPr>
          <p:nvPr/>
        </p:nvSpPr>
        <p:spPr bwMode="auto">
          <a:xfrm>
            <a:off x="5148263" y="4503738"/>
            <a:ext cx="5461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chemeClr val="accent2"/>
                </a:solidFill>
                <a:ea typeface="楷体_GB2312" pitchFamily="49" charset="-122"/>
              </a:rPr>
              <a:t>高</a:t>
            </a:r>
            <a:endParaRPr lang="zh-CN" altLang="en-US" sz="2800" b="1">
              <a:solidFill>
                <a:schemeClr val="accent2"/>
              </a:solidFill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4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4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4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47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66" grpId="0"/>
      <p:bldP spid="7476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5"/>
          <p:cNvSpPr>
            <a:spLocks noChangeArrowheads="1"/>
          </p:cNvSpPr>
          <p:nvPr/>
        </p:nvSpPr>
        <p:spPr bwMode="auto">
          <a:xfrm>
            <a:off x="650875" y="1560513"/>
            <a:ext cx="8064500" cy="350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）一个圆柱高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10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厘米，把它截成两段，表面积增加了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25.12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平方厘米，原来圆柱的体积是多少立方厘米？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）一个圆柱高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10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厘米，接上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厘米的一段后，表面积增加了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25.12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平方厘米，求原来圆柱的体积是多少立方厘米</a:t>
            </a:r>
            <a:r>
              <a:rPr lang="zh-CN" altLang="en-US" sz="2800" b="1" dirty="0" smtClean="0">
                <a:latin typeface="楷体_GB2312" pitchFamily="49" charset="-122"/>
                <a:ea typeface="楷体_GB2312" pitchFamily="49" charset="-122"/>
              </a:rPr>
              <a:t>？ 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3555" name="Rectangle 6"/>
          <p:cNvSpPr>
            <a:spLocks noChangeArrowheads="1"/>
          </p:cNvSpPr>
          <p:nvPr/>
        </p:nvSpPr>
        <p:spPr bwMode="auto">
          <a:xfrm>
            <a:off x="785813" y="785813"/>
            <a:ext cx="319881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10.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对比提高。</a:t>
            </a: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23556" name="Picture 8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3738" y="2743200"/>
            <a:ext cx="14097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7" name="Picture 9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43438" y="2686050"/>
            <a:ext cx="1495425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1386" name="Picture 1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08625" y="4846638"/>
            <a:ext cx="1495425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1387" name="Picture 1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19475" y="4868863"/>
            <a:ext cx="2552700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1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1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01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61975" y="371475"/>
            <a:ext cx="1800225" cy="695325"/>
          </a:xfrm>
          <a:prstGeom prst="bevel">
            <a:avLst/>
          </a:prstGeom>
          <a:solidFill>
            <a:srgbClr val="FFFF00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知识回顾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746125" y="1268413"/>
            <a:ext cx="4191000" cy="5238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  <a:ea typeface="楷体_GB2312" pitchFamily="49" charset="-122"/>
              </a:rPr>
              <a:t>圆柱的特征：</a:t>
            </a:r>
            <a:endParaRPr lang="zh-CN" altLang="en-US" sz="2800" b="1" dirty="0">
              <a:solidFill>
                <a:schemeClr val="tx1">
                  <a:lumMod val="95000"/>
                  <a:lumOff val="5000"/>
                </a:schemeClr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1093788" y="1828800"/>
            <a:ext cx="5459412" cy="5238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  <a:ea typeface="楷体_GB2312" pitchFamily="49" charset="-122"/>
              </a:rPr>
              <a:t>、有两个</a:t>
            </a:r>
            <a:r>
              <a:rPr lang="zh-CN" alt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  <a:ea typeface="楷体_GB2312" pitchFamily="49" charset="-122"/>
              </a:rPr>
              <a:t>底面面积相等</a:t>
            </a:r>
            <a:r>
              <a:rPr lang="en-US" altLang="zh-CN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  <a:ea typeface="楷体_GB2312" pitchFamily="49" charset="-122"/>
              </a:rPr>
              <a:t>;</a:t>
            </a:r>
            <a:endParaRPr lang="zh-CN" altLang="en-US" sz="2800" b="1" dirty="0">
              <a:solidFill>
                <a:schemeClr val="tx1">
                  <a:lumMod val="95000"/>
                  <a:lumOff val="5000"/>
                </a:schemeClr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1066800" y="2438400"/>
            <a:ext cx="7543800" cy="95408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  <a:ea typeface="楷体_GB2312" pitchFamily="49" charset="-122"/>
              </a:rPr>
              <a:t>、圆柱有一个曲面叫侧面，沿</a:t>
            </a: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  <a:ea typeface="楷体_GB2312" pitchFamily="49" charset="-122"/>
              </a:rPr>
              <a:t>高展开是一个</a:t>
            </a:r>
            <a:r>
              <a:rPr lang="zh-CN" alt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  <a:ea typeface="楷体_GB2312" pitchFamily="49" charset="-122"/>
              </a:rPr>
              <a:t>长方形或正方形。</a:t>
            </a:r>
            <a:endParaRPr lang="zh-CN" altLang="en-US" sz="2800" b="1" dirty="0">
              <a:solidFill>
                <a:schemeClr val="tx1">
                  <a:lumMod val="95000"/>
                  <a:lumOff val="5000"/>
                </a:schemeClr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3" name="Text Box 18"/>
          <p:cNvSpPr txBox="1">
            <a:spLocks noChangeArrowheads="1"/>
          </p:cNvSpPr>
          <p:nvPr/>
        </p:nvSpPr>
        <p:spPr bwMode="auto">
          <a:xfrm>
            <a:off x="1038225" y="3514725"/>
            <a:ext cx="772477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  <a:ea typeface="楷体_GB2312" pitchFamily="49" charset="-122"/>
              </a:rPr>
              <a:t>、圆柱</a:t>
            </a: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  <a:ea typeface="楷体_GB2312" pitchFamily="49" charset="-122"/>
              </a:rPr>
              <a:t>有无数条高，每条高都相等</a:t>
            </a:r>
            <a:endParaRPr lang="zh-CN" altLang="en-US" sz="2800" b="1" dirty="0">
              <a:solidFill>
                <a:schemeClr val="tx1">
                  <a:lumMod val="95000"/>
                  <a:lumOff val="5000"/>
                </a:schemeClr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2" name="组合 9"/>
          <p:cNvGrpSpPr/>
          <p:nvPr/>
        </p:nvGrpSpPr>
        <p:grpSpPr bwMode="auto">
          <a:xfrm>
            <a:off x="1600200" y="4495800"/>
            <a:ext cx="5486400" cy="1447800"/>
            <a:chOff x="1600200" y="4495800"/>
            <a:chExt cx="5486400" cy="1447800"/>
          </a:xfrm>
        </p:grpSpPr>
        <p:sp>
          <p:nvSpPr>
            <p:cNvPr id="14" name="矩形 13"/>
            <p:cNvSpPr/>
            <p:nvPr/>
          </p:nvSpPr>
          <p:spPr>
            <a:xfrm>
              <a:off x="1600200" y="4495800"/>
              <a:ext cx="5486400" cy="1447800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105" name="矩形 14"/>
            <p:cNvSpPr>
              <a:spLocks noChangeArrowheads="1"/>
            </p:cNvSpPr>
            <p:nvPr/>
          </p:nvSpPr>
          <p:spPr bwMode="auto">
            <a:xfrm>
              <a:off x="3241675" y="4591050"/>
              <a:ext cx="2168525" cy="52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b="1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长</a:t>
              </a:r>
              <a:r>
                <a:rPr lang="en-US" altLang="zh-CN" sz="2800" b="1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=</a:t>
              </a:r>
              <a:r>
                <a:rPr lang="zh-CN" altLang="en-US" sz="2800" b="1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底面周长</a:t>
              </a:r>
              <a:endPara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4106" name="矩形 15"/>
            <p:cNvSpPr>
              <a:spLocks noChangeArrowheads="1"/>
            </p:cNvSpPr>
            <p:nvPr/>
          </p:nvSpPr>
          <p:spPr bwMode="auto">
            <a:xfrm>
              <a:off x="3200400" y="5114925"/>
              <a:ext cx="1087438" cy="52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宽</a:t>
              </a:r>
              <a:r>
                <a:rPr lang="en-US" altLang="zh-CN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=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高</a:t>
              </a:r>
              <a:endPara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Object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66700" y="2465388"/>
            <a:ext cx="2133600" cy="224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sp>
        <p:nvSpPr>
          <p:cNvPr id="5123" name="Oval 14"/>
          <p:cNvSpPr>
            <a:spLocks noChangeArrowheads="1"/>
          </p:cNvSpPr>
          <p:nvPr/>
        </p:nvSpPr>
        <p:spPr bwMode="auto">
          <a:xfrm>
            <a:off x="311150" y="4038600"/>
            <a:ext cx="2030413" cy="685800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kumimoji="1" lang="zh-CN" altLang="en-US" sz="2400" b="1">
              <a:latin typeface="Times New Roman" panose="02020603050405020304" pitchFamily="18" charset="0"/>
            </a:endParaRPr>
          </a:p>
        </p:txBody>
      </p:sp>
      <p:grpSp>
        <p:nvGrpSpPr>
          <p:cNvPr id="5124" name="Group 18"/>
          <p:cNvGrpSpPr/>
          <p:nvPr/>
        </p:nvGrpSpPr>
        <p:grpSpPr bwMode="auto">
          <a:xfrm>
            <a:off x="1333500" y="2438400"/>
            <a:ext cx="1447800" cy="1905000"/>
            <a:chOff x="768" y="1488"/>
            <a:chExt cx="912" cy="1200"/>
          </a:xfrm>
        </p:grpSpPr>
        <p:sp>
          <p:nvSpPr>
            <p:cNvPr id="5136" name="Line 19"/>
            <p:cNvSpPr>
              <a:spLocks noChangeShapeType="1"/>
            </p:cNvSpPr>
            <p:nvPr/>
          </p:nvSpPr>
          <p:spPr bwMode="auto">
            <a:xfrm>
              <a:off x="768" y="1488"/>
              <a:ext cx="864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5137" name="Line 20"/>
            <p:cNvSpPr>
              <a:spLocks noChangeShapeType="1"/>
            </p:cNvSpPr>
            <p:nvPr/>
          </p:nvSpPr>
          <p:spPr bwMode="auto">
            <a:xfrm>
              <a:off x="1392" y="2688"/>
              <a:ext cx="240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5138" name="Text Box 21"/>
            <p:cNvSpPr txBox="1">
              <a:spLocks noChangeArrowheads="1"/>
            </p:cNvSpPr>
            <p:nvPr/>
          </p:nvSpPr>
          <p:spPr bwMode="auto">
            <a:xfrm>
              <a:off x="1392" y="1968"/>
              <a:ext cx="288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kumimoji="1" lang="en-US" altLang="zh-CN" sz="2800" b="1">
                  <a:latin typeface="Times New Roman" panose="02020603050405020304" pitchFamily="18" charset="0"/>
                </a:rPr>
                <a:t>h</a:t>
              </a:r>
              <a:endParaRPr kumimoji="1" lang="en-US" altLang="zh-CN" sz="2800" b="1">
                <a:latin typeface="Times New Roman" panose="02020603050405020304" pitchFamily="18" charset="0"/>
              </a:endParaRPr>
            </a:p>
          </p:txBody>
        </p:sp>
        <p:sp>
          <p:nvSpPr>
            <p:cNvPr id="5139" name="Line 22"/>
            <p:cNvSpPr>
              <a:spLocks noChangeShapeType="1"/>
            </p:cNvSpPr>
            <p:nvPr/>
          </p:nvSpPr>
          <p:spPr bwMode="auto">
            <a:xfrm flipV="1">
              <a:off x="1488" y="1488"/>
              <a:ext cx="0" cy="480"/>
            </a:xfrm>
            <a:prstGeom prst="line">
              <a:avLst/>
            </a:prstGeom>
            <a:noFill/>
            <a:ln w="25400">
              <a:solidFill>
                <a:srgbClr val="00CC66"/>
              </a:solidFill>
              <a:round/>
              <a:headEnd type="none" w="sm" len="sm"/>
              <a:tailEnd type="triangl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5140" name="Line 23"/>
            <p:cNvSpPr>
              <a:spLocks noChangeShapeType="1"/>
            </p:cNvSpPr>
            <p:nvPr/>
          </p:nvSpPr>
          <p:spPr bwMode="auto">
            <a:xfrm>
              <a:off x="1488" y="2304"/>
              <a:ext cx="0" cy="384"/>
            </a:xfrm>
            <a:prstGeom prst="line">
              <a:avLst/>
            </a:prstGeom>
            <a:noFill/>
            <a:ln w="25400">
              <a:solidFill>
                <a:srgbClr val="00CC66"/>
              </a:solidFill>
              <a:round/>
              <a:headEnd type="none" w="sm" len="sm"/>
              <a:tailEnd type="triangl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</p:grpSp>
      <p:sp>
        <p:nvSpPr>
          <p:cNvPr id="5125" name="Oval 24"/>
          <p:cNvSpPr>
            <a:spLocks noChangeArrowheads="1"/>
          </p:cNvSpPr>
          <p:nvPr/>
        </p:nvSpPr>
        <p:spPr bwMode="auto">
          <a:xfrm>
            <a:off x="293688" y="4038600"/>
            <a:ext cx="2089150" cy="685800"/>
          </a:xfrm>
          <a:prstGeom prst="ellipse">
            <a:avLst/>
          </a:prstGeom>
          <a:solidFill>
            <a:srgbClr val="FF00FF"/>
          </a:solidFill>
          <a:ln w="381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kumimoji="1" lang="zh-CN" altLang="en-US" sz="2400" b="1">
              <a:latin typeface="Times New Roman" panose="02020603050405020304" pitchFamily="18" charset="0"/>
            </a:endParaRPr>
          </a:p>
        </p:txBody>
      </p:sp>
      <p:sp>
        <p:nvSpPr>
          <p:cNvPr id="5126" name="Line 25"/>
          <p:cNvSpPr>
            <a:spLocks noChangeShapeType="1"/>
          </p:cNvSpPr>
          <p:nvPr/>
        </p:nvSpPr>
        <p:spPr bwMode="auto">
          <a:xfrm>
            <a:off x="1293813" y="2536825"/>
            <a:ext cx="1587" cy="180657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5127" name="Line 26"/>
          <p:cNvSpPr>
            <a:spLocks noChangeShapeType="1"/>
          </p:cNvSpPr>
          <p:nvPr/>
        </p:nvSpPr>
        <p:spPr bwMode="auto">
          <a:xfrm>
            <a:off x="1257300" y="4343400"/>
            <a:ext cx="1066800" cy="0"/>
          </a:xfrm>
          <a:prstGeom prst="line">
            <a:avLst/>
          </a:prstGeom>
          <a:noFill/>
          <a:ln w="38100">
            <a:solidFill>
              <a:srgbClr val="66FFFF"/>
            </a:solidFill>
            <a:prstDash val="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5128" name="Text Box 27"/>
          <p:cNvSpPr txBox="1">
            <a:spLocks noChangeArrowheads="1"/>
          </p:cNvSpPr>
          <p:nvPr/>
        </p:nvSpPr>
        <p:spPr bwMode="auto">
          <a:xfrm flipV="1">
            <a:off x="723900" y="4175125"/>
            <a:ext cx="6096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2000" b="1" i="1">
                <a:solidFill>
                  <a:srgbClr val="0D0D0D"/>
                </a:solidFill>
                <a:latin typeface="Times New Roman" panose="02020603050405020304" pitchFamily="18" charset="0"/>
              </a:rPr>
              <a:t>O</a:t>
            </a:r>
            <a:endParaRPr kumimoji="1" lang="en-US" altLang="zh-CN" sz="2000" b="1" i="1">
              <a:solidFill>
                <a:srgbClr val="0D0D0D"/>
              </a:solidFill>
              <a:latin typeface="Times New Roman" panose="02020603050405020304" pitchFamily="18" charset="0"/>
            </a:endParaRPr>
          </a:p>
        </p:txBody>
      </p:sp>
      <p:sp>
        <p:nvSpPr>
          <p:cNvPr id="5129" name="Rectangle 28"/>
          <p:cNvSpPr>
            <a:spLocks noChangeArrowheads="1"/>
          </p:cNvSpPr>
          <p:nvPr/>
        </p:nvSpPr>
        <p:spPr bwMode="auto">
          <a:xfrm>
            <a:off x="1562100" y="4191000"/>
            <a:ext cx="32226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2800" b="1" i="1">
                <a:solidFill>
                  <a:srgbClr val="66FFFF"/>
                </a:solidFill>
                <a:latin typeface="Times New Roman" panose="02020603050405020304" pitchFamily="18" charset="0"/>
              </a:rPr>
              <a:t>r</a:t>
            </a:r>
            <a:endParaRPr kumimoji="1" lang="en-US" altLang="zh-CN" sz="2800" b="1" i="1">
              <a:solidFill>
                <a:srgbClr val="66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5130" name="Oval 31"/>
          <p:cNvSpPr>
            <a:spLocks noChangeArrowheads="1"/>
          </p:cNvSpPr>
          <p:nvPr/>
        </p:nvSpPr>
        <p:spPr bwMode="auto">
          <a:xfrm>
            <a:off x="1243013" y="2352675"/>
            <a:ext cx="144462" cy="144463"/>
          </a:xfrm>
          <a:prstGeom prst="ellipse">
            <a:avLst/>
          </a:prstGeom>
          <a:solidFill>
            <a:srgbClr val="FF0000"/>
          </a:solidFill>
          <a:ln w="38100" algn="ctr">
            <a:solidFill>
              <a:srgbClr val="FF0000"/>
            </a:solidFill>
            <a:round/>
          </a:ln>
        </p:spPr>
        <p:txBody>
          <a:bodyPr wrap="none" lIns="90000" tIns="46800" rIns="90000" bIns="46800" anchor="ctr"/>
          <a:lstStyle/>
          <a:p>
            <a:endParaRPr kumimoji="1" lang="zh-CN" altLang="en-US" sz="2400" b="1">
              <a:latin typeface="Times New Roman" panose="02020603050405020304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61975" y="981075"/>
            <a:ext cx="1800225" cy="695325"/>
          </a:xfrm>
          <a:prstGeom prst="bevel">
            <a:avLst/>
          </a:prstGeom>
          <a:solidFill>
            <a:srgbClr val="FFFF00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知识回顾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5" name="Text Box 5"/>
          <p:cNvSpPr txBox="1">
            <a:spLocks noChangeArrowheads="1"/>
          </p:cNvSpPr>
          <p:nvPr/>
        </p:nvSpPr>
        <p:spPr bwMode="auto">
          <a:xfrm>
            <a:off x="3429000" y="1143000"/>
            <a:ext cx="4191000" cy="584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  <a:ea typeface="楷体_GB2312" pitchFamily="49" charset="-122"/>
              </a:rPr>
              <a:t>圆锥的</a:t>
            </a:r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  <a:ea typeface="楷体_GB2312" pitchFamily="49" charset="-122"/>
              </a:rPr>
              <a:t>特征：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6" name="Text Box 6"/>
          <p:cNvSpPr txBox="1">
            <a:spLocks noChangeArrowheads="1"/>
          </p:cNvSpPr>
          <p:nvPr/>
        </p:nvSpPr>
        <p:spPr bwMode="auto">
          <a:xfrm>
            <a:off x="3429000" y="1884363"/>
            <a:ext cx="5459413" cy="585787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  <a:ea typeface="楷体_GB2312" pitchFamily="49" charset="-122"/>
              </a:rPr>
              <a:t>、圆锥的底面是一个圆。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7" name="Text Box 7"/>
          <p:cNvSpPr txBox="1">
            <a:spLocks noChangeArrowheads="1"/>
          </p:cNvSpPr>
          <p:nvPr/>
        </p:nvSpPr>
        <p:spPr bwMode="auto">
          <a:xfrm>
            <a:off x="3429000" y="2655888"/>
            <a:ext cx="4953000" cy="107791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  <a:ea typeface="楷体_GB2312" pitchFamily="49" charset="-122"/>
              </a:rPr>
              <a:t>、圆锥的侧面是一个曲面，展开后是一个扇形。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1" name="Text Box 7"/>
          <p:cNvSpPr txBox="1">
            <a:spLocks noChangeArrowheads="1"/>
          </p:cNvSpPr>
          <p:nvPr/>
        </p:nvSpPr>
        <p:spPr bwMode="auto">
          <a:xfrm>
            <a:off x="3429000" y="3962400"/>
            <a:ext cx="4953000" cy="157003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US" altLang="zh-CN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  <a:ea typeface="楷体_GB2312" pitchFamily="49" charset="-122"/>
              </a:rPr>
              <a:t>、圆锥只有一个顶点，一条高。（从顶点到底面圆心的距离是圆锥的高）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4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61975" y="600075"/>
            <a:ext cx="1800225" cy="695325"/>
          </a:xfrm>
          <a:prstGeom prst="bevel">
            <a:avLst/>
          </a:prstGeom>
          <a:solidFill>
            <a:srgbClr val="FFFF00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知识回顾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6147" name="组合 15"/>
          <p:cNvGrpSpPr/>
          <p:nvPr/>
        </p:nvGrpSpPr>
        <p:grpSpPr bwMode="auto">
          <a:xfrm>
            <a:off x="1828800" y="228600"/>
            <a:ext cx="5778500" cy="4630738"/>
            <a:chOff x="1452695" y="460985"/>
            <a:chExt cx="6629400" cy="5313362"/>
          </a:xfrm>
        </p:grpSpPr>
        <p:sp>
          <p:nvSpPr>
            <p:cNvPr id="6151" name="Rectangle 2"/>
            <p:cNvSpPr>
              <a:spLocks noChangeArrowheads="1"/>
            </p:cNvSpPr>
            <p:nvPr/>
          </p:nvSpPr>
          <p:spPr bwMode="auto">
            <a:xfrm>
              <a:off x="1452695" y="2137385"/>
              <a:ext cx="5791200" cy="1957387"/>
            </a:xfrm>
            <a:prstGeom prst="rect">
              <a:avLst/>
            </a:prstGeom>
            <a:solidFill>
              <a:srgbClr val="00B050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152" name="Oval 3"/>
            <p:cNvSpPr>
              <a:spLocks noChangeArrowheads="1"/>
            </p:cNvSpPr>
            <p:nvPr/>
          </p:nvSpPr>
          <p:spPr bwMode="auto">
            <a:xfrm>
              <a:off x="3586295" y="4099535"/>
              <a:ext cx="1676400" cy="1674812"/>
            </a:xfrm>
            <a:prstGeom prst="ellipse">
              <a:avLst/>
            </a:prstGeom>
            <a:solidFill>
              <a:srgbClr val="FFCC99"/>
            </a:solidFill>
            <a:ln w="3810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6153" name="Group 4"/>
            <p:cNvGrpSpPr/>
            <p:nvPr/>
          </p:nvGrpSpPr>
          <p:grpSpPr bwMode="auto">
            <a:xfrm>
              <a:off x="1452695" y="2137385"/>
              <a:ext cx="5715000" cy="530225"/>
              <a:chOff x="0" y="0"/>
              <a:chExt cx="3600" cy="334"/>
            </a:xfrm>
          </p:grpSpPr>
          <p:sp>
            <p:nvSpPr>
              <p:cNvPr id="6160" name="Text Box 5"/>
              <p:cNvSpPr txBox="1">
                <a:spLocks noChangeArrowheads="1"/>
              </p:cNvSpPr>
              <p:nvPr/>
            </p:nvSpPr>
            <p:spPr bwMode="auto">
              <a:xfrm>
                <a:off x="1241" y="0"/>
                <a:ext cx="1292" cy="3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zh-CN" altLang="en-US" sz="2400" b="1">
                    <a:latin typeface="Times New Roman" panose="02020603050405020304" pitchFamily="18" charset="0"/>
                    <a:ea typeface="楷体_GB2312" pitchFamily="49" charset="-122"/>
                  </a:rPr>
                  <a:t>底面的周长</a:t>
                </a:r>
                <a:endParaRPr lang="zh-CN" altLang="en-US" sz="2400" b="1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6161" name="Line 6"/>
              <p:cNvSpPr>
                <a:spLocks noChangeShapeType="1"/>
              </p:cNvSpPr>
              <p:nvPr/>
            </p:nvSpPr>
            <p:spPr bwMode="auto">
              <a:xfrm>
                <a:off x="2400" y="144"/>
                <a:ext cx="1200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62" name="Line 7"/>
              <p:cNvSpPr>
                <a:spLocks noChangeShapeType="1"/>
              </p:cNvSpPr>
              <p:nvPr/>
            </p:nvSpPr>
            <p:spPr bwMode="auto">
              <a:xfrm flipH="1">
                <a:off x="0" y="144"/>
                <a:ext cx="1296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6154" name="Text Box 8"/>
            <p:cNvSpPr txBox="1">
              <a:spLocks noChangeArrowheads="1"/>
            </p:cNvSpPr>
            <p:nvPr/>
          </p:nvSpPr>
          <p:spPr bwMode="auto">
            <a:xfrm>
              <a:off x="3816398" y="4669446"/>
              <a:ext cx="1395412" cy="646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3600" b="1">
                  <a:latin typeface="Times New Roman" panose="02020603050405020304" pitchFamily="18" charset="0"/>
                </a:rPr>
                <a:t>底面</a:t>
              </a:r>
              <a:endParaRPr lang="zh-CN" altLang="en-US" sz="3600" b="1">
                <a:latin typeface="Times New Roman" panose="02020603050405020304" pitchFamily="18" charset="0"/>
              </a:endParaRPr>
            </a:p>
          </p:txBody>
        </p:sp>
        <p:sp>
          <p:nvSpPr>
            <p:cNvPr id="6155" name="Text Box 9"/>
            <p:cNvSpPr txBox="1">
              <a:spLocks noChangeArrowheads="1"/>
            </p:cNvSpPr>
            <p:nvPr/>
          </p:nvSpPr>
          <p:spPr bwMode="auto">
            <a:xfrm>
              <a:off x="7243895" y="2743810"/>
              <a:ext cx="457200" cy="646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3600" b="1">
                  <a:latin typeface="Times New Roman" panose="02020603050405020304" pitchFamily="18" charset="0"/>
                </a:rPr>
                <a:t>高</a:t>
              </a:r>
              <a:endParaRPr lang="zh-CN" altLang="en-US" sz="3600" b="1">
                <a:latin typeface="Times New Roman" panose="02020603050405020304" pitchFamily="18" charset="0"/>
              </a:endParaRPr>
            </a:p>
          </p:txBody>
        </p:sp>
        <p:sp>
          <p:nvSpPr>
            <p:cNvPr id="6156" name="Oval 10"/>
            <p:cNvSpPr>
              <a:spLocks noChangeArrowheads="1"/>
            </p:cNvSpPr>
            <p:nvPr/>
          </p:nvSpPr>
          <p:spPr bwMode="auto">
            <a:xfrm rot="15557" flipV="1">
              <a:off x="6405695" y="460985"/>
              <a:ext cx="1676400" cy="1676400"/>
            </a:xfrm>
            <a:prstGeom prst="ellipse">
              <a:avLst/>
            </a:prstGeom>
            <a:solidFill>
              <a:srgbClr val="FFCC99"/>
            </a:solidFill>
            <a:ln w="38100">
              <a:solidFill>
                <a:srgbClr val="FF0000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157" name="Text Box 11"/>
            <p:cNvSpPr txBox="1">
              <a:spLocks noChangeArrowheads="1"/>
            </p:cNvSpPr>
            <p:nvPr/>
          </p:nvSpPr>
          <p:spPr bwMode="auto">
            <a:xfrm rot="15557">
              <a:off x="6612005" y="961047"/>
              <a:ext cx="1435099" cy="646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3600" b="1">
                  <a:latin typeface="Times New Roman" panose="02020603050405020304" pitchFamily="18" charset="0"/>
                </a:rPr>
                <a:t>底面</a:t>
              </a:r>
              <a:endParaRPr lang="zh-CN" altLang="en-US" sz="3600" b="1">
                <a:latin typeface="Times New Roman" panose="02020603050405020304" pitchFamily="18" charset="0"/>
              </a:endParaRPr>
            </a:p>
          </p:txBody>
        </p:sp>
        <p:sp>
          <p:nvSpPr>
            <p:cNvPr id="6158" name="Line 12"/>
            <p:cNvSpPr>
              <a:spLocks noChangeShapeType="1"/>
            </p:cNvSpPr>
            <p:nvPr/>
          </p:nvSpPr>
          <p:spPr bwMode="auto">
            <a:xfrm rot="15557">
              <a:off x="7240720" y="1816710"/>
              <a:ext cx="0" cy="31908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59" name="Line 13"/>
            <p:cNvSpPr>
              <a:spLocks noChangeShapeType="1"/>
            </p:cNvSpPr>
            <p:nvPr/>
          </p:nvSpPr>
          <p:spPr bwMode="auto">
            <a:xfrm>
              <a:off x="1452695" y="2137385"/>
              <a:ext cx="5791200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148" name="Text Box 5"/>
          <p:cNvSpPr txBox="1">
            <a:spLocks noChangeArrowheads="1"/>
          </p:cNvSpPr>
          <p:nvPr/>
        </p:nvSpPr>
        <p:spPr bwMode="auto">
          <a:xfrm>
            <a:off x="2286000" y="5029200"/>
            <a:ext cx="56388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圆柱的侧面积</a:t>
            </a:r>
            <a:r>
              <a:rPr lang="en-US" altLang="zh-CN" sz="2800" b="1" dirty="0">
                <a:latin typeface="Times New Roman" panose="02020603050405020304" pitchFamily="18" charset="0"/>
                <a:ea typeface="楷体_GB2312" pitchFamily="49" charset="-122"/>
              </a:rPr>
              <a:t>=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底面周长</a:t>
            </a:r>
            <a:r>
              <a:rPr lang="en-US" altLang="zh-CN" sz="2800" b="1" dirty="0">
                <a:latin typeface="Times New Roman" panose="02020603050405020304" pitchFamily="18" charset="0"/>
                <a:ea typeface="楷体_GB2312" pitchFamily="49" charset="-122"/>
              </a:rPr>
              <a:t>×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高</a:t>
            </a:r>
            <a:endParaRPr lang="zh-CN" altLang="en-US" sz="28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2286000" y="5715000"/>
            <a:ext cx="56388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圆柱的表面积</a:t>
            </a:r>
            <a:r>
              <a:rPr lang="en-US" altLang="zh-CN" sz="2800" b="1" dirty="0">
                <a:latin typeface="Times New Roman" panose="02020603050405020304" pitchFamily="18" charset="0"/>
                <a:ea typeface="楷体_GB2312" pitchFamily="49" charset="-122"/>
              </a:rPr>
              <a:t>=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侧面积</a:t>
            </a:r>
            <a:r>
              <a:rPr lang="en-US" altLang="zh-CN" sz="2800" b="1" dirty="0">
                <a:latin typeface="Times New Roman" panose="02020603050405020304" pitchFamily="18" charset="0"/>
                <a:ea typeface="楷体_GB2312" pitchFamily="49" charset="-122"/>
              </a:rPr>
              <a:t>+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底面积</a:t>
            </a:r>
            <a:r>
              <a:rPr lang="en-US" altLang="zh-CN" sz="2800" b="1" dirty="0">
                <a:latin typeface="Times New Roman" panose="02020603050405020304" pitchFamily="18" charset="0"/>
                <a:ea typeface="楷体_GB2312" pitchFamily="49" charset="-122"/>
              </a:rPr>
              <a:t>×2</a:t>
            </a:r>
            <a:endParaRPr lang="zh-CN" altLang="en-US" sz="28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2590800" y="838200"/>
            <a:ext cx="2667000" cy="5238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  <a:ea typeface="楷体_GB2312" pitchFamily="49" charset="-122"/>
              </a:rPr>
              <a:t>圆柱</a:t>
            </a:r>
            <a:r>
              <a:rPr lang="zh-CN" alt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  <a:ea typeface="楷体_GB2312" pitchFamily="49" charset="-122"/>
              </a:rPr>
              <a:t>的表面积：</a:t>
            </a:r>
            <a:endParaRPr lang="zh-CN" altLang="en-US" sz="2800" b="1" dirty="0">
              <a:solidFill>
                <a:schemeClr val="tx1">
                  <a:lumMod val="95000"/>
                  <a:lumOff val="5000"/>
                </a:schemeClr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/>
      <p:bldP spid="614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2"/>
          <p:cNvGrpSpPr/>
          <p:nvPr/>
        </p:nvGrpSpPr>
        <p:grpSpPr bwMode="auto">
          <a:xfrm>
            <a:off x="4876800" y="1828800"/>
            <a:ext cx="4038600" cy="762000"/>
            <a:chOff x="0" y="0"/>
            <a:chExt cx="3366" cy="634"/>
          </a:xfrm>
        </p:grpSpPr>
        <p:grpSp>
          <p:nvGrpSpPr>
            <p:cNvPr id="7201" name="Group 3"/>
            <p:cNvGrpSpPr/>
            <p:nvPr/>
          </p:nvGrpSpPr>
          <p:grpSpPr bwMode="auto">
            <a:xfrm>
              <a:off x="60" y="0"/>
              <a:ext cx="3304" cy="574"/>
              <a:chOff x="0" y="0"/>
              <a:chExt cx="3498" cy="574"/>
            </a:xfrm>
          </p:grpSpPr>
          <p:sp>
            <p:nvSpPr>
              <p:cNvPr id="7211" name="Freeform 4">
                <a:hlinkClick r:id="" action="ppaction://noaction" highlightClick="1">
                  <a:snd r:embed="rId1" name="type.wav"/>
                </a:hlinkClick>
              </p:cNvPr>
              <p:cNvSpPr/>
              <p:nvPr/>
            </p:nvSpPr>
            <p:spPr bwMode="auto">
              <a:xfrm flipV="1">
                <a:off x="0" y="0"/>
                <a:ext cx="453" cy="574"/>
              </a:xfrm>
              <a:custGeom>
                <a:avLst/>
                <a:gdLst>
                  <a:gd name="T0" fmla="*/ 231 w 453"/>
                  <a:gd name="T1" fmla="*/ 0 h 574"/>
                  <a:gd name="T2" fmla="*/ 0 w 453"/>
                  <a:gd name="T3" fmla="*/ 533 h 574"/>
                  <a:gd name="T4" fmla="*/ 43 w 453"/>
                  <a:gd name="T5" fmla="*/ 554 h 574"/>
                  <a:gd name="T6" fmla="*/ 100 w 453"/>
                  <a:gd name="T7" fmla="*/ 564 h 574"/>
                  <a:gd name="T8" fmla="*/ 156 w 453"/>
                  <a:gd name="T9" fmla="*/ 574 h 574"/>
                  <a:gd name="T10" fmla="*/ 225 w 453"/>
                  <a:gd name="T11" fmla="*/ 574 h 574"/>
                  <a:gd name="T12" fmla="*/ 290 w 453"/>
                  <a:gd name="T13" fmla="*/ 574 h 574"/>
                  <a:gd name="T14" fmla="*/ 352 w 453"/>
                  <a:gd name="T15" fmla="*/ 564 h 574"/>
                  <a:gd name="T16" fmla="*/ 403 w 453"/>
                  <a:gd name="T17" fmla="*/ 550 h 574"/>
                  <a:gd name="T18" fmla="*/ 453 w 453"/>
                  <a:gd name="T19" fmla="*/ 533 h 574"/>
                  <a:gd name="T20" fmla="*/ 231 w 453"/>
                  <a:gd name="T21" fmla="*/ 0 h 57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453"/>
                  <a:gd name="T34" fmla="*/ 0 h 574"/>
                  <a:gd name="T35" fmla="*/ 453 w 453"/>
                  <a:gd name="T36" fmla="*/ 574 h 574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453" h="574">
                    <a:moveTo>
                      <a:pt x="231" y="0"/>
                    </a:moveTo>
                    <a:lnTo>
                      <a:pt x="0" y="533"/>
                    </a:lnTo>
                    <a:lnTo>
                      <a:pt x="43" y="554"/>
                    </a:lnTo>
                    <a:lnTo>
                      <a:pt x="100" y="564"/>
                    </a:lnTo>
                    <a:lnTo>
                      <a:pt x="156" y="574"/>
                    </a:lnTo>
                    <a:lnTo>
                      <a:pt x="225" y="574"/>
                    </a:lnTo>
                    <a:lnTo>
                      <a:pt x="290" y="574"/>
                    </a:lnTo>
                    <a:lnTo>
                      <a:pt x="352" y="564"/>
                    </a:lnTo>
                    <a:lnTo>
                      <a:pt x="403" y="550"/>
                    </a:lnTo>
                    <a:lnTo>
                      <a:pt x="453" y="533"/>
                    </a:lnTo>
                    <a:lnTo>
                      <a:pt x="231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round/>
              </a:ln>
              <a:scene3d>
                <a:camera prst="legacyObliqueBottom"/>
                <a:lightRig rig="legacyFlat2" dir="t"/>
              </a:scene3d>
              <a:sp3d extrusionH="4900600" prstMaterial="legacyMatte">
                <a:bevelT w="13500" h="13500" prst="angle"/>
                <a:bevelB w="13500" h="13500" prst="angle"/>
                <a:extrusionClr>
                  <a:schemeClr val="accent1"/>
                </a:extrusionClr>
              </a:sp3d>
            </p:spPr>
            <p:txBody>
              <a:bodyPr>
                <a:flatTx/>
              </a:bodyPr>
              <a:lstStyle/>
              <a:p>
                <a:endParaRPr lang="zh-CN" altLang="en-US"/>
              </a:p>
            </p:txBody>
          </p:sp>
          <p:sp>
            <p:nvSpPr>
              <p:cNvPr id="7212" name="Freeform 5">
                <a:hlinkClick r:id="" action="ppaction://noaction" highlightClick="1">
                  <a:snd r:embed="rId1" name="type.wav"/>
                </a:hlinkClick>
              </p:cNvPr>
              <p:cNvSpPr/>
              <p:nvPr/>
            </p:nvSpPr>
            <p:spPr bwMode="auto">
              <a:xfrm flipV="1">
                <a:off x="432" y="0"/>
                <a:ext cx="453" cy="574"/>
              </a:xfrm>
              <a:custGeom>
                <a:avLst/>
                <a:gdLst>
                  <a:gd name="T0" fmla="*/ 231 w 453"/>
                  <a:gd name="T1" fmla="*/ 0 h 574"/>
                  <a:gd name="T2" fmla="*/ 0 w 453"/>
                  <a:gd name="T3" fmla="*/ 533 h 574"/>
                  <a:gd name="T4" fmla="*/ 43 w 453"/>
                  <a:gd name="T5" fmla="*/ 554 h 574"/>
                  <a:gd name="T6" fmla="*/ 100 w 453"/>
                  <a:gd name="T7" fmla="*/ 564 h 574"/>
                  <a:gd name="T8" fmla="*/ 156 w 453"/>
                  <a:gd name="T9" fmla="*/ 574 h 574"/>
                  <a:gd name="T10" fmla="*/ 225 w 453"/>
                  <a:gd name="T11" fmla="*/ 574 h 574"/>
                  <a:gd name="T12" fmla="*/ 290 w 453"/>
                  <a:gd name="T13" fmla="*/ 574 h 574"/>
                  <a:gd name="T14" fmla="*/ 352 w 453"/>
                  <a:gd name="T15" fmla="*/ 564 h 574"/>
                  <a:gd name="T16" fmla="*/ 403 w 453"/>
                  <a:gd name="T17" fmla="*/ 550 h 574"/>
                  <a:gd name="T18" fmla="*/ 453 w 453"/>
                  <a:gd name="T19" fmla="*/ 533 h 574"/>
                  <a:gd name="T20" fmla="*/ 231 w 453"/>
                  <a:gd name="T21" fmla="*/ 0 h 57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453"/>
                  <a:gd name="T34" fmla="*/ 0 h 574"/>
                  <a:gd name="T35" fmla="*/ 453 w 453"/>
                  <a:gd name="T36" fmla="*/ 574 h 574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453" h="574">
                    <a:moveTo>
                      <a:pt x="231" y="0"/>
                    </a:moveTo>
                    <a:lnTo>
                      <a:pt x="0" y="533"/>
                    </a:lnTo>
                    <a:lnTo>
                      <a:pt x="43" y="554"/>
                    </a:lnTo>
                    <a:lnTo>
                      <a:pt x="100" y="564"/>
                    </a:lnTo>
                    <a:lnTo>
                      <a:pt x="156" y="574"/>
                    </a:lnTo>
                    <a:lnTo>
                      <a:pt x="225" y="574"/>
                    </a:lnTo>
                    <a:lnTo>
                      <a:pt x="290" y="574"/>
                    </a:lnTo>
                    <a:lnTo>
                      <a:pt x="352" y="564"/>
                    </a:lnTo>
                    <a:lnTo>
                      <a:pt x="403" y="550"/>
                    </a:lnTo>
                    <a:lnTo>
                      <a:pt x="453" y="533"/>
                    </a:lnTo>
                    <a:lnTo>
                      <a:pt x="231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round/>
              </a:ln>
              <a:scene3d>
                <a:camera prst="legacyObliqueBottom"/>
                <a:lightRig rig="legacyFlat2" dir="t"/>
              </a:scene3d>
              <a:sp3d extrusionH="4900600" prstMaterial="legacyMatte">
                <a:bevelT w="13500" h="13500" prst="angle"/>
                <a:bevelB w="13500" h="13500" prst="angle"/>
                <a:extrusionClr>
                  <a:schemeClr val="accent1"/>
                </a:extrusionClr>
              </a:sp3d>
            </p:spPr>
            <p:txBody>
              <a:bodyPr>
                <a:flatTx/>
              </a:bodyPr>
              <a:lstStyle/>
              <a:p>
                <a:endParaRPr lang="zh-CN" altLang="en-US"/>
              </a:p>
            </p:txBody>
          </p:sp>
          <p:sp>
            <p:nvSpPr>
              <p:cNvPr id="7213" name="Freeform 6">
                <a:hlinkClick r:id="" action="ppaction://noaction" highlightClick="1">
                  <a:snd r:embed="rId1" name="type.wav"/>
                </a:hlinkClick>
              </p:cNvPr>
              <p:cNvSpPr/>
              <p:nvPr/>
            </p:nvSpPr>
            <p:spPr bwMode="auto">
              <a:xfrm flipV="1">
                <a:off x="864" y="0"/>
                <a:ext cx="453" cy="574"/>
              </a:xfrm>
              <a:custGeom>
                <a:avLst/>
                <a:gdLst>
                  <a:gd name="T0" fmla="*/ 231 w 453"/>
                  <a:gd name="T1" fmla="*/ 0 h 574"/>
                  <a:gd name="T2" fmla="*/ 0 w 453"/>
                  <a:gd name="T3" fmla="*/ 533 h 574"/>
                  <a:gd name="T4" fmla="*/ 43 w 453"/>
                  <a:gd name="T5" fmla="*/ 554 h 574"/>
                  <a:gd name="T6" fmla="*/ 100 w 453"/>
                  <a:gd name="T7" fmla="*/ 564 h 574"/>
                  <a:gd name="T8" fmla="*/ 156 w 453"/>
                  <a:gd name="T9" fmla="*/ 574 h 574"/>
                  <a:gd name="T10" fmla="*/ 225 w 453"/>
                  <a:gd name="T11" fmla="*/ 574 h 574"/>
                  <a:gd name="T12" fmla="*/ 290 w 453"/>
                  <a:gd name="T13" fmla="*/ 574 h 574"/>
                  <a:gd name="T14" fmla="*/ 352 w 453"/>
                  <a:gd name="T15" fmla="*/ 564 h 574"/>
                  <a:gd name="T16" fmla="*/ 403 w 453"/>
                  <a:gd name="T17" fmla="*/ 550 h 574"/>
                  <a:gd name="T18" fmla="*/ 453 w 453"/>
                  <a:gd name="T19" fmla="*/ 533 h 574"/>
                  <a:gd name="T20" fmla="*/ 231 w 453"/>
                  <a:gd name="T21" fmla="*/ 0 h 57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453"/>
                  <a:gd name="T34" fmla="*/ 0 h 574"/>
                  <a:gd name="T35" fmla="*/ 453 w 453"/>
                  <a:gd name="T36" fmla="*/ 574 h 574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453" h="574">
                    <a:moveTo>
                      <a:pt x="231" y="0"/>
                    </a:moveTo>
                    <a:lnTo>
                      <a:pt x="0" y="533"/>
                    </a:lnTo>
                    <a:lnTo>
                      <a:pt x="43" y="554"/>
                    </a:lnTo>
                    <a:lnTo>
                      <a:pt x="100" y="564"/>
                    </a:lnTo>
                    <a:lnTo>
                      <a:pt x="156" y="574"/>
                    </a:lnTo>
                    <a:lnTo>
                      <a:pt x="225" y="574"/>
                    </a:lnTo>
                    <a:lnTo>
                      <a:pt x="290" y="574"/>
                    </a:lnTo>
                    <a:lnTo>
                      <a:pt x="352" y="564"/>
                    </a:lnTo>
                    <a:lnTo>
                      <a:pt x="403" y="550"/>
                    </a:lnTo>
                    <a:lnTo>
                      <a:pt x="453" y="533"/>
                    </a:lnTo>
                    <a:lnTo>
                      <a:pt x="231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round/>
              </a:ln>
              <a:scene3d>
                <a:camera prst="legacyObliqueBottom"/>
                <a:lightRig rig="legacyFlat2" dir="t"/>
              </a:scene3d>
              <a:sp3d extrusionH="4900600" prstMaterial="legacyMatte">
                <a:bevelT w="13500" h="13500" prst="angle"/>
                <a:bevelB w="13500" h="13500" prst="angle"/>
                <a:extrusionClr>
                  <a:schemeClr val="accent1"/>
                </a:extrusionClr>
              </a:sp3d>
            </p:spPr>
            <p:txBody>
              <a:bodyPr>
                <a:flatTx/>
              </a:bodyPr>
              <a:lstStyle/>
              <a:p>
                <a:endParaRPr lang="zh-CN" altLang="en-US"/>
              </a:p>
            </p:txBody>
          </p:sp>
          <p:sp>
            <p:nvSpPr>
              <p:cNvPr id="7214" name="Freeform 7">
                <a:hlinkClick r:id="" action="ppaction://noaction" highlightClick="1">
                  <a:snd r:embed="rId1" name="type.wav"/>
                </a:hlinkClick>
              </p:cNvPr>
              <p:cNvSpPr/>
              <p:nvPr/>
            </p:nvSpPr>
            <p:spPr bwMode="auto">
              <a:xfrm flipV="1">
                <a:off x="1296" y="0"/>
                <a:ext cx="453" cy="574"/>
              </a:xfrm>
              <a:custGeom>
                <a:avLst/>
                <a:gdLst>
                  <a:gd name="T0" fmla="*/ 231 w 453"/>
                  <a:gd name="T1" fmla="*/ 0 h 574"/>
                  <a:gd name="T2" fmla="*/ 0 w 453"/>
                  <a:gd name="T3" fmla="*/ 533 h 574"/>
                  <a:gd name="T4" fmla="*/ 43 w 453"/>
                  <a:gd name="T5" fmla="*/ 554 h 574"/>
                  <a:gd name="T6" fmla="*/ 100 w 453"/>
                  <a:gd name="T7" fmla="*/ 564 h 574"/>
                  <a:gd name="T8" fmla="*/ 156 w 453"/>
                  <a:gd name="T9" fmla="*/ 574 h 574"/>
                  <a:gd name="T10" fmla="*/ 225 w 453"/>
                  <a:gd name="T11" fmla="*/ 574 h 574"/>
                  <a:gd name="T12" fmla="*/ 290 w 453"/>
                  <a:gd name="T13" fmla="*/ 574 h 574"/>
                  <a:gd name="T14" fmla="*/ 352 w 453"/>
                  <a:gd name="T15" fmla="*/ 564 h 574"/>
                  <a:gd name="T16" fmla="*/ 403 w 453"/>
                  <a:gd name="T17" fmla="*/ 550 h 574"/>
                  <a:gd name="T18" fmla="*/ 453 w 453"/>
                  <a:gd name="T19" fmla="*/ 533 h 574"/>
                  <a:gd name="T20" fmla="*/ 231 w 453"/>
                  <a:gd name="T21" fmla="*/ 0 h 57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453"/>
                  <a:gd name="T34" fmla="*/ 0 h 574"/>
                  <a:gd name="T35" fmla="*/ 453 w 453"/>
                  <a:gd name="T36" fmla="*/ 574 h 574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453" h="574">
                    <a:moveTo>
                      <a:pt x="231" y="0"/>
                    </a:moveTo>
                    <a:lnTo>
                      <a:pt x="0" y="533"/>
                    </a:lnTo>
                    <a:lnTo>
                      <a:pt x="43" y="554"/>
                    </a:lnTo>
                    <a:lnTo>
                      <a:pt x="100" y="564"/>
                    </a:lnTo>
                    <a:lnTo>
                      <a:pt x="156" y="574"/>
                    </a:lnTo>
                    <a:lnTo>
                      <a:pt x="225" y="574"/>
                    </a:lnTo>
                    <a:lnTo>
                      <a:pt x="290" y="574"/>
                    </a:lnTo>
                    <a:lnTo>
                      <a:pt x="352" y="564"/>
                    </a:lnTo>
                    <a:lnTo>
                      <a:pt x="403" y="550"/>
                    </a:lnTo>
                    <a:lnTo>
                      <a:pt x="453" y="533"/>
                    </a:lnTo>
                    <a:lnTo>
                      <a:pt x="231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round/>
              </a:ln>
              <a:scene3d>
                <a:camera prst="legacyObliqueBottom"/>
                <a:lightRig rig="legacyFlat2" dir="t"/>
              </a:scene3d>
              <a:sp3d extrusionH="4900600" prstMaterial="legacyMatte">
                <a:bevelT w="13500" h="13500" prst="angle"/>
                <a:bevelB w="13500" h="13500" prst="angle"/>
                <a:extrusionClr>
                  <a:schemeClr val="accent1"/>
                </a:extrusionClr>
              </a:sp3d>
            </p:spPr>
            <p:txBody>
              <a:bodyPr>
                <a:flatTx/>
              </a:bodyPr>
              <a:lstStyle/>
              <a:p>
                <a:endParaRPr lang="zh-CN" altLang="en-US"/>
              </a:p>
            </p:txBody>
          </p:sp>
          <p:sp>
            <p:nvSpPr>
              <p:cNvPr id="7215" name="Freeform 8">
                <a:hlinkClick r:id="" action="ppaction://noaction" highlightClick="1">
                  <a:snd r:embed="rId1" name="type.wav"/>
                </a:hlinkClick>
              </p:cNvPr>
              <p:cNvSpPr/>
              <p:nvPr/>
            </p:nvSpPr>
            <p:spPr bwMode="auto">
              <a:xfrm flipV="1">
                <a:off x="1728" y="0"/>
                <a:ext cx="453" cy="574"/>
              </a:xfrm>
              <a:custGeom>
                <a:avLst/>
                <a:gdLst>
                  <a:gd name="T0" fmla="*/ 231 w 453"/>
                  <a:gd name="T1" fmla="*/ 0 h 574"/>
                  <a:gd name="T2" fmla="*/ 0 w 453"/>
                  <a:gd name="T3" fmla="*/ 533 h 574"/>
                  <a:gd name="T4" fmla="*/ 43 w 453"/>
                  <a:gd name="T5" fmla="*/ 554 h 574"/>
                  <a:gd name="T6" fmla="*/ 100 w 453"/>
                  <a:gd name="T7" fmla="*/ 564 h 574"/>
                  <a:gd name="T8" fmla="*/ 156 w 453"/>
                  <a:gd name="T9" fmla="*/ 574 h 574"/>
                  <a:gd name="T10" fmla="*/ 225 w 453"/>
                  <a:gd name="T11" fmla="*/ 574 h 574"/>
                  <a:gd name="T12" fmla="*/ 290 w 453"/>
                  <a:gd name="T13" fmla="*/ 574 h 574"/>
                  <a:gd name="T14" fmla="*/ 352 w 453"/>
                  <a:gd name="T15" fmla="*/ 564 h 574"/>
                  <a:gd name="T16" fmla="*/ 403 w 453"/>
                  <a:gd name="T17" fmla="*/ 550 h 574"/>
                  <a:gd name="T18" fmla="*/ 453 w 453"/>
                  <a:gd name="T19" fmla="*/ 533 h 574"/>
                  <a:gd name="T20" fmla="*/ 231 w 453"/>
                  <a:gd name="T21" fmla="*/ 0 h 57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453"/>
                  <a:gd name="T34" fmla="*/ 0 h 574"/>
                  <a:gd name="T35" fmla="*/ 453 w 453"/>
                  <a:gd name="T36" fmla="*/ 574 h 574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453" h="574">
                    <a:moveTo>
                      <a:pt x="231" y="0"/>
                    </a:moveTo>
                    <a:lnTo>
                      <a:pt x="0" y="533"/>
                    </a:lnTo>
                    <a:lnTo>
                      <a:pt x="43" y="554"/>
                    </a:lnTo>
                    <a:lnTo>
                      <a:pt x="100" y="564"/>
                    </a:lnTo>
                    <a:lnTo>
                      <a:pt x="156" y="574"/>
                    </a:lnTo>
                    <a:lnTo>
                      <a:pt x="225" y="574"/>
                    </a:lnTo>
                    <a:lnTo>
                      <a:pt x="290" y="574"/>
                    </a:lnTo>
                    <a:lnTo>
                      <a:pt x="352" y="564"/>
                    </a:lnTo>
                    <a:lnTo>
                      <a:pt x="403" y="550"/>
                    </a:lnTo>
                    <a:lnTo>
                      <a:pt x="453" y="533"/>
                    </a:lnTo>
                    <a:lnTo>
                      <a:pt x="231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round/>
              </a:ln>
              <a:scene3d>
                <a:camera prst="legacyObliqueBottom"/>
                <a:lightRig rig="legacyFlat2" dir="t"/>
              </a:scene3d>
              <a:sp3d extrusionH="4900600" prstMaterial="legacyMatte">
                <a:bevelT w="13500" h="13500" prst="angle"/>
                <a:bevelB w="13500" h="13500" prst="angle"/>
                <a:extrusionClr>
                  <a:schemeClr val="accent1"/>
                </a:extrusionClr>
              </a:sp3d>
            </p:spPr>
            <p:txBody>
              <a:bodyPr>
                <a:flatTx/>
              </a:bodyPr>
              <a:lstStyle/>
              <a:p>
                <a:endParaRPr lang="zh-CN" altLang="en-US"/>
              </a:p>
            </p:txBody>
          </p:sp>
          <p:sp>
            <p:nvSpPr>
              <p:cNvPr id="7216" name="Freeform 9">
                <a:hlinkClick r:id="" action="ppaction://noaction" highlightClick="1">
                  <a:snd r:embed="rId1" name="type.wav"/>
                </a:hlinkClick>
              </p:cNvPr>
              <p:cNvSpPr/>
              <p:nvPr/>
            </p:nvSpPr>
            <p:spPr bwMode="auto">
              <a:xfrm flipV="1">
                <a:off x="2160" y="0"/>
                <a:ext cx="453" cy="574"/>
              </a:xfrm>
              <a:custGeom>
                <a:avLst/>
                <a:gdLst>
                  <a:gd name="T0" fmla="*/ 231 w 453"/>
                  <a:gd name="T1" fmla="*/ 0 h 574"/>
                  <a:gd name="T2" fmla="*/ 0 w 453"/>
                  <a:gd name="T3" fmla="*/ 533 h 574"/>
                  <a:gd name="T4" fmla="*/ 43 w 453"/>
                  <a:gd name="T5" fmla="*/ 554 h 574"/>
                  <a:gd name="T6" fmla="*/ 100 w 453"/>
                  <a:gd name="T7" fmla="*/ 564 h 574"/>
                  <a:gd name="T8" fmla="*/ 156 w 453"/>
                  <a:gd name="T9" fmla="*/ 574 h 574"/>
                  <a:gd name="T10" fmla="*/ 225 w 453"/>
                  <a:gd name="T11" fmla="*/ 574 h 574"/>
                  <a:gd name="T12" fmla="*/ 290 w 453"/>
                  <a:gd name="T13" fmla="*/ 574 h 574"/>
                  <a:gd name="T14" fmla="*/ 352 w 453"/>
                  <a:gd name="T15" fmla="*/ 564 h 574"/>
                  <a:gd name="T16" fmla="*/ 403 w 453"/>
                  <a:gd name="T17" fmla="*/ 550 h 574"/>
                  <a:gd name="T18" fmla="*/ 453 w 453"/>
                  <a:gd name="T19" fmla="*/ 533 h 574"/>
                  <a:gd name="T20" fmla="*/ 231 w 453"/>
                  <a:gd name="T21" fmla="*/ 0 h 57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453"/>
                  <a:gd name="T34" fmla="*/ 0 h 574"/>
                  <a:gd name="T35" fmla="*/ 453 w 453"/>
                  <a:gd name="T36" fmla="*/ 574 h 574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453" h="574">
                    <a:moveTo>
                      <a:pt x="231" y="0"/>
                    </a:moveTo>
                    <a:lnTo>
                      <a:pt x="0" y="533"/>
                    </a:lnTo>
                    <a:lnTo>
                      <a:pt x="43" y="554"/>
                    </a:lnTo>
                    <a:lnTo>
                      <a:pt x="100" y="564"/>
                    </a:lnTo>
                    <a:lnTo>
                      <a:pt x="156" y="574"/>
                    </a:lnTo>
                    <a:lnTo>
                      <a:pt x="225" y="574"/>
                    </a:lnTo>
                    <a:lnTo>
                      <a:pt x="290" y="574"/>
                    </a:lnTo>
                    <a:lnTo>
                      <a:pt x="352" y="564"/>
                    </a:lnTo>
                    <a:lnTo>
                      <a:pt x="403" y="550"/>
                    </a:lnTo>
                    <a:lnTo>
                      <a:pt x="453" y="533"/>
                    </a:lnTo>
                    <a:lnTo>
                      <a:pt x="231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round/>
              </a:ln>
              <a:scene3d>
                <a:camera prst="legacyObliqueBottom"/>
                <a:lightRig rig="legacyFlat2" dir="t"/>
              </a:scene3d>
              <a:sp3d extrusionH="4900600" prstMaterial="legacyMatte">
                <a:bevelT w="13500" h="13500" prst="angle"/>
                <a:bevelB w="13500" h="13500" prst="angle"/>
                <a:extrusionClr>
                  <a:schemeClr val="accent1"/>
                </a:extrusionClr>
              </a:sp3d>
            </p:spPr>
            <p:txBody>
              <a:bodyPr>
                <a:flatTx/>
              </a:bodyPr>
              <a:lstStyle/>
              <a:p>
                <a:endParaRPr lang="zh-CN" altLang="en-US"/>
              </a:p>
            </p:txBody>
          </p:sp>
          <p:sp>
            <p:nvSpPr>
              <p:cNvPr id="7217" name="Freeform 10">
                <a:hlinkClick r:id="" action="ppaction://noaction" highlightClick="1">
                  <a:snd r:embed="rId1" name="type.wav"/>
                </a:hlinkClick>
              </p:cNvPr>
              <p:cNvSpPr/>
              <p:nvPr/>
            </p:nvSpPr>
            <p:spPr bwMode="auto">
              <a:xfrm flipV="1">
                <a:off x="2592" y="0"/>
                <a:ext cx="453" cy="574"/>
              </a:xfrm>
              <a:custGeom>
                <a:avLst/>
                <a:gdLst>
                  <a:gd name="T0" fmla="*/ 231 w 453"/>
                  <a:gd name="T1" fmla="*/ 0 h 574"/>
                  <a:gd name="T2" fmla="*/ 0 w 453"/>
                  <a:gd name="T3" fmla="*/ 533 h 574"/>
                  <a:gd name="T4" fmla="*/ 43 w 453"/>
                  <a:gd name="T5" fmla="*/ 554 h 574"/>
                  <a:gd name="T6" fmla="*/ 100 w 453"/>
                  <a:gd name="T7" fmla="*/ 564 h 574"/>
                  <a:gd name="T8" fmla="*/ 156 w 453"/>
                  <a:gd name="T9" fmla="*/ 574 h 574"/>
                  <a:gd name="T10" fmla="*/ 225 w 453"/>
                  <a:gd name="T11" fmla="*/ 574 h 574"/>
                  <a:gd name="T12" fmla="*/ 290 w 453"/>
                  <a:gd name="T13" fmla="*/ 574 h 574"/>
                  <a:gd name="T14" fmla="*/ 352 w 453"/>
                  <a:gd name="T15" fmla="*/ 564 h 574"/>
                  <a:gd name="T16" fmla="*/ 403 w 453"/>
                  <a:gd name="T17" fmla="*/ 550 h 574"/>
                  <a:gd name="T18" fmla="*/ 453 w 453"/>
                  <a:gd name="T19" fmla="*/ 533 h 574"/>
                  <a:gd name="T20" fmla="*/ 231 w 453"/>
                  <a:gd name="T21" fmla="*/ 0 h 57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453"/>
                  <a:gd name="T34" fmla="*/ 0 h 574"/>
                  <a:gd name="T35" fmla="*/ 453 w 453"/>
                  <a:gd name="T36" fmla="*/ 574 h 574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453" h="574">
                    <a:moveTo>
                      <a:pt x="231" y="0"/>
                    </a:moveTo>
                    <a:lnTo>
                      <a:pt x="0" y="533"/>
                    </a:lnTo>
                    <a:lnTo>
                      <a:pt x="43" y="554"/>
                    </a:lnTo>
                    <a:lnTo>
                      <a:pt x="100" y="564"/>
                    </a:lnTo>
                    <a:lnTo>
                      <a:pt x="156" y="574"/>
                    </a:lnTo>
                    <a:lnTo>
                      <a:pt x="225" y="574"/>
                    </a:lnTo>
                    <a:lnTo>
                      <a:pt x="290" y="574"/>
                    </a:lnTo>
                    <a:lnTo>
                      <a:pt x="352" y="564"/>
                    </a:lnTo>
                    <a:lnTo>
                      <a:pt x="403" y="550"/>
                    </a:lnTo>
                    <a:lnTo>
                      <a:pt x="453" y="533"/>
                    </a:lnTo>
                    <a:lnTo>
                      <a:pt x="231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round/>
              </a:ln>
              <a:scene3d>
                <a:camera prst="legacyObliqueBottom"/>
                <a:lightRig rig="legacyFlat2" dir="t"/>
              </a:scene3d>
              <a:sp3d extrusionH="4900600" prstMaterial="legacyMatte">
                <a:bevelT w="13500" h="13500" prst="angle"/>
                <a:bevelB w="13500" h="13500" prst="angle"/>
                <a:extrusionClr>
                  <a:schemeClr val="accent1"/>
                </a:extrusionClr>
              </a:sp3d>
            </p:spPr>
            <p:txBody>
              <a:bodyPr>
                <a:flatTx/>
              </a:bodyPr>
              <a:lstStyle/>
              <a:p>
                <a:endParaRPr lang="zh-CN" altLang="en-US"/>
              </a:p>
            </p:txBody>
          </p:sp>
          <p:sp>
            <p:nvSpPr>
              <p:cNvPr id="7218" name="Freeform 11">
                <a:hlinkClick r:id="" action="ppaction://noaction" highlightClick="1">
                  <a:snd r:embed="rId1" name="type.wav"/>
                </a:hlinkClick>
              </p:cNvPr>
              <p:cNvSpPr/>
              <p:nvPr/>
            </p:nvSpPr>
            <p:spPr bwMode="auto">
              <a:xfrm flipV="1">
                <a:off x="3045" y="0"/>
                <a:ext cx="453" cy="574"/>
              </a:xfrm>
              <a:custGeom>
                <a:avLst/>
                <a:gdLst>
                  <a:gd name="T0" fmla="*/ 231 w 453"/>
                  <a:gd name="T1" fmla="*/ 0 h 574"/>
                  <a:gd name="T2" fmla="*/ 0 w 453"/>
                  <a:gd name="T3" fmla="*/ 533 h 574"/>
                  <a:gd name="T4" fmla="*/ 43 w 453"/>
                  <a:gd name="T5" fmla="*/ 554 h 574"/>
                  <a:gd name="T6" fmla="*/ 100 w 453"/>
                  <a:gd name="T7" fmla="*/ 564 h 574"/>
                  <a:gd name="T8" fmla="*/ 156 w 453"/>
                  <a:gd name="T9" fmla="*/ 574 h 574"/>
                  <a:gd name="T10" fmla="*/ 225 w 453"/>
                  <a:gd name="T11" fmla="*/ 574 h 574"/>
                  <a:gd name="T12" fmla="*/ 290 w 453"/>
                  <a:gd name="T13" fmla="*/ 574 h 574"/>
                  <a:gd name="T14" fmla="*/ 352 w 453"/>
                  <a:gd name="T15" fmla="*/ 564 h 574"/>
                  <a:gd name="T16" fmla="*/ 403 w 453"/>
                  <a:gd name="T17" fmla="*/ 550 h 574"/>
                  <a:gd name="T18" fmla="*/ 453 w 453"/>
                  <a:gd name="T19" fmla="*/ 533 h 574"/>
                  <a:gd name="T20" fmla="*/ 231 w 453"/>
                  <a:gd name="T21" fmla="*/ 0 h 57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453"/>
                  <a:gd name="T34" fmla="*/ 0 h 574"/>
                  <a:gd name="T35" fmla="*/ 453 w 453"/>
                  <a:gd name="T36" fmla="*/ 574 h 574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453" h="574">
                    <a:moveTo>
                      <a:pt x="231" y="0"/>
                    </a:moveTo>
                    <a:lnTo>
                      <a:pt x="0" y="533"/>
                    </a:lnTo>
                    <a:lnTo>
                      <a:pt x="43" y="554"/>
                    </a:lnTo>
                    <a:lnTo>
                      <a:pt x="100" y="564"/>
                    </a:lnTo>
                    <a:lnTo>
                      <a:pt x="156" y="574"/>
                    </a:lnTo>
                    <a:lnTo>
                      <a:pt x="225" y="574"/>
                    </a:lnTo>
                    <a:lnTo>
                      <a:pt x="290" y="574"/>
                    </a:lnTo>
                    <a:lnTo>
                      <a:pt x="352" y="564"/>
                    </a:lnTo>
                    <a:lnTo>
                      <a:pt x="403" y="550"/>
                    </a:lnTo>
                    <a:lnTo>
                      <a:pt x="453" y="533"/>
                    </a:lnTo>
                    <a:lnTo>
                      <a:pt x="231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round/>
              </a:ln>
              <a:scene3d>
                <a:camera prst="legacyObliqueBottom"/>
                <a:lightRig rig="legacyFlat2" dir="t"/>
              </a:scene3d>
              <a:sp3d extrusionH="4900600" prstMaterial="legacyMatte">
                <a:bevelT w="13500" h="13500" prst="angle"/>
                <a:bevelB w="13500" h="13500" prst="angle"/>
                <a:extrusionClr>
                  <a:schemeClr val="accent1"/>
                </a:extrusionClr>
              </a:sp3d>
            </p:spPr>
            <p:txBody>
              <a:bodyPr>
                <a:flatTx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202" name="Freeform 12">
              <a:hlinkClick r:id="" action="ppaction://noaction" highlightClick="1">
                <a:snd r:embed="rId1" name="type.wav"/>
              </a:hlinkClick>
            </p:cNvPr>
            <p:cNvSpPr/>
            <p:nvPr/>
          </p:nvSpPr>
          <p:spPr bwMode="auto">
            <a:xfrm>
              <a:off x="261" y="46"/>
              <a:ext cx="428" cy="574"/>
            </a:xfrm>
            <a:custGeom>
              <a:avLst/>
              <a:gdLst>
                <a:gd name="T0" fmla="*/ 146 w 453"/>
                <a:gd name="T1" fmla="*/ 0 h 574"/>
                <a:gd name="T2" fmla="*/ 0 w 453"/>
                <a:gd name="T3" fmla="*/ 533 h 574"/>
                <a:gd name="T4" fmla="*/ 27 w 453"/>
                <a:gd name="T5" fmla="*/ 554 h 574"/>
                <a:gd name="T6" fmla="*/ 63 w 453"/>
                <a:gd name="T7" fmla="*/ 564 h 574"/>
                <a:gd name="T8" fmla="*/ 99 w 453"/>
                <a:gd name="T9" fmla="*/ 574 h 574"/>
                <a:gd name="T10" fmla="*/ 144 w 453"/>
                <a:gd name="T11" fmla="*/ 574 h 574"/>
                <a:gd name="T12" fmla="*/ 184 w 453"/>
                <a:gd name="T13" fmla="*/ 574 h 574"/>
                <a:gd name="T14" fmla="*/ 224 w 453"/>
                <a:gd name="T15" fmla="*/ 564 h 574"/>
                <a:gd name="T16" fmla="*/ 255 w 453"/>
                <a:gd name="T17" fmla="*/ 550 h 574"/>
                <a:gd name="T18" fmla="*/ 287 w 453"/>
                <a:gd name="T19" fmla="*/ 533 h 574"/>
                <a:gd name="T20" fmla="*/ 146 w 453"/>
                <a:gd name="T21" fmla="*/ 0 h 57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53"/>
                <a:gd name="T34" fmla="*/ 0 h 574"/>
                <a:gd name="T35" fmla="*/ 453 w 453"/>
                <a:gd name="T36" fmla="*/ 574 h 57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53" h="574">
                  <a:moveTo>
                    <a:pt x="231" y="0"/>
                  </a:moveTo>
                  <a:lnTo>
                    <a:pt x="0" y="533"/>
                  </a:lnTo>
                  <a:lnTo>
                    <a:pt x="43" y="554"/>
                  </a:lnTo>
                  <a:lnTo>
                    <a:pt x="100" y="564"/>
                  </a:lnTo>
                  <a:lnTo>
                    <a:pt x="156" y="574"/>
                  </a:lnTo>
                  <a:lnTo>
                    <a:pt x="225" y="574"/>
                  </a:lnTo>
                  <a:lnTo>
                    <a:pt x="290" y="574"/>
                  </a:lnTo>
                  <a:lnTo>
                    <a:pt x="352" y="564"/>
                  </a:lnTo>
                  <a:lnTo>
                    <a:pt x="403" y="550"/>
                  </a:lnTo>
                  <a:lnTo>
                    <a:pt x="453" y="533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rgbClr val="FFCC99"/>
            </a:solidFill>
            <a:ln w="9525">
              <a:round/>
            </a:ln>
            <a:scene3d>
              <a:camera prst="legacyObliqueBottom"/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  <p:sp>
          <p:nvSpPr>
            <p:cNvPr id="7203" name="Freeform 13">
              <a:hlinkClick r:id="" action="ppaction://noaction" highlightClick="1">
                <a:snd r:embed="rId1" name="type.wav"/>
              </a:hlinkClick>
            </p:cNvPr>
            <p:cNvSpPr/>
            <p:nvPr/>
          </p:nvSpPr>
          <p:spPr bwMode="auto">
            <a:xfrm>
              <a:off x="669" y="46"/>
              <a:ext cx="428" cy="574"/>
            </a:xfrm>
            <a:custGeom>
              <a:avLst/>
              <a:gdLst>
                <a:gd name="T0" fmla="*/ 146 w 453"/>
                <a:gd name="T1" fmla="*/ 0 h 574"/>
                <a:gd name="T2" fmla="*/ 0 w 453"/>
                <a:gd name="T3" fmla="*/ 533 h 574"/>
                <a:gd name="T4" fmla="*/ 27 w 453"/>
                <a:gd name="T5" fmla="*/ 554 h 574"/>
                <a:gd name="T6" fmla="*/ 63 w 453"/>
                <a:gd name="T7" fmla="*/ 564 h 574"/>
                <a:gd name="T8" fmla="*/ 99 w 453"/>
                <a:gd name="T9" fmla="*/ 574 h 574"/>
                <a:gd name="T10" fmla="*/ 144 w 453"/>
                <a:gd name="T11" fmla="*/ 574 h 574"/>
                <a:gd name="T12" fmla="*/ 184 w 453"/>
                <a:gd name="T13" fmla="*/ 574 h 574"/>
                <a:gd name="T14" fmla="*/ 224 w 453"/>
                <a:gd name="T15" fmla="*/ 564 h 574"/>
                <a:gd name="T16" fmla="*/ 255 w 453"/>
                <a:gd name="T17" fmla="*/ 550 h 574"/>
                <a:gd name="T18" fmla="*/ 287 w 453"/>
                <a:gd name="T19" fmla="*/ 533 h 574"/>
                <a:gd name="T20" fmla="*/ 146 w 453"/>
                <a:gd name="T21" fmla="*/ 0 h 57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53"/>
                <a:gd name="T34" fmla="*/ 0 h 574"/>
                <a:gd name="T35" fmla="*/ 453 w 453"/>
                <a:gd name="T36" fmla="*/ 574 h 57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53" h="574">
                  <a:moveTo>
                    <a:pt x="231" y="0"/>
                  </a:moveTo>
                  <a:lnTo>
                    <a:pt x="0" y="533"/>
                  </a:lnTo>
                  <a:lnTo>
                    <a:pt x="43" y="554"/>
                  </a:lnTo>
                  <a:lnTo>
                    <a:pt x="100" y="564"/>
                  </a:lnTo>
                  <a:lnTo>
                    <a:pt x="156" y="574"/>
                  </a:lnTo>
                  <a:lnTo>
                    <a:pt x="225" y="574"/>
                  </a:lnTo>
                  <a:lnTo>
                    <a:pt x="290" y="574"/>
                  </a:lnTo>
                  <a:lnTo>
                    <a:pt x="352" y="564"/>
                  </a:lnTo>
                  <a:lnTo>
                    <a:pt x="403" y="550"/>
                  </a:lnTo>
                  <a:lnTo>
                    <a:pt x="453" y="533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rgbClr val="FFCC99"/>
            </a:solidFill>
            <a:ln w="9525">
              <a:round/>
            </a:ln>
            <a:scene3d>
              <a:camera prst="legacyObliqueBottom"/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  <p:sp>
          <p:nvSpPr>
            <p:cNvPr id="7204" name="Freeform 14">
              <a:hlinkClick r:id="" action="ppaction://noaction" highlightClick="1">
                <a:snd r:embed="rId1" name="type.wav"/>
              </a:hlinkClick>
            </p:cNvPr>
            <p:cNvSpPr/>
            <p:nvPr/>
          </p:nvSpPr>
          <p:spPr bwMode="auto">
            <a:xfrm>
              <a:off x="1077" y="46"/>
              <a:ext cx="428" cy="574"/>
            </a:xfrm>
            <a:custGeom>
              <a:avLst/>
              <a:gdLst>
                <a:gd name="T0" fmla="*/ 146 w 453"/>
                <a:gd name="T1" fmla="*/ 0 h 574"/>
                <a:gd name="T2" fmla="*/ 0 w 453"/>
                <a:gd name="T3" fmla="*/ 533 h 574"/>
                <a:gd name="T4" fmla="*/ 27 w 453"/>
                <a:gd name="T5" fmla="*/ 554 h 574"/>
                <a:gd name="T6" fmla="*/ 63 w 453"/>
                <a:gd name="T7" fmla="*/ 564 h 574"/>
                <a:gd name="T8" fmla="*/ 99 w 453"/>
                <a:gd name="T9" fmla="*/ 574 h 574"/>
                <a:gd name="T10" fmla="*/ 144 w 453"/>
                <a:gd name="T11" fmla="*/ 574 h 574"/>
                <a:gd name="T12" fmla="*/ 184 w 453"/>
                <a:gd name="T13" fmla="*/ 574 h 574"/>
                <a:gd name="T14" fmla="*/ 224 w 453"/>
                <a:gd name="T15" fmla="*/ 564 h 574"/>
                <a:gd name="T16" fmla="*/ 255 w 453"/>
                <a:gd name="T17" fmla="*/ 550 h 574"/>
                <a:gd name="T18" fmla="*/ 287 w 453"/>
                <a:gd name="T19" fmla="*/ 533 h 574"/>
                <a:gd name="T20" fmla="*/ 146 w 453"/>
                <a:gd name="T21" fmla="*/ 0 h 57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53"/>
                <a:gd name="T34" fmla="*/ 0 h 574"/>
                <a:gd name="T35" fmla="*/ 453 w 453"/>
                <a:gd name="T36" fmla="*/ 574 h 57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53" h="574">
                  <a:moveTo>
                    <a:pt x="231" y="0"/>
                  </a:moveTo>
                  <a:lnTo>
                    <a:pt x="0" y="533"/>
                  </a:lnTo>
                  <a:lnTo>
                    <a:pt x="43" y="554"/>
                  </a:lnTo>
                  <a:lnTo>
                    <a:pt x="100" y="564"/>
                  </a:lnTo>
                  <a:lnTo>
                    <a:pt x="156" y="574"/>
                  </a:lnTo>
                  <a:lnTo>
                    <a:pt x="225" y="574"/>
                  </a:lnTo>
                  <a:lnTo>
                    <a:pt x="290" y="574"/>
                  </a:lnTo>
                  <a:lnTo>
                    <a:pt x="352" y="564"/>
                  </a:lnTo>
                  <a:lnTo>
                    <a:pt x="403" y="550"/>
                  </a:lnTo>
                  <a:lnTo>
                    <a:pt x="453" y="533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rgbClr val="FFCC99"/>
            </a:solidFill>
            <a:ln w="9525">
              <a:round/>
            </a:ln>
            <a:scene3d>
              <a:camera prst="legacyObliqueBottom"/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  <p:sp>
          <p:nvSpPr>
            <p:cNvPr id="7205" name="Freeform 15">
              <a:hlinkClick r:id="" action="ppaction://noaction" highlightClick="1">
                <a:snd r:embed="rId1" name="type.wav"/>
              </a:hlinkClick>
            </p:cNvPr>
            <p:cNvSpPr/>
            <p:nvPr/>
          </p:nvSpPr>
          <p:spPr bwMode="auto">
            <a:xfrm>
              <a:off x="1477" y="46"/>
              <a:ext cx="428" cy="574"/>
            </a:xfrm>
            <a:custGeom>
              <a:avLst/>
              <a:gdLst>
                <a:gd name="T0" fmla="*/ 146 w 453"/>
                <a:gd name="T1" fmla="*/ 0 h 574"/>
                <a:gd name="T2" fmla="*/ 0 w 453"/>
                <a:gd name="T3" fmla="*/ 533 h 574"/>
                <a:gd name="T4" fmla="*/ 27 w 453"/>
                <a:gd name="T5" fmla="*/ 554 h 574"/>
                <a:gd name="T6" fmla="*/ 63 w 453"/>
                <a:gd name="T7" fmla="*/ 564 h 574"/>
                <a:gd name="T8" fmla="*/ 99 w 453"/>
                <a:gd name="T9" fmla="*/ 574 h 574"/>
                <a:gd name="T10" fmla="*/ 144 w 453"/>
                <a:gd name="T11" fmla="*/ 574 h 574"/>
                <a:gd name="T12" fmla="*/ 184 w 453"/>
                <a:gd name="T13" fmla="*/ 574 h 574"/>
                <a:gd name="T14" fmla="*/ 224 w 453"/>
                <a:gd name="T15" fmla="*/ 564 h 574"/>
                <a:gd name="T16" fmla="*/ 255 w 453"/>
                <a:gd name="T17" fmla="*/ 550 h 574"/>
                <a:gd name="T18" fmla="*/ 287 w 453"/>
                <a:gd name="T19" fmla="*/ 533 h 574"/>
                <a:gd name="T20" fmla="*/ 146 w 453"/>
                <a:gd name="T21" fmla="*/ 0 h 57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53"/>
                <a:gd name="T34" fmla="*/ 0 h 574"/>
                <a:gd name="T35" fmla="*/ 453 w 453"/>
                <a:gd name="T36" fmla="*/ 574 h 57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53" h="574">
                  <a:moveTo>
                    <a:pt x="231" y="0"/>
                  </a:moveTo>
                  <a:lnTo>
                    <a:pt x="0" y="533"/>
                  </a:lnTo>
                  <a:lnTo>
                    <a:pt x="43" y="554"/>
                  </a:lnTo>
                  <a:lnTo>
                    <a:pt x="100" y="564"/>
                  </a:lnTo>
                  <a:lnTo>
                    <a:pt x="156" y="574"/>
                  </a:lnTo>
                  <a:lnTo>
                    <a:pt x="225" y="574"/>
                  </a:lnTo>
                  <a:lnTo>
                    <a:pt x="290" y="574"/>
                  </a:lnTo>
                  <a:lnTo>
                    <a:pt x="352" y="564"/>
                  </a:lnTo>
                  <a:lnTo>
                    <a:pt x="403" y="550"/>
                  </a:lnTo>
                  <a:lnTo>
                    <a:pt x="453" y="533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rgbClr val="FFCC99"/>
            </a:solidFill>
            <a:ln w="9525">
              <a:round/>
            </a:ln>
            <a:scene3d>
              <a:camera prst="legacyObliqueBottom"/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  <p:sp>
          <p:nvSpPr>
            <p:cNvPr id="7206" name="Freeform 16">
              <a:hlinkClick r:id="" action="ppaction://noaction" highlightClick="1">
                <a:snd r:embed="rId1" name="type.wav"/>
              </a:hlinkClick>
            </p:cNvPr>
            <p:cNvSpPr/>
            <p:nvPr/>
          </p:nvSpPr>
          <p:spPr bwMode="auto">
            <a:xfrm>
              <a:off x="1893" y="46"/>
              <a:ext cx="427" cy="574"/>
            </a:xfrm>
            <a:custGeom>
              <a:avLst/>
              <a:gdLst>
                <a:gd name="T0" fmla="*/ 144 w 453"/>
                <a:gd name="T1" fmla="*/ 0 h 574"/>
                <a:gd name="T2" fmla="*/ 0 w 453"/>
                <a:gd name="T3" fmla="*/ 533 h 574"/>
                <a:gd name="T4" fmla="*/ 27 w 453"/>
                <a:gd name="T5" fmla="*/ 554 h 574"/>
                <a:gd name="T6" fmla="*/ 62 w 453"/>
                <a:gd name="T7" fmla="*/ 564 h 574"/>
                <a:gd name="T8" fmla="*/ 97 w 453"/>
                <a:gd name="T9" fmla="*/ 574 h 574"/>
                <a:gd name="T10" fmla="*/ 140 w 453"/>
                <a:gd name="T11" fmla="*/ 574 h 574"/>
                <a:gd name="T12" fmla="*/ 180 w 453"/>
                <a:gd name="T13" fmla="*/ 574 h 574"/>
                <a:gd name="T14" fmla="*/ 220 w 453"/>
                <a:gd name="T15" fmla="*/ 564 h 574"/>
                <a:gd name="T16" fmla="*/ 252 w 453"/>
                <a:gd name="T17" fmla="*/ 550 h 574"/>
                <a:gd name="T18" fmla="*/ 283 w 453"/>
                <a:gd name="T19" fmla="*/ 533 h 574"/>
                <a:gd name="T20" fmla="*/ 144 w 453"/>
                <a:gd name="T21" fmla="*/ 0 h 57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53"/>
                <a:gd name="T34" fmla="*/ 0 h 574"/>
                <a:gd name="T35" fmla="*/ 453 w 453"/>
                <a:gd name="T36" fmla="*/ 574 h 57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53" h="574">
                  <a:moveTo>
                    <a:pt x="231" y="0"/>
                  </a:moveTo>
                  <a:lnTo>
                    <a:pt x="0" y="533"/>
                  </a:lnTo>
                  <a:lnTo>
                    <a:pt x="43" y="554"/>
                  </a:lnTo>
                  <a:lnTo>
                    <a:pt x="100" y="564"/>
                  </a:lnTo>
                  <a:lnTo>
                    <a:pt x="156" y="574"/>
                  </a:lnTo>
                  <a:lnTo>
                    <a:pt x="225" y="574"/>
                  </a:lnTo>
                  <a:lnTo>
                    <a:pt x="290" y="574"/>
                  </a:lnTo>
                  <a:lnTo>
                    <a:pt x="352" y="564"/>
                  </a:lnTo>
                  <a:lnTo>
                    <a:pt x="403" y="550"/>
                  </a:lnTo>
                  <a:lnTo>
                    <a:pt x="453" y="533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rgbClr val="FFCC99"/>
            </a:solidFill>
            <a:ln w="9525">
              <a:round/>
            </a:ln>
            <a:scene3d>
              <a:camera prst="legacyObliqueBottom"/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  <p:sp>
          <p:nvSpPr>
            <p:cNvPr id="7207" name="Freeform 17">
              <a:hlinkClick r:id="" action="ppaction://noaction" highlightClick="1">
                <a:snd r:embed="rId1" name="type.wav"/>
              </a:hlinkClick>
            </p:cNvPr>
            <p:cNvSpPr/>
            <p:nvPr/>
          </p:nvSpPr>
          <p:spPr bwMode="auto">
            <a:xfrm>
              <a:off x="2301" y="46"/>
              <a:ext cx="427" cy="574"/>
            </a:xfrm>
            <a:custGeom>
              <a:avLst/>
              <a:gdLst>
                <a:gd name="T0" fmla="*/ 144 w 453"/>
                <a:gd name="T1" fmla="*/ 0 h 574"/>
                <a:gd name="T2" fmla="*/ 0 w 453"/>
                <a:gd name="T3" fmla="*/ 533 h 574"/>
                <a:gd name="T4" fmla="*/ 27 w 453"/>
                <a:gd name="T5" fmla="*/ 554 h 574"/>
                <a:gd name="T6" fmla="*/ 62 w 453"/>
                <a:gd name="T7" fmla="*/ 564 h 574"/>
                <a:gd name="T8" fmla="*/ 97 w 453"/>
                <a:gd name="T9" fmla="*/ 574 h 574"/>
                <a:gd name="T10" fmla="*/ 140 w 453"/>
                <a:gd name="T11" fmla="*/ 574 h 574"/>
                <a:gd name="T12" fmla="*/ 180 w 453"/>
                <a:gd name="T13" fmla="*/ 574 h 574"/>
                <a:gd name="T14" fmla="*/ 220 w 453"/>
                <a:gd name="T15" fmla="*/ 564 h 574"/>
                <a:gd name="T16" fmla="*/ 252 w 453"/>
                <a:gd name="T17" fmla="*/ 550 h 574"/>
                <a:gd name="T18" fmla="*/ 283 w 453"/>
                <a:gd name="T19" fmla="*/ 533 h 574"/>
                <a:gd name="T20" fmla="*/ 144 w 453"/>
                <a:gd name="T21" fmla="*/ 0 h 57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53"/>
                <a:gd name="T34" fmla="*/ 0 h 574"/>
                <a:gd name="T35" fmla="*/ 453 w 453"/>
                <a:gd name="T36" fmla="*/ 574 h 57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53" h="574">
                  <a:moveTo>
                    <a:pt x="231" y="0"/>
                  </a:moveTo>
                  <a:lnTo>
                    <a:pt x="0" y="533"/>
                  </a:lnTo>
                  <a:lnTo>
                    <a:pt x="43" y="554"/>
                  </a:lnTo>
                  <a:lnTo>
                    <a:pt x="100" y="564"/>
                  </a:lnTo>
                  <a:lnTo>
                    <a:pt x="156" y="574"/>
                  </a:lnTo>
                  <a:lnTo>
                    <a:pt x="225" y="574"/>
                  </a:lnTo>
                  <a:lnTo>
                    <a:pt x="290" y="574"/>
                  </a:lnTo>
                  <a:lnTo>
                    <a:pt x="352" y="564"/>
                  </a:lnTo>
                  <a:lnTo>
                    <a:pt x="403" y="550"/>
                  </a:lnTo>
                  <a:lnTo>
                    <a:pt x="453" y="533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rgbClr val="FFCC99"/>
            </a:solidFill>
            <a:ln w="9525">
              <a:round/>
            </a:ln>
            <a:scene3d>
              <a:camera prst="legacyObliqueBottom"/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  <p:sp>
          <p:nvSpPr>
            <p:cNvPr id="7208" name="Freeform 18">
              <a:hlinkClick r:id="" action="ppaction://noaction" highlightClick="1">
                <a:snd r:embed="rId1" name="type.wav"/>
              </a:hlinkClick>
            </p:cNvPr>
            <p:cNvSpPr/>
            <p:nvPr/>
          </p:nvSpPr>
          <p:spPr bwMode="auto">
            <a:xfrm>
              <a:off x="2709" y="46"/>
              <a:ext cx="427" cy="574"/>
            </a:xfrm>
            <a:custGeom>
              <a:avLst/>
              <a:gdLst>
                <a:gd name="T0" fmla="*/ 144 w 453"/>
                <a:gd name="T1" fmla="*/ 0 h 574"/>
                <a:gd name="T2" fmla="*/ 0 w 453"/>
                <a:gd name="T3" fmla="*/ 533 h 574"/>
                <a:gd name="T4" fmla="*/ 27 w 453"/>
                <a:gd name="T5" fmla="*/ 554 h 574"/>
                <a:gd name="T6" fmla="*/ 62 w 453"/>
                <a:gd name="T7" fmla="*/ 564 h 574"/>
                <a:gd name="T8" fmla="*/ 97 w 453"/>
                <a:gd name="T9" fmla="*/ 574 h 574"/>
                <a:gd name="T10" fmla="*/ 140 w 453"/>
                <a:gd name="T11" fmla="*/ 574 h 574"/>
                <a:gd name="T12" fmla="*/ 180 w 453"/>
                <a:gd name="T13" fmla="*/ 574 h 574"/>
                <a:gd name="T14" fmla="*/ 220 w 453"/>
                <a:gd name="T15" fmla="*/ 564 h 574"/>
                <a:gd name="T16" fmla="*/ 252 w 453"/>
                <a:gd name="T17" fmla="*/ 550 h 574"/>
                <a:gd name="T18" fmla="*/ 283 w 453"/>
                <a:gd name="T19" fmla="*/ 533 h 574"/>
                <a:gd name="T20" fmla="*/ 144 w 453"/>
                <a:gd name="T21" fmla="*/ 0 h 57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53"/>
                <a:gd name="T34" fmla="*/ 0 h 574"/>
                <a:gd name="T35" fmla="*/ 453 w 453"/>
                <a:gd name="T36" fmla="*/ 574 h 57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53" h="574">
                  <a:moveTo>
                    <a:pt x="231" y="0"/>
                  </a:moveTo>
                  <a:lnTo>
                    <a:pt x="0" y="533"/>
                  </a:lnTo>
                  <a:lnTo>
                    <a:pt x="43" y="554"/>
                  </a:lnTo>
                  <a:lnTo>
                    <a:pt x="100" y="564"/>
                  </a:lnTo>
                  <a:lnTo>
                    <a:pt x="156" y="574"/>
                  </a:lnTo>
                  <a:lnTo>
                    <a:pt x="225" y="574"/>
                  </a:lnTo>
                  <a:lnTo>
                    <a:pt x="290" y="574"/>
                  </a:lnTo>
                  <a:lnTo>
                    <a:pt x="352" y="564"/>
                  </a:lnTo>
                  <a:lnTo>
                    <a:pt x="403" y="550"/>
                  </a:lnTo>
                  <a:lnTo>
                    <a:pt x="453" y="533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rgbClr val="FFCC99"/>
            </a:solidFill>
            <a:ln w="9525">
              <a:round/>
            </a:ln>
            <a:scene3d>
              <a:camera prst="legacyObliqueBottom"/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  <p:sp>
          <p:nvSpPr>
            <p:cNvPr id="7209" name="Freeform 19">
              <a:hlinkClick r:id="" action="ppaction://noaction" highlightClick="1">
                <a:snd r:embed="rId1" name="type.wav"/>
              </a:hlinkClick>
            </p:cNvPr>
            <p:cNvSpPr/>
            <p:nvPr/>
          </p:nvSpPr>
          <p:spPr bwMode="auto">
            <a:xfrm>
              <a:off x="3132" y="46"/>
              <a:ext cx="234" cy="588"/>
            </a:xfrm>
            <a:custGeom>
              <a:avLst/>
              <a:gdLst>
                <a:gd name="T0" fmla="*/ 218 w 234"/>
                <a:gd name="T1" fmla="*/ 0 h 588"/>
                <a:gd name="T2" fmla="*/ 0 w 234"/>
                <a:gd name="T3" fmla="*/ 533 h 588"/>
                <a:gd name="T4" fmla="*/ 41 w 234"/>
                <a:gd name="T5" fmla="*/ 554 h 588"/>
                <a:gd name="T6" fmla="*/ 94 w 234"/>
                <a:gd name="T7" fmla="*/ 564 h 588"/>
                <a:gd name="T8" fmla="*/ 147 w 234"/>
                <a:gd name="T9" fmla="*/ 574 h 588"/>
                <a:gd name="T10" fmla="*/ 234 w 234"/>
                <a:gd name="T11" fmla="*/ 582 h 588"/>
                <a:gd name="T12" fmla="*/ 212 w 234"/>
                <a:gd name="T13" fmla="*/ 588 h 588"/>
                <a:gd name="T14" fmla="*/ 218 w 234"/>
                <a:gd name="T15" fmla="*/ 576 h 588"/>
                <a:gd name="T16" fmla="*/ 218 w 234"/>
                <a:gd name="T17" fmla="*/ 576 h 588"/>
                <a:gd name="T18" fmla="*/ 218 w 234"/>
                <a:gd name="T19" fmla="*/ 582 h 588"/>
                <a:gd name="T20" fmla="*/ 218 w 234"/>
                <a:gd name="T21" fmla="*/ 0 h 58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34"/>
                <a:gd name="T34" fmla="*/ 0 h 588"/>
                <a:gd name="T35" fmla="*/ 234 w 234"/>
                <a:gd name="T36" fmla="*/ 588 h 58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34" h="588">
                  <a:moveTo>
                    <a:pt x="218" y="0"/>
                  </a:moveTo>
                  <a:lnTo>
                    <a:pt x="0" y="533"/>
                  </a:lnTo>
                  <a:lnTo>
                    <a:pt x="41" y="554"/>
                  </a:lnTo>
                  <a:lnTo>
                    <a:pt x="94" y="564"/>
                  </a:lnTo>
                  <a:lnTo>
                    <a:pt x="147" y="574"/>
                  </a:lnTo>
                  <a:lnTo>
                    <a:pt x="234" y="582"/>
                  </a:lnTo>
                  <a:lnTo>
                    <a:pt x="212" y="588"/>
                  </a:lnTo>
                  <a:lnTo>
                    <a:pt x="218" y="576"/>
                  </a:lnTo>
                  <a:lnTo>
                    <a:pt x="218" y="582"/>
                  </a:lnTo>
                  <a:lnTo>
                    <a:pt x="218" y="0"/>
                  </a:lnTo>
                  <a:close/>
                </a:path>
              </a:pathLst>
            </a:custGeom>
            <a:solidFill>
              <a:srgbClr val="FFCC99"/>
            </a:solidFill>
            <a:ln w="9525">
              <a:round/>
            </a:ln>
            <a:scene3d>
              <a:camera prst="legacyObliqueBottom"/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  <p:sp>
          <p:nvSpPr>
            <p:cNvPr id="7210" name="Freeform 20">
              <a:hlinkClick r:id="" action="ppaction://noaction" highlightClick="1">
                <a:snd r:embed="rId1" name="type.wav"/>
              </a:hlinkClick>
            </p:cNvPr>
            <p:cNvSpPr/>
            <p:nvPr/>
          </p:nvSpPr>
          <p:spPr bwMode="auto">
            <a:xfrm>
              <a:off x="0" y="46"/>
              <a:ext cx="272" cy="582"/>
            </a:xfrm>
            <a:custGeom>
              <a:avLst/>
              <a:gdLst>
                <a:gd name="T0" fmla="*/ 63 w 272"/>
                <a:gd name="T1" fmla="*/ 0 h 582"/>
                <a:gd name="T2" fmla="*/ 0 w 272"/>
                <a:gd name="T3" fmla="*/ 570 h 582"/>
                <a:gd name="T4" fmla="*/ 48 w 272"/>
                <a:gd name="T5" fmla="*/ 570 h 582"/>
                <a:gd name="T6" fmla="*/ 66 w 272"/>
                <a:gd name="T7" fmla="*/ 582 h 582"/>
                <a:gd name="T8" fmla="*/ 60 w 272"/>
                <a:gd name="T9" fmla="*/ 582 h 582"/>
                <a:gd name="T10" fmla="*/ 66 w 272"/>
                <a:gd name="T11" fmla="*/ 564 h 582"/>
                <a:gd name="T12" fmla="*/ 114 w 272"/>
                <a:gd name="T13" fmla="*/ 564 h 582"/>
                <a:gd name="T14" fmla="*/ 162 w 272"/>
                <a:gd name="T15" fmla="*/ 564 h 582"/>
                <a:gd name="T16" fmla="*/ 225 w 272"/>
                <a:gd name="T17" fmla="*/ 550 h 582"/>
                <a:gd name="T18" fmla="*/ 272 w 272"/>
                <a:gd name="T19" fmla="*/ 533 h 582"/>
                <a:gd name="T20" fmla="*/ 63 w 272"/>
                <a:gd name="T21" fmla="*/ 0 h 5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72"/>
                <a:gd name="T34" fmla="*/ 0 h 582"/>
                <a:gd name="T35" fmla="*/ 272 w 272"/>
                <a:gd name="T36" fmla="*/ 582 h 58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72" h="582">
                  <a:moveTo>
                    <a:pt x="63" y="0"/>
                  </a:moveTo>
                  <a:lnTo>
                    <a:pt x="0" y="570"/>
                  </a:lnTo>
                  <a:lnTo>
                    <a:pt x="48" y="570"/>
                  </a:lnTo>
                  <a:lnTo>
                    <a:pt x="66" y="582"/>
                  </a:lnTo>
                  <a:lnTo>
                    <a:pt x="60" y="582"/>
                  </a:lnTo>
                  <a:lnTo>
                    <a:pt x="66" y="564"/>
                  </a:lnTo>
                  <a:lnTo>
                    <a:pt x="114" y="564"/>
                  </a:lnTo>
                  <a:lnTo>
                    <a:pt x="162" y="564"/>
                  </a:lnTo>
                  <a:lnTo>
                    <a:pt x="225" y="550"/>
                  </a:lnTo>
                  <a:lnTo>
                    <a:pt x="272" y="533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FFCC99"/>
            </a:solidFill>
            <a:ln w="9525">
              <a:round/>
            </a:ln>
            <a:scene3d>
              <a:camera prst="legacyObliqueBottom"/>
              <a:lightRig rig="legacyFlat2" dir="t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</p:grpSp>
      <p:grpSp>
        <p:nvGrpSpPr>
          <p:cNvPr id="7171" name="Group 21"/>
          <p:cNvGrpSpPr/>
          <p:nvPr/>
        </p:nvGrpSpPr>
        <p:grpSpPr bwMode="auto">
          <a:xfrm>
            <a:off x="685800" y="1828800"/>
            <a:ext cx="1676400" cy="838200"/>
            <a:chOff x="0" y="0"/>
            <a:chExt cx="1824" cy="960"/>
          </a:xfrm>
        </p:grpSpPr>
        <p:sp>
          <p:nvSpPr>
            <p:cNvPr id="7177" name="Freeform 22">
              <a:hlinkClick r:id="" action="ppaction://noaction" highlightClick="1">
                <a:snd r:embed="rId1" name="type.wav"/>
              </a:hlinkClick>
            </p:cNvPr>
            <p:cNvSpPr/>
            <p:nvPr/>
          </p:nvSpPr>
          <p:spPr bwMode="auto">
            <a:xfrm>
              <a:off x="912" y="0"/>
              <a:ext cx="300" cy="480"/>
            </a:xfrm>
            <a:custGeom>
              <a:avLst/>
              <a:gdLst>
                <a:gd name="T0" fmla="*/ 0 w 300"/>
                <a:gd name="T1" fmla="*/ 0 h 480"/>
                <a:gd name="T2" fmla="*/ 0 w 300"/>
                <a:gd name="T3" fmla="*/ 480 h 480"/>
                <a:gd name="T4" fmla="*/ 300 w 300"/>
                <a:gd name="T5" fmla="*/ 28 h 480"/>
                <a:gd name="T6" fmla="*/ 178 w 300"/>
                <a:gd name="T7" fmla="*/ 8 h 480"/>
                <a:gd name="T8" fmla="*/ 96 w 300"/>
                <a:gd name="T9" fmla="*/ 2 h 480"/>
                <a:gd name="T10" fmla="*/ 0 w 300"/>
                <a:gd name="T11" fmla="*/ 0 h 4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00"/>
                <a:gd name="T19" fmla="*/ 0 h 480"/>
                <a:gd name="T20" fmla="*/ 300 w 300"/>
                <a:gd name="T21" fmla="*/ 480 h 48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00" h="480">
                  <a:moveTo>
                    <a:pt x="0" y="0"/>
                  </a:moveTo>
                  <a:lnTo>
                    <a:pt x="0" y="480"/>
                  </a:lnTo>
                  <a:lnTo>
                    <a:pt x="300" y="28"/>
                  </a:lnTo>
                  <a:lnTo>
                    <a:pt x="178" y="8"/>
                  </a:lnTo>
                  <a:lnTo>
                    <a:pt x="96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round/>
            </a:ln>
            <a:scene3d>
              <a:camera prst="legacyObliqueBottom"/>
              <a:lightRig rig="legacyFlat3" dir="b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  <p:sp>
          <p:nvSpPr>
            <p:cNvPr id="7178" name="Freeform 23">
              <a:hlinkClick r:id="" action="ppaction://noaction" highlightClick="1">
                <a:snd r:embed="rId1" name="type.wav"/>
              </a:hlinkClick>
            </p:cNvPr>
            <p:cNvSpPr/>
            <p:nvPr/>
          </p:nvSpPr>
          <p:spPr bwMode="auto">
            <a:xfrm>
              <a:off x="566" y="0"/>
              <a:ext cx="346" cy="480"/>
            </a:xfrm>
            <a:custGeom>
              <a:avLst/>
              <a:gdLst>
                <a:gd name="T0" fmla="*/ 0 w 346"/>
                <a:gd name="T1" fmla="*/ 38 h 480"/>
                <a:gd name="T2" fmla="*/ 346 w 346"/>
                <a:gd name="T3" fmla="*/ 480 h 480"/>
                <a:gd name="T4" fmla="*/ 346 w 346"/>
                <a:gd name="T5" fmla="*/ 0 h 480"/>
                <a:gd name="T6" fmla="*/ 250 w 346"/>
                <a:gd name="T7" fmla="*/ 0 h 480"/>
                <a:gd name="T8" fmla="*/ 164 w 346"/>
                <a:gd name="T9" fmla="*/ 10 h 480"/>
                <a:gd name="T10" fmla="*/ 80 w 346"/>
                <a:gd name="T11" fmla="*/ 20 h 480"/>
                <a:gd name="T12" fmla="*/ 36 w 346"/>
                <a:gd name="T13" fmla="*/ 28 h 480"/>
                <a:gd name="T14" fmla="*/ 0 w 346"/>
                <a:gd name="T15" fmla="*/ 38 h 48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46"/>
                <a:gd name="T25" fmla="*/ 0 h 480"/>
                <a:gd name="T26" fmla="*/ 346 w 346"/>
                <a:gd name="T27" fmla="*/ 480 h 48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46" h="480">
                  <a:moveTo>
                    <a:pt x="0" y="38"/>
                  </a:moveTo>
                  <a:lnTo>
                    <a:pt x="346" y="480"/>
                  </a:lnTo>
                  <a:lnTo>
                    <a:pt x="346" y="0"/>
                  </a:lnTo>
                  <a:lnTo>
                    <a:pt x="250" y="0"/>
                  </a:lnTo>
                  <a:lnTo>
                    <a:pt x="164" y="10"/>
                  </a:lnTo>
                  <a:lnTo>
                    <a:pt x="80" y="20"/>
                  </a:lnTo>
                  <a:lnTo>
                    <a:pt x="36" y="28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round/>
            </a:ln>
            <a:scene3d>
              <a:camera prst="legacyObliqueBottom"/>
              <a:lightRig rig="legacyFlat3" dir="b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  <p:sp>
          <p:nvSpPr>
            <p:cNvPr id="7179" name="Freeform 24">
              <a:hlinkClick r:id="" action="ppaction://noaction" highlightClick="1">
                <a:snd r:embed="rId1" name="type.wav"/>
              </a:hlinkClick>
            </p:cNvPr>
            <p:cNvSpPr/>
            <p:nvPr/>
          </p:nvSpPr>
          <p:spPr bwMode="auto">
            <a:xfrm>
              <a:off x="278" y="36"/>
              <a:ext cx="634" cy="444"/>
            </a:xfrm>
            <a:custGeom>
              <a:avLst/>
              <a:gdLst>
                <a:gd name="T0" fmla="*/ 0 w 634"/>
                <a:gd name="T1" fmla="*/ 102 h 444"/>
                <a:gd name="T2" fmla="*/ 634 w 634"/>
                <a:gd name="T3" fmla="*/ 444 h 444"/>
                <a:gd name="T4" fmla="*/ 286 w 634"/>
                <a:gd name="T5" fmla="*/ 0 h 444"/>
                <a:gd name="T6" fmla="*/ 214 w 634"/>
                <a:gd name="T7" fmla="*/ 20 h 444"/>
                <a:gd name="T8" fmla="*/ 132 w 634"/>
                <a:gd name="T9" fmla="*/ 42 h 444"/>
                <a:gd name="T10" fmla="*/ 70 w 634"/>
                <a:gd name="T11" fmla="*/ 68 h 444"/>
                <a:gd name="T12" fmla="*/ 0 w 634"/>
                <a:gd name="T13" fmla="*/ 102 h 44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34"/>
                <a:gd name="T22" fmla="*/ 0 h 444"/>
                <a:gd name="T23" fmla="*/ 634 w 634"/>
                <a:gd name="T24" fmla="*/ 444 h 44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34" h="444">
                  <a:moveTo>
                    <a:pt x="0" y="102"/>
                  </a:moveTo>
                  <a:lnTo>
                    <a:pt x="634" y="444"/>
                  </a:lnTo>
                  <a:lnTo>
                    <a:pt x="286" y="0"/>
                  </a:lnTo>
                  <a:lnTo>
                    <a:pt x="214" y="20"/>
                  </a:lnTo>
                  <a:lnTo>
                    <a:pt x="132" y="42"/>
                  </a:lnTo>
                  <a:lnTo>
                    <a:pt x="70" y="68"/>
                  </a:lnTo>
                  <a:lnTo>
                    <a:pt x="0" y="102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round/>
            </a:ln>
            <a:scene3d>
              <a:camera prst="legacyObliqueBottom"/>
              <a:lightRig rig="legacyFlat3" dir="b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  <p:sp>
          <p:nvSpPr>
            <p:cNvPr id="7180" name="Freeform 25">
              <a:hlinkClick r:id="" action="ppaction://noaction" highlightClick="1">
                <a:snd r:embed="rId1" name="type.wav"/>
              </a:hlinkClick>
            </p:cNvPr>
            <p:cNvSpPr/>
            <p:nvPr/>
          </p:nvSpPr>
          <p:spPr bwMode="auto">
            <a:xfrm>
              <a:off x="76" y="140"/>
              <a:ext cx="836" cy="340"/>
            </a:xfrm>
            <a:custGeom>
              <a:avLst/>
              <a:gdLst>
                <a:gd name="T0" fmla="*/ 836 w 836"/>
                <a:gd name="T1" fmla="*/ 340 h 340"/>
                <a:gd name="T2" fmla="*/ 0 w 836"/>
                <a:gd name="T3" fmla="*/ 148 h 340"/>
                <a:gd name="T4" fmla="*/ 46 w 836"/>
                <a:gd name="T5" fmla="*/ 104 h 340"/>
                <a:gd name="T6" fmla="*/ 90 w 836"/>
                <a:gd name="T7" fmla="*/ 62 h 340"/>
                <a:gd name="T8" fmla="*/ 142 w 836"/>
                <a:gd name="T9" fmla="*/ 26 h 340"/>
                <a:gd name="T10" fmla="*/ 198 w 836"/>
                <a:gd name="T11" fmla="*/ 0 h 340"/>
                <a:gd name="T12" fmla="*/ 836 w 836"/>
                <a:gd name="T13" fmla="*/ 34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36"/>
                <a:gd name="T22" fmla="*/ 0 h 340"/>
                <a:gd name="T23" fmla="*/ 836 w 836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36" h="340">
                  <a:moveTo>
                    <a:pt x="836" y="340"/>
                  </a:moveTo>
                  <a:lnTo>
                    <a:pt x="0" y="148"/>
                  </a:lnTo>
                  <a:lnTo>
                    <a:pt x="46" y="104"/>
                  </a:lnTo>
                  <a:lnTo>
                    <a:pt x="90" y="62"/>
                  </a:lnTo>
                  <a:lnTo>
                    <a:pt x="142" y="26"/>
                  </a:lnTo>
                  <a:lnTo>
                    <a:pt x="198" y="0"/>
                  </a:lnTo>
                  <a:lnTo>
                    <a:pt x="836" y="34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round/>
            </a:ln>
            <a:scene3d>
              <a:camera prst="legacyObliqueBottom"/>
              <a:lightRig rig="legacyFlat3" dir="b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  <p:sp>
          <p:nvSpPr>
            <p:cNvPr id="7181" name="Freeform 26">
              <a:hlinkClick r:id="" action="ppaction://noaction" highlightClick="1">
                <a:snd r:embed="rId1" name="type.wav"/>
              </a:hlinkClick>
            </p:cNvPr>
            <p:cNvSpPr/>
            <p:nvPr/>
          </p:nvSpPr>
          <p:spPr bwMode="auto">
            <a:xfrm>
              <a:off x="0" y="294"/>
              <a:ext cx="912" cy="186"/>
            </a:xfrm>
            <a:custGeom>
              <a:avLst/>
              <a:gdLst>
                <a:gd name="T0" fmla="*/ 0 w 912"/>
                <a:gd name="T1" fmla="*/ 186 h 186"/>
                <a:gd name="T2" fmla="*/ 912 w 912"/>
                <a:gd name="T3" fmla="*/ 186 h 186"/>
                <a:gd name="T4" fmla="*/ 68 w 912"/>
                <a:gd name="T5" fmla="*/ 0 h 186"/>
                <a:gd name="T6" fmla="*/ 40 w 912"/>
                <a:gd name="T7" fmla="*/ 46 h 186"/>
                <a:gd name="T8" fmla="*/ 18 w 912"/>
                <a:gd name="T9" fmla="*/ 88 h 186"/>
                <a:gd name="T10" fmla="*/ 6 w 912"/>
                <a:gd name="T11" fmla="*/ 134 h 186"/>
                <a:gd name="T12" fmla="*/ 0 w 912"/>
                <a:gd name="T13" fmla="*/ 186 h 18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12"/>
                <a:gd name="T22" fmla="*/ 0 h 186"/>
                <a:gd name="T23" fmla="*/ 912 w 912"/>
                <a:gd name="T24" fmla="*/ 186 h 18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12" h="186">
                  <a:moveTo>
                    <a:pt x="0" y="186"/>
                  </a:moveTo>
                  <a:lnTo>
                    <a:pt x="912" y="186"/>
                  </a:lnTo>
                  <a:lnTo>
                    <a:pt x="68" y="0"/>
                  </a:lnTo>
                  <a:lnTo>
                    <a:pt x="40" y="46"/>
                  </a:lnTo>
                  <a:lnTo>
                    <a:pt x="18" y="88"/>
                  </a:lnTo>
                  <a:lnTo>
                    <a:pt x="6" y="134"/>
                  </a:lnTo>
                  <a:lnTo>
                    <a:pt x="0" y="186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round/>
            </a:ln>
            <a:scene3d>
              <a:camera prst="legacyObliqueBottom"/>
              <a:lightRig rig="legacyFlat3" dir="b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  <p:sp>
          <p:nvSpPr>
            <p:cNvPr id="7182" name="Freeform 27"/>
            <p:cNvSpPr/>
            <p:nvPr/>
          </p:nvSpPr>
          <p:spPr bwMode="auto">
            <a:xfrm>
              <a:off x="0" y="480"/>
              <a:ext cx="912" cy="218"/>
            </a:xfrm>
            <a:custGeom>
              <a:avLst/>
              <a:gdLst>
                <a:gd name="T0" fmla="*/ 100 w 912"/>
                <a:gd name="T1" fmla="*/ 218 h 218"/>
                <a:gd name="T2" fmla="*/ 912 w 912"/>
                <a:gd name="T3" fmla="*/ 0 h 218"/>
                <a:gd name="T4" fmla="*/ 0 w 912"/>
                <a:gd name="T5" fmla="*/ 0 h 218"/>
                <a:gd name="T6" fmla="*/ 8 w 912"/>
                <a:gd name="T7" fmla="*/ 58 h 218"/>
                <a:gd name="T8" fmla="*/ 32 w 912"/>
                <a:gd name="T9" fmla="*/ 118 h 218"/>
                <a:gd name="T10" fmla="*/ 56 w 912"/>
                <a:gd name="T11" fmla="*/ 162 h 218"/>
                <a:gd name="T12" fmla="*/ 100 w 912"/>
                <a:gd name="T13" fmla="*/ 218 h 2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12"/>
                <a:gd name="T22" fmla="*/ 0 h 218"/>
                <a:gd name="T23" fmla="*/ 912 w 912"/>
                <a:gd name="T24" fmla="*/ 218 h 2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12" h="218">
                  <a:moveTo>
                    <a:pt x="100" y="218"/>
                  </a:moveTo>
                  <a:lnTo>
                    <a:pt x="912" y="0"/>
                  </a:lnTo>
                  <a:lnTo>
                    <a:pt x="0" y="0"/>
                  </a:lnTo>
                  <a:lnTo>
                    <a:pt x="8" y="58"/>
                  </a:lnTo>
                  <a:lnTo>
                    <a:pt x="32" y="118"/>
                  </a:lnTo>
                  <a:lnTo>
                    <a:pt x="56" y="162"/>
                  </a:lnTo>
                  <a:lnTo>
                    <a:pt x="100" y="218"/>
                  </a:lnTo>
                  <a:close/>
                </a:path>
              </a:pathLst>
            </a:custGeom>
            <a:solidFill>
              <a:srgbClr val="FFCC99"/>
            </a:solidFill>
            <a:ln w="9525">
              <a:round/>
            </a:ln>
            <a:scene3d>
              <a:camera prst="legacyObliqueBottom"/>
              <a:lightRig rig="legacyFlat3" dir="b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  <p:sp>
          <p:nvSpPr>
            <p:cNvPr id="7183" name="Freeform 28">
              <a:hlinkClick r:id="" action="ppaction://noaction" highlightClick="1">
                <a:snd r:embed="rId1" name="type.wav"/>
              </a:hlinkClick>
            </p:cNvPr>
            <p:cNvSpPr/>
            <p:nvPr/>
          </p:nvSpPr>
          <p:spPr bwMode="auto">
            <a:xfrm>
              <a:off x="100" y="480"/>
              <a:ext cx="810" cy="354"/>
            </a:xfrm>
            <a:custGeom>
              <a:avLst/>
              <a:gdLst>
                <a:gd name="T0" fmla="*/ 206 w 810"/>
                <a:gd name="T1" fmla="*/ 354 h 354"/>
                <a:gd name="T2" fmla="*/ 810 w 810"/>
                <a:gd name="T3" fmla="*/ 0 h 354"/>
                <a:gd name="T4" fmla="*/ 0 w 810"/>
                <a:gd name="T5" fmla="*/ 220 h 354"/>
                <a:gd name="T6" fmla="*/ 52 w 810"/>
                <a:gd name="T7" fmla="*/ 258 h 354"/>
                <a:gd name="T8" fmla="*/ 92 w 810"/>
                <a:gd name="T9" fmla="*/ 288 h 354"/>
                <a:gd name="T10" fmla="*/ 138 w 810"/>
                <a:gd name="T11" fmla="*/ 316 h 354"/>
                <a:gd name="T12" fmla="*/ 206 w 810"/>
                <a:gd name="T13" fmla="*/ 354 h 35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10"/>
                <a:gd name="T22" fmla="*/ 0 h 354"/>
                <a:gd name="T23" fmla="*/ 810 w 810"/>
                <a:gd name="T24" fmla="*/ 354 h 35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10" h="354">
                  <a:moveTo>
                    <a:pt x="206" y="354"/>
                  </a:moveTo>
                  <a:lnTo>
                    <a:pt x="810" y="0"/>
                  </a:lnTo>
                  <a:lnTo>
                    <a:pt x="0" y="220"/>
                  </a:lnTo>
                  <a:lnTo>
                    <a:pt x="52" y="258"/>
                  </a:lnTo>
                  <a:lnTo>
                    <a:pt x="92" y="288"/>
                  </a:lnTo>
                  <a:lnTo>
                    <a:pt x="138" y="316"/>
                  </a:lnTo>
                  <a:lnTo>
                    <a:pt x="206" y="354"/>
                  </a:lnTo>
                  <a:close/>
                </a:path>
              </a:pathLst>
            </a:custGeom>
            <a:solidFill>
              <a:srgbClr val="FFCC99"/>
            </a:solidFill>
            <a:ln w="9525">
              <a:round/>
            </a:ln>
            <a:scene3d>
              <a:camera prst="legacyObliqueBottom"/>
              <a:lightRig rig="legacyFlat3" dir="b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  <p:sp>
          <p:nvSpPr>
            <p:cNvPr id="7184" name="Freeform 29">
              <a:hlinkClick r:id="" action="ppaction://noaction" highlightClick="1">
                <a:snd r:embed="rId1" name="type.wav"/>
              </a:hlinkClick>
            </p:cNvPr>
            <p:cNvSpPr/>
            <p:nvPr/>
          </p:nvSpPr>
          <p:spPr bwMode="auto">
            <a:xfrm>
              <a:off x="314" y="480"/>
              <a:ext cx="598" cy="446"/>
            </a:xfrm>
            <a:custGeom>
              <a:avLst/>
              <a:gdLst>
                <a:gd name="T0" fmla="*/ 0 w 598"/>
                <a:gd name="T1" fmla="*/ 356 h 446"/>
                <a:gd name="T2" fmla="*/ 598 w 598"/>
                <a:gd name="T3" fmla="*/ 0 h 446"/>
                <a:gd name="T4" fmla="*/ 302 w 598"/>
                <a:gd name="T5" fmla="*/ 446 h 446"/>
                <a:gd name="T6" fmla="*/ 238 w 598"/>
                <a:gd name="T7" fmla="*/ 434 h 446"/>
                <a:gd name="T8" fmla="*/ 160 w 598"/>
                <a:gd name="T9" fmla="*/ 412 h 446"/>
                <a:gd name="T10" fmla="*/ 92 w 598"/>
                <a:gd name="T11" fmla="*/ 392 h 446"/>
                <a:gd name="T12" fmla="*/ 0 w 598"/>
                <a:gd name="T13" fmla="*/ 356 h 44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98"/>
                <a:gd name="T22" fmla="*/ 0 h 446"/>
                <a:gd name="T23" fmla="*/ 598 w 598"/>
                <a:gd name="T24" fmla="*/ 446 h 44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98" h="446">
                  <a:moveTo>
                    <a:pt x="0" y="356"/>
                  </a:moveTo>
                  <a:lnTo>
                    <a:pt x="598" y="0"/>
                  </a:lnTo>
                  <a:lnTo>
                    <a:pt x="302" y="446"/>
                  </a:lnTo>
                  <a:lnTo>
                    <a:pt x="238" y="434"/>
                  </a:lnTo>
                  <a:lnTo>
                    <a:pt x="160" y="412"/>
                  </a:lnTo>
                  <a:lnTo>
                    <a:pt x="92" y="392"/>
                  </a:lnTo>
                  <a:lnTo>
                    <a:pt x="0" y="356"/>
                  </a:lnTo>
                  <a:close/>
                </a:path>
              </a:pathLst>
            </a:custGeom>
            <a:solidFill>
              <a:srgbClr val="FFCC99"/>
            </a:solidFill>
            <a:ln w="9525">
              <a:round/>
            </a:ln>
            <a:scene3d>
              <a:camera prst="legacyObliqueBottom"/>
              <a:lightRig rig="legacyFlat3" dir="b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  <p:sp>
          <p:nvSpPr>
            <p:cNvPr id="7185" name="Freeform 30">
              <a:hlinkClick r:id="" action="ppaction://noaction" highlightClick="1">
                <a:snd r:embed="rId1" name="type.wav"/>
              </a:hlinkClick>
            </p:cNvPr>
            <p:cNvSpPr/>
            <p:nvPr/>
          </p:nvSpPr>
          <p:spPr bwMode="auto">
            <a:xfrm>
              <a:off x="912" y="30"/>
              <a:ext cx="606" cy="450"/>
            </a:xfrm>
            <a:custGeom>
              <a:avLst/>
              <a:gdLst>
                <a:gd name="T0" fmla="*/ 0 w 606"/>
                <a:gd name="T1" fmla="*/ 450 h 450"/>
                <a:gd name="T2" fmla="*/ 300 w 606"/>
                <a:gd name="T3" fmla="*/ 0 h 450"/>
                <a:gd name="T4" fmla="*/ 344 w 606"/>
                <a:gd name="T5" fmla="*/ 8 h 450"/>
                <a:gd name="T6" fmla="*/ 447 w 606"/>
                <a:gd name="T7" fmla="*/ 33 h 450"/>
                <a:gd name="T8" fmla="*/ 534 w 606"/>
                <a:gd name="T9" fmla="*/ 62 h 450"/>
                <a:gd name="T10" fmla="*/ 606 w 606"/>
                <a:gd name="T11" fmla="*/ 96 h 450"/>
                <a:gd name="T12" fmla="*/ 0 w 606"/>
                <a:gd name="T13" fmla="*/ 450 h 45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06"/>
                <a:gd name="T22" fmla="*/ 0 h 450"/>
                <a:gd name="T23" fmla="*/ 606 w 606"/>
                <a:gd name="T24" fmla="*/ 450 h 45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06" h="450">
                  <a:moveTo>
                    <a:pt x="0" y="450"/>
                  </a:moveTo>
                  <a:lnTo>
                    <a:pt x="300" y="0"/>
                  </a:lnTo>
                  <a:lnTo>
                    <a:pt x="344" y="8"/>
                  </a:lnTo>
                  <a:lnTo>
                    <a:pt x="447" y="33"/>
                  </a:lnTo>
                  <a:lnTo>
                    <a:pt x="534" y="62"/>
                  </a:lnTo>
                  <a:lnTo>
                    <a:pt x="606" y="96"/>
                  </a:lnTo>
                  <a:lnTo>
                    <a:pt x="0" y="450"/>
                  </a:lnTo>
                  <a:close/>
                </a:path>
              </a:pathLst>
            </a:custGeom>
            <a:solidFill>
              <a:srgbClr val="00CC99"/>
            </a:solidFill>
            <a:ln w="9525">
              <a:round/>
            </a:ln>
            <a:scene3d>
              <a:camera prst="legacyObliqueBottom"/>
              <a:lightRig rig="legacyFlat3" dir="b"/>
            </a:scene3d>
            <a:sp3d extrusionH="4900600" prstMaterial="legacyMatte">
              <a:bevelT w="13500" h="13500" prst="angle"/>
              <a:bevelB w="13500" h="13500" prst="angle"/>
              <a:extrusionClr>
                <a:srgbClr val="00CC99"/>
              </a:extrusionClr>
            </a:sp3d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  <p:sp>
          <p:nvSpPr>
            <p:cNvPr id="7186" name="Freeform 31">
              <a:hlinkClick r:id="" action="ppaction://noaction" highlightClick="1">
                <a:snd r:embed="rId1" name="type.wav"/>
              </a:hlinkClick>
            </p:cNvPr>
            <p:cNvSpPr/>
            <p:nvPr/>
          </p:nvSpPr>
          <p:spPr bwMode="auto">
            <a:xfrm>
              <a:off x="912" y="126"/>
              <a:ext cx="816" cy="354"/>
            </a:xfrm>
            <a:custGeom>
              <a:avLst/>
              <a:gdLst>
                <a:gd name="T0" fmla="*/ 0 w 816"/>
                <a:gd name="T1" fmla="*/ 354 h 354"/>
                <a:gd name="T2" fmla="*/ 614 w 816"/>
                <a:gd name="T3" fmla="*/ 0 h 354"/>
                <a:gd name="T4" fmla="*/ 660 w 816"/>
                <a:gd name="T5" fmla="*/ 26 h 354"/>
                <a:gd name="T6" fmla="*/ 720 w 816"/>
                <a:gd name="T7" fmla="*/ 58 h 354"/>
                <a:gd name="T8" fmla="*/ 770 w 816"/>
                <a:gd name="T9" fmla="*/ 98 h 354"/>
                <a:gd name="T10" fmla="*/ 816 w 816"/>
                <a:gd name="T11" fmla="*/ 142 h 354"/>
                <a:gd name="T12" fmla="*/ 0 w 816"/>
                <a:gd name="T13" fmla="*/ 354 h 35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16"/>
                <a:gd name="T22" fmla="*/ 0 h 354"/>
                <a:gd name="T23" fmla="*/ 816 w 816"/>
                <a:gd name="T24" fmla="*/ 354 h 35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16" h="354">
                  <a:moveTo>
                    <a:pt x="0" y="354"/>
                  </a:moveTo>
                  <a:lnTo>
                    <a:pt x="614" y="0"/>
                  </a:lnTo>
                  <a:lnTo>
                    <a:pt x="660" y="26"/>
                  </a:lnTo>
                  <a:lnTo>
                    <a:pt x="720" y="58"/>
                  </a:lnTo>
                  <a:lnTo>
                    <a:pt x="770" y="98"/>
                  </a:lnTo>
                  <a:lnTo>
                    <a:pt x="816" y="142"/>
                  </a:lnTo>
                  <a:lnTo>
                    <a:pt x="0" y="354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round/>
            </a:ln>
            <a:scene3d>
              <a:camera prst="legacyObliqueBottom"/>
              <a:lightRig rig="legacyFlat3" dir="b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  <p:sp>
          <p:nvSpPr>
            <p:cNvPr id="7187" name="Freeform 32">
              <a:hlinkClick r:id="" action="ppaction://noaction" highlightClick="1">
                <a:snd r:embed="rId1" name="type.wav"/>
              </a:hlinkClick>
            </p:cNvPr>
            <p:cNvSpPr/>
            <p:nvPr/>
          </p:nvSpPr>
          <p:spPr bwMode="auto">
            <a:xfrm>
              <a:off x="912" y="272"/>
              <a:ext cx="908" cy="208"/>
            </a:xfrm>
            <a:custGeom>
              <a:avLst/>
              <a:gdLst>
                <a:gd name="T0" fmla="*/ 0 w 908"/>
                <a:gd name="T1" fmla="*/ 208 h 208"/>
                <a:gd name="T2" fmla="*/ 822 w 908"/>
                <a:gd name="T3" fmla="*/ 0 h 208"/>
                <a:gd name="T4" fmla="*/ 850 w 908"/>
                <a:gd name="T5" fmla="*/ 36 h 208"/>
                <a:gd name="T6" fmla="*/ 886 w 908"/>
                <a:gd name="T7" fmla="*/ 94 h 208"/>
                <a:gd name="T8" fmla="*/ 906 w 908"/>
                <a:gd name="T9" fmla="*/ 158 h 208"/>
                <a:gd name="T10" fmla="*/ 908 w 908"/>
                <a:gd name="T11" fmla="*/ 202 h 208"/>
                <a:gd name="T12" fmla="*/ 0 w 908"/>
                <a:gd name="T13" fmla="*/ 208 h 20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08"/>
                <a:gd name="T22" fmla="*/ 0 h 208"/>
                <a:gd name="T23" fmla="*/ 908 w 908"/>
                <a:gd name="T24" fmla="*/ 208 h 20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08" h="208">
                  <a:moveTo>
                    <a:pt x="0" y="208"/>
                  </a:moveTo>
                  <a:lnTo>
                    <a:pt x="822" y="0"/>
                  </a:lnTo>
                  <a:lnTo>
                    <a:pt x="850" y="36"/>
                  </a:lnTo>
                  <a:lnTo>
                    <a:pt x="886" y="94"/>
                  </a:lnTo>
                  <a:lnTo>
                    <a:pt x="906" y="158"/>
                  </a:lnTo>
                  <a:lnTo>
                    <a:pt x="908" y="202"/>
                  </a:lnTo>
                  <a:lnTo>
                    <a:pt x="0" y="208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round/>
            </a:ln>
            <a:scene3d>
              <a:camera prst="legacyObliqueBottom"/>
              <a:lightRig rig="legacyFlat3" dir="b"/>
            </a:scene3d>
            <a:sp3d extrusionH="49006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  <p:sp>
          <p:nvSpPr>
            <p:cNvPr id="7188" name="Freeform 33">
              <a:hlinkClick r:id="" action="ppaction://noaction" highlightClick="1">
                <a:snd r:embed="rId1" name="type.wav"/>
              </a:hlinkClick>
            </p:cNvPr>
            <p:cNvSpPr/>
            <p:nvPr/>
          </p:nvSpPr>
          <p:spPr bwMode="auto">
            <a:xfrm>
              <a:off x="912" y="480"/>
              <a:ext cx="912" cy="190"/>
            </a:xfrm>
            <a:custGeom>
              <a:avLst/>
              <a:gdLst>
                <a:gd name="T0" fmla="*/ 0 w 912"/>
                <a:gd name="T1" fmla="*/ 0 h 190"/>
                <a:gd name="T2" fmla="*/ 912 w 912"/>
                <a:gd name="T3" fmla="*/ 0 h 190"/>
                <a:gd name="T4" fmla="*/ 906 w 912"/>
                <a:gd name="T5" fmla="*/ 44 h 190"/>
                <a:gd name="T6" fmla="*/ 890 w 912"/>
                <a:gd name="T7" fmla="*/ 96 h 190"/>
                <a:gd name="T8" fmla="*/ 864 w 912"/>
                <a:gd name="T9" fmla="*/ 146 h 190"/>
                <a:gd name="T10" fmla="*/ 830 w 912"/>
                <a:gd name="T11" fmla="*/ 190 h 190"/>
                <a:gd name="T12" fmla="*/ 0 w 912"/>
                <a:gd name="T13" fmla="*/ 0 h 19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12"/>
                <a:gd name="T22" fmla="*/ 0 h 190"/>
                <a:gd name="T23" fmla="*/ 912 w 912"/>
                <a:gd name="T24" fmla="*/ 190 h 19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12" h="190">
                  <a:moveTo>
                    <a:pt x="0" y="0"/>
                  </a:moveTo>
                  <a:lnTo>
                    <a:pt x="912" y="0"/>
                  </a:lnTo>
                  <a:lnTo>
                    <a:pt x="906" y="44"/>
                  </a:lnTo>
                  <a:lnTo>
                    <a:pt x="890" y="96"/>
                  </a:lnTo>
                  <a:lnTo>
                    <a:pt x="864" y="146"/>
                  </a:lnTo>
                  <a:lnTo>
                    <a:pt x="830" y="1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C99"/>
            </a:solidFill>
            <a:ln w="9525">
              <a:round/>
            </a:ln>
            <a:scene3d>
              <a:camera prst="legacyObliqueBottom"/>
              <a:lightRig rig="legacyFlat3" dir="b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  <p:sp>
          <p:nvSpPr>
            <p:cNvPr id="7189" name="Freeform 34">
              <a:hlinkClick r:id="" action="ppaction://noaction" highlightClick="1">
                <a:snd r:embed="rId1" name="type.wav"/>
              </a:hlinkClick>
            </p:cNvPr>
            <p:cNvSpPr/>
            <p:nvPr/>
          </p:nvSpPr>
          <p:spPr bwMode="auto">
            <a:xfrm>
              <a:off x="912" y="480"/>
              <a:ext cx="830" cy="340"/>
            </a:xfrm>
            <a:custGeom>
              <a:avLst/>
              <a:gdLst>
                <a:gd name="T0" fmla="*/ 0 w 830"/>
                <a:gd name="T1" fmla="*/ 0 h 340"/>
                <a:gd name="T2" fmla="*/ 830 w 830"/>
                <a:gd name="T3" fmla="*/ 194 h 340"/>
                <a:gd name="T4" fmla="*/ 800 w 830"/>
                <a:gd name="T5" fmla="*/ 226 h 340"/>
                <a:gd name="T6" fmla="*/ 758 w 830"/>
                <a:gd name="T7" fmla="*/ 260 h 340"/>
                <a:gd name="T8" fmla="*/ 708 w 830"/>
                <a:gd name="T9" fmla="*/ 300 h 340"/>
                <a:gd name="T10" fmla="*/ 636 w 830"/>
                <a:gd name="T11" fmla="*/ 340 h 340"/>
                <a:gd name="T12" fmla="*/ 0 w 830"/>
                <a:gd name="T13" fmla="*/ 0 h 3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30"/>
                <a:gd name="T22" fmla="*/ 0 h 340"/>
                <a:gd name="T23" fmla="*/ 830 w 830"/>
                <a:gd name="T24" fmla="*/ 340 h 3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30" h="340">
                  <a:moveTo>
                    <a:pt x="0" y="0"/>
                  </a:moveTo>
                  <a:lnTo>
                    <a:pt x="830" y="194"/>
                  </a:lnTo>
                  <a:lnTo>
                    <a:pt x="800" y="226"/>
                  </a:lnTo>
                  <a:lnTo>
                    <a:pt x="758" y="260"/>
                  </a:lnTo>
                  <a:lnTo>
                    <a:pt x="708" y="300"/>
                  </a:lnTo>
                  <a:lnTo>
                    <a:pt x="636" y="3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C99"/>
            </a:solidFill>
            <a:ln w="9525">
              <a:round/>
            </a:ln>
            <a:scene3d>
              <a:camera prst="legacyObliqueBottom"/>
              <a:lightRig rig="legacyFlat3" dir="b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  <p:sp>
          <p:nvSpPr>
            <p:cNvPr id="7190" name="Freeform 35">
              <a:hlinkClick r:id="" action="ppaction://noaction" highlightClick="1">
                <a:snd r:embed="rId1" name="type.wav"/>
              </a:hlinkClick>
            </p:cNvPr>
            <p:cNvSpPr/>
            <p:nvPr/>
          </p:nvSpPr>
          <p:spPr bwMode="auto">
            <a:xfrm>
              <a:off x="912" y="480"/>
              <a:ext cx="630" cy="436"/>
            </a:xfrm>
            <a:custGeom>
              <a:avLst/>
              <a:gdLst>
                <a:gd name="T0" fmla="*/ 0 w 630"/>
                <a:gd name="T1" fmla="*/ 0 h 436"/>
                <a:gd name="T2" fmla="*/ 630 w 630"/>
                <a:gd name="T3" fmla="*/ 340 h 436"/>
                <a:gd name="T4" fmla="*/ 570 w 630"/>
                <a:gd name="T5" fmla="*/ 370 h 436"/>
                <a:gd name="T6" fmla="*/ 496 w 630"/>
                <a:gd name="T7" fmla="*/ 394 h 436"/>
                <a:gd name="T8" fmla="*/ 410 w 630"/>
                <a:gd name="T9" fmla="*/ 422 h 436"/>
                <a:gd name="T10" fmla="*/ 340 w 630"/>
                <a:gd name="T11" fmla="*/ 436 h 436"/>
                <a:gd name="T12" fmla="*/ 0 w 630"/>
                <a:gd name="T13" fmla="*/ 0 h 4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30"/>
                <a:gd name="T22" fmla="*/ 0 h 436"/>
                <a:gd name="T23" fmla="*/ 630 w 630"/>
                <a:gd name="T24" fmla="*/ 436 h 4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30" h="436">
                  <a:moveTo>
                    <a:pt x="0" y="0"/>
                  </a:moveTo>
                  <a:lnTo>
                    <a:pt x="630" y="340"/>
                  </a:lnTo>
                  <a:lnTo>
                    <a:pt x="570" y="370"/>
                  </a:lnTo>
                  <a:lnTo>
                    <a:pt x="496" y="394"/>
                  </a:lnTo>
                  <a:lnTo>
                    <a:pt x="410" y="422"/>
                  </a:lnTo>
                  <a:lnTo>
                    <a:pt x="340" y="4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C99"/>
            </a:solidFill>
            <a:ln w="9525">
              <a:round/>
            </a:ln>
            <a:scene3d>
              <a:camera prst="legacyObliqueBottom"/>
              <a:lightRig rig="legacyFlat3" dir="b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  <p:sp>
          <p:nvSpPr>
            <p:cNvPr id="7191" name="Freeform 36">
              <a:hlinkClick r:id="" action="ppaction://noaction" highlightClick="1">
                <a:snd r:embed="rId1" name="type.wav"/>
              </a:hlinkClick>
            </p:cNvPr>
            <p:cNvSpPr/>
            <p:nvPr/>
          </p:nvSpPr>
          <p:spPr bwMode="auto">
            <a:xfrm>
              <a:off x="912" y="480"/>
              <a:ext cx="338" cy="474"/>
            </a:xfrm>
            <a:custGeom>
              <a:avLst/>
              <a:gdLst>
                <a:gd name="T0" fmla="*/ 0 w 338"/>
                <a:gd name="T1" fmla="*/ 0 h 474"/>
                <a:gd name="T2" fmla="*/ 6 w 338"/>
                <a:gd name="T3" fmla="*/ 474 h 474"/>
                <a:gd name="T4" fmla="*/ 102 w 338"/>
                <a:gd name="T5" fmla="*/ 468 h 474"/>
                <a:gd name="T6" fmla="*/ 188 w 338"/>
                <a:gd name="T7" fmla="*/ 462 h 474"/>
                <a:gd name="T8" fmla="*/ 278 w 338"/>
                <a:gd name="T9" fmla="*/ 448 h 474"/>
                <a:gd name="T10" fmla="*/ 338 w 338"/>
                <a:gd name="T11" fmla="*/ 438 h 474"/>
                <a:gd name="T12" fmla="*/ 0 w 338"/>
                <a:gd name="T13" fmla="*/ 0 h 47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38"/>
                <a:gd name="T22" fmla="*/ 0 h 474"/>
                <a:gd name="T23" fmla="*/ 338 w 338"/>
                <a:gd name="T24" fmla="*/ 474 h 47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38" h="474">
                  <a:moveTo>
                    <a:pt x="0" y="0"/>
                  </a:moveTo>
                  <a:lnTo>
                    <a:pt x="6" y="474"/>
                  </a:lnTo>
                  <a:lnTo>
                    <a:pt x="102" y="468"/>
                  </a:lnTo>
                  <a:lnTo>
                    <a:pt x="188" y="462"/>
                  </a:lnTo>
                  <a:lnTo>
                    <a:pt x="278" y="448"/>
                  </a:lnTo>
                  <a:lnTo>
                    <a:pt x="338" y="4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C99"/>
            </a:solidFill>
            <a:ln w="9525">
              <a:round/>
            </a:ln>
            <a:scene3d>
              <a:camera prst="legacyObliqueBottom"/>
              <a:lightRig rig="legacyFlat3" dir="b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  <p:sp>
          <p:nvSpPr>
            <p:cNvPr id="7192" name="Freeform 37">
              <a:hlinkClick r:id="" action="ppaction://noaction" highlightClick="1">
                <a:snd r:embed="rId1" name="type.wav"/>
              </a:hlinkClick>
            </p:cNvPr>
            <p:cNvSpPr/>
            <p:nvPr/>
          </p:nvSpPr>
          <p:spPr bwMode="auto">
            <a:xfrm>
              <a:off x="620" y="480"/>
              <a:ext cx="294" cy="470"/>
            </a:xfrm>
            <a:custGeom>
              <a:avLst/>
              <a:gdLst>
                <a:gd name="T0" fmla="*/ 292 w 294"/>
                <a:gd name="T1" fmla="*/ 0 h 470"/>
                <a:gd name="T2" fmla="*/ 0 w 294"/>
                <a:gd name="T3" fmla="*/ 448 h 470"/>
                <a:gd name="T4" fmla="*/ 74 w 294"/>
                <a:gd name="T5" fmla="*/ 460 h 470"/>
                <a:gd name="T6" fmla="*/ 144 w 294"/>
                <a:gd name="T7" fmla="*/ 466 h 470"/>
                <a:gd name="T8" fmla="*/ 232 w 294"/>
                <a:gd name="T9" fmla="*/ 470 h 470"/>
                <a:gd name="T10" fmla="*/ 294 w 294"/>
                <a:gd name="T11" fmla="*/ 468 h 470"/>
                <a:gd name="T12" fmla="*/ 292 w 294"/>
                <a:gd name="T13" fmla="*/ 0 h 47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94"/>
                <a:gd name="T22" fmla="*/ 0 h 470"/>
                <a:gd name="T23" fmla="*/ 294 w 294"/>
                <a:gd name="T24" fmla="*/ 470 h 47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94" h="470">
                  <a:moveTo>
                    <a:pt x="292" y="0"/>
                  </a:moveTo>
                  <a:lnTo>
                    <a:pt x="0" y="448"/>
                  </a:lnTo>
                  <a:lnTo>
                    <a:pt x="74" y="460"/>
                  </a:lnTo>
                  <a:lnTo>
                    <a:pt x="144" y="466"/>
                  </a:lnTo>
                  <a:lnTo>
                    <a:pt x="232" y="470"/>
                  </a:lnTo>
                  <a:lnTo>
                    <a:pt x="294" y="468"/>
                  </a:lnTo>
                  <a:lnTo>
                    <a:pt x="292" y="0"/>
                  </a:lnTo>
                  <a:close/>
                </a:path>
              </a:pathLst>
            </a:custGeom>
            <a:solidFill>
              <a:srgbClr val="FFCC99"/>
            </a:solidFill>
            <a:ln w="9525">
              <a:round/>
            </a:ln>
            <a:scene3d>
              <a:camera prst="legacyObliqueBottom"/>
              <a:lightRig rig="legacyFlat4" dir="b"/>
            </a:scene3d>
            <a:sp3d extrusionH="4900600" prstMaterial="legacyMatte">
              <a:bevelT w="13500" h="13500" prst="angle"/>
              <a:bevelB w="13500" h="13500" prst="angle"/>
              <a:extrusionClr>
                <a:srgbClr val="FFCC99"/>
              </a:extrusionClr>
            </a:sp3d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  <p:sp>
          <p:nvSpPr>
            <p:cNvPr id="7193" name="Line 38"/>
            <p:cNvSpPr>
              <a:spLocks noChangeShapeType="1"/>
            </p:cNvSpPr>
            <p:nvPr/>
          </p:nvSpPr>
          <p:spPr bwMode="auto">
            <a:xfrm>
              <a:off x="0" y="480"/>
              <a:ext cx="1824" cy="0"/>
            </a:xfrm>
            <a:prstGeom prst="line">
              <a:avLst/>
            </a:prstGeom>
            <a:noFill/>
            <a:ln w="19050">
              <a:solidFill>
                <a:srgbClr val="FFFFCC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4" name="Line 39"/>
            <p:cNvSpPr>
              <a:spLocks noChangeShapeType="1"/>
            </p:cNvSpPr>
            <p:nvPr/>
          </p:nvSpPr>
          <p:spPr bwMode="auto">
            <a:xfrm>
              <a:off x="912" y="0"/>
              <a:ext cx="0" cy="960"/>
            </a:xfrm>
            <a:prstGeom prst="line">
              <a:avLst/>
            </a:prstGeom>
            <a:noFill/>
            <a:ln w="19050">
              <a:solidFill>
                <a:srgbClr val="FFFFCC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5" name="Line 40"/>
            <p:cNvSpPr>
              <a:spLocks noChangeShapeType="1"/>
            </p:cNvSpPr>
            <p:nvPr/>
          </p:nvSpPr>
          <p:spPr bwMode="auto">
            <a:xfrm>
              <a:off x="96" y="288"/>
              <a:ext cx="1632" cy="384"/>
            </a:xfrm>
            <a:prstGeom prst="line">
              <a:avLst/>
            </a:prstGeom>
            <a:noFill/>
            <a:ln w="19050">
              <a:solidFill>
                <a:srgbClr val="FFFFCC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6" name="Line 41"/>
            <p:cNvSpPr>
              <a:spLocks noChangeShapeType="1"/>
            </p:cNvSpPr>
            <p:nvPr/>
          </p:nvSpPr>
          <p:spPr bwMode="auto">
            <a:xfrm>
              <a:off x="288" y="144"/>
              <a:ext cx="1248" cy="672"/>
            </a:xfrm>
            <a:prstGeom prst="line">
              <a:avLst/>
            </a:prstGeom>
            <a:noFill/>
            <a:ln w="19050">
              <a:solidFill>
                <a:srgbClr val="FFFFCC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7" name="Line 42"/>
            <p:cNvSpPr>
              <a:spLocks noChangeShapeType="1"/>
            </p:cNvSpPr>
            <p:nvPr/>
          </p:nvSpPr>
          <p:spPr bwMode="auto">
            <a:xfrm>
              <a:off x="576" y="48"/>
              <a:ext cx="672" cy="864"/>
            </a:xfrm>
            <a:prstGeom prst="line">
              <a:avLst/>
            </a:prstGeom>
            <a:noFill/>
            <a:ln w="19050">
              <a:solidFill>
                <a:srgbClr val="FFFFCC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8" name="Line 43"/>
            <p:cNvSpPr>
              <a:spLocks noChangeShapeType="1"/>
            </p:cNvSpPr>
            <p:nvPr/>
          </p:nvSpPr>
          <p:spPr bwMode="auto">
            <a:xfrm flipV="1">
              <a:off x="96" y="264"/>
              <a:ext cx="1632" cy="432"/>
            </a:xfrm>
            <a:prstGeom prst="line">
              <a:avLst/>
            </a:prstGeom>
            <a:noFill/>
            <a:ln w="19050">
              <a:solidFill>
                <a:srgbClr val="FFFFCC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9" name="Line 44"/>
            <p:cNvSpPr>
              <a:spLocks noChangeShapeType="1"/>
            </p:cNvSpPr>
            <p:nvPr/>
          </p:nvSpPr>
          <p:spPr bwMode="auto">
            <a:xfrm flipV="1">
              <a:off x="336" y="144"/>
              <a:ext cx="1200" cy="672"/>
            </a:xfrm>
            <a:prstGeom prst="line">
              <a:avLst/>
            </a:prstGeom>
            <a:noFill/>
            <a:ln w="19050">
              <a:solidFill>
                <a:srgbClr val="FFFFCC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0" name="Line 45"/>
            <p:cNvSpPr>
              <a:spLocks noChangeShapeType="1"/>
            </p:cNvSpPr>
            <p:nvPr/>
          </p:nvSpPr>
          <p:spPr bwMode="auto">
            <a:xfrm flipV="1">
              <a:off x="624" y="48"/>
              <a:ext cx="576" cy="864"/>
            </a:xfrm>
            <a:prstGeom prst="line">
              <a:avLst/>
            </a:prstGeom>
            <a:noFill/>
            <a:ln w="19050">
              <a:solidFill>
                <a:srgbClr val="FFFFCC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8" name="TextBox 47"/>
          <p:cNvSpPr txBox="1"/>
          <p:nvPr/>
        </p:nvSpPr>
        <p:spPr>
          <a:xfrm>
            <a:off x="561975" y="600075"/>
            <a:ext cx="1800225" cy="695325"/>
          </a:xfrm>
          <a:prstGeom prst="bevel">
            <a:avLst/>
          </a:prstGeom>
          <a:solidFill>
            <a:srgbClr val="FFFF00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知识回顾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9" name="Text Box 5"/>
          <p:cNvSpPr txBox="1">
            <a:spLocks noChangeArrowheads="1"/>
          </p:cNvSpPr>
          <p:nvPr/>
        </p:nvSpPr>
        <p:spPr bwMode="auto">
          <a:xfrm>
            <a:off x="2590800" y="838200"/>
            <a:ext cx="2667000" cy="5238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  <a:ea typeface="楷体_GB2312" pitchFamily="49" charset="-122"/>
              </a:rPr>
              <a:t>圆柱</a:t>
            </a:r>
            <a:r>
              <a:rPr lang="zh-CN" alt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  <a:ea typeface="楷体_GB2312" pitchFamily="49" charset="-122"/>
              </a:rPr>
              <a:t>的体积：</a:t>
            </a:r>
            <a:endParaRPr lang="zh-CN" altLang="en-US" sz="2800" b="1" dirty="0">
              <a:solidFill>
                <a:schemeClr val="tx1">
                  <a:lumMod val="95000"/>
                  <a:lumOff val="5000"/>
                </a:schemeClr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0" name="右箭头 49"/>
          <p:cNvSpPr/>
          <p:nvPr/>
        </p:nvSpPr>
        <p:spPr>
          <a:xfrm>
            <a:off x="2895600" y="3048000"/>
            <a:ext cx="1447800" cy="685800"/>
          </a:xfrm>
          <a:prstGeom prst="rightArrow">
            <a:avLst/>
          </a:prstGeom>
          <a:solidFill>
            <a:srgbClr val="FF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175" name="Text Box 5"/>
          <p:cNvSpPr txBox="1">
            <a:spLocks noChangeArrowheads="1"/>
          </p:cNvSpPr>
          <p:nvPr/>
        </p:nvSpPr>
        <p:spPr bwMode="auto">
          <a:xfrm>
            <a:off x="1905000" y="5105400"/>
            <a:ext cx="56388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圆柱的体积</a:t>
            </a:r>
            <a:r>
              <a:rPr lang="en-US" altLang="zh-CN" sz="2800" b="1" dirty="0">
                <a:latin typeface="Times New Roman" panose="02020603050405020304" pitchFamily="18" charset="0"/>
                <a:ea typeface="楷体_GB2312" pitchFamily="49" charset="-122"/>
              </a:rPr>
              <a:t>=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底面积</a:t>
            </a:r>
            <a:r>
              <a:rPr lang="en-US" altLang="zh-CN" sz="2800" b="1" dirty="0">
                <a:latin typeface="Times New Roman" panose="02020603050405020304" pitchFamily="18" charset="0"/>
                <a:ea typeface="楷体_GB2312" pitchFamily="49" charset="-122"/>
              </a:rPr>
              <a:t>×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高</a:t>
            </a:r>
            <a:endParaRPr lang="zh-CN" altLang="en-US" sz="28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7176" name="Text Box 5"/>
          <p:cNvSpPr txBox="1">
            <a:spLocks noChangeArrowheads="1"/>
          </p:cNvSpPr>
          <p:nvPr/>
        </p:nvSpPr>
        <p:spPr bwMode="auto">
          <a:xfrm>
            <a:off x="2895600" y="5486400"/>
            <a:ext cx="2286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800" b="1" dirty="0">
                <a:latin typeface="Times New Roman" panose="02020603050405020304" pitchFamily="18" charset="0"/>
                <a:ea typeface="楷体_GB2312" pitchFamily="49" charset="-122"/>
              </a:rPr>
              <a:t>V  = s h</a:t>
            </a:r>
            <a:endParaRPr lang="zh-CN" altLang="en-US" sz="48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5" grpId="0"/>
      <p:bldP spid="717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61975" y="600075"/>
            <a:ext cx="1800225" cy="695325"/>
          </a:xfrm>
          <a:prstGeom prst="bevel">
            <a:avLst/>
          </a:prstGeom>
          <a:solidFill>
            <a:srgbClr val="FFFF00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知识回顾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195" name="Rectangle 2"/>
          <p:cNvSpPr>
            <a:spLocks noChangeArrowheads="1"/>
          </p:cNvSpPr>
          <p:nvPr/>
        </p:nvSpPr>
        <p:spPr bwMode="auto">
          <a:xfrm>
            <a:off x="114300" y="5143500"/>
            <a:ext cx="86868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0" hangingPunct="0"/>
            <a:endParaRPr lang="zh-CN" altLang="en-US"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2" name="组合 62"/>
          <p:cNvGrpSpPr/>
          <p:nvPr/>
        </p:nvGrpSpPr>
        <p:grpSpPr bwMode="auto">
          <a:xfrm>
            <a:off x="1447800" y="3810000"/>
            <a:ext cx="6991350" cy="1016000"/>
            <a:chOff x="1447800" y="3810000"/>
            <a:chExt cx="6991350" cy="1016000"/>
          </a:xfrm>
        </p:grpSpPr>
        <p:grpSp>
          <p:nvGrpSpPr>
            <p:cNvPr id="8230" name="Group 35"/>
            <p:cNvGrpSpPr/>
            <p:nvPr/>
          </p:nvGrpSpPr>
          <p:grpSpPr bwMode="auto">
            <a:xfrm>
              <a:off x="7086600" y="3810000"/>
              <a:ext cx="685800" cy="1016000"/>
              <a:chOff x="48" y="112"/>
              <a:chExt cx="432" cy="640"/>
            </a:xfrm>
          </p:grpSpPr>
          <p:sp>
            <p:nvSpPr>
              <p:cNvPr id="8232" name="Text Box 36"/>
              <p:cNvSpPr txBox="1">
                <a:spLocks noChangeArrowheads="1"/>
              </p:cNvSpPr>
              <p:nvPr/>
            </p:nvSpPr>
            <p:spPr bwMode="auto">
              <a:xfrm>
                <a:off x="48" y="112"/>
                <a:ext cx="432" cy="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3200" b="1" u="sng">
                    <a:solidFill>
                      <a:srgbClr val="0D0D0D"/>
                    </a:solidFill>
                    <a:latin typeface="楷体_GB2312" pitchFamily="49" charset="-122"/>
                    <a:ea typeface="楷体_GB2312" pitchFamily="49" charset="-122"/>
                  </a:rPr>
                  <a:t>1</a:t>
                </a:r>
                <a:endParaRPr lang="en-US" altLang="zh-CN" sz="3200" b="1" u="sng">
                  <a:solidFill>
                    <a:srgbClr val="0D0D0D"/>
                  </a:solidFill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8233" name="Text Box 39"/>
              <p:cNvSpPr txBox="1">
                <a:spLocks noChangeArrowheads="1"/>
              </p:cNvSpPr>
              <p:nvPr/>
            </p:nvSpPr>
            <p:spPr bwMode="auto">
              <a:xfrm>
                <a:off x="48" y="384"/>
                <a:ext cx="336" cy="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3200" b="1">
                    <a:solidFill>
                      <a:srgbClr val="0D0D0D"/>
                    </a:solidFill>
                    <a:latin typeface="楷体_GB2312" pitchFamily="49" charset="-122"/>
                    <a:ea typeface="楷体_GB2312" pitchFamily="49" charset="-122"/>
                  </a:rPr>
                  <a:t>3</a:t>
                </a:r>
                <a:endParaRPr lang="en-US" altLang="zh-CN" sz="3200" b="1">
                  <a:solidFill>
                    <a:srgbClr val="0D0D0D"/>
                  </a:solidFill>
                  <a:latin typeface="楷体_GB2312" pitchFamily="49" charset="-122"/>
                  <a:ea typeface="楷体_GB2312" pitchFamily="49" charset="-122"/>
                </a:endParaRPr>
              </a:p>
            </p:txBody>
          </p:sp>
        </p:grpSp>
        <p:sp>
          <p:nvSpPr>
            <p:cNvPr id="21" name="Rectangle 40"/>
            <p:cNvSpPr>
              <a:spLocks noChangeArrowheads="1"/>
            </p:cNvSpPr>
            <p:nvPr/>
          </p:nvSpPr>
          <p:spPr bwMode="auto">
            <a:xfrm>
              <a:off x="1447800" y="3987800"/>
              <a:ext cx="6991350" cy="70802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4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楷体_GB2312" pitchFamily="49" charset="-122"/>
                  <a:ea typeface="楷体_GB2312" pitchFamily="49" charset="-122"/>
                </a:rPr>
                <a:t>圆锥体积</a:t>
              </a:r>
              <a:r>
                <a:rPr lang="zh-CN" altLang="en-US" sz="40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楷体_GB2312" pitchFamily="49" charset="-122"/>
                  <a:ea typeface="楷体_GB2312" pitchFamily="49" charset="-122"/>
                </a:rPr>
                <a:t>＝底面积</a:t>
              </a:r>
              <a:r>
                <a:rPr lang="en-US" altLang="zh-CN" sz="40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楷体_GB2312" pitchFamily="49" charset="-122"/>
                  <a:ea typeface="楷体_GB2312" pitchFamily="49" charset="-122"/>
                </a:rPr>
                <a:t>×</a:t>
              </a:r>
              <a:r>
                <a:rPr lang="zh-CN" altLang="en-US" sz="40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楷体_GB2312" pitchFamily="49" charset="-122"/>
                  <a:ea typeface="楷体_GB2312" pitchFamily="49" charset="-122"/>
                </a:rPr>
                <a:t>高</a:t>
              </a:r>
              <a:r>
                <a:rPr lang="en-US" altLang="zh-CN" sz="40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楷体_GB2312" pitchFamily="49" charset="-122"/>
                  <a:ea typeface="楷体_GB2312" pitchFamily="49" charset="-122"/>
                </a:rPr>
                <a:t>×</a:t>
              </a:r>
              <a:endParaRPr lang="zh-CN" altLang="en-US" sz="4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8197" name="组合 60"/>
          <p:cNvGrpSpPr/>
          <p:nvPr/>
        </p:nvGrpSpPr>
        <p:grpSpPr bwMode="auto">
          <a:xfrm>
            <a:off x="1943100" y="1562100"/>
            <a:ext cx="4838700" cy="2171700"/>
            <a:chOff x="1409700" y="419100"/>
            <a:chExt cx="6481763" cy="3352800"/>
          </a:xfrm>
        </p:grpSpPr>
        <p:sp>
          <p:nvSpPr>
            <p:cNvPr id="8203" name="Oval 4"/>
            <p:cNvSpPr>
              <a:spLocks noChangeArrowheads="1"/>
            </p:cNvSpPr>
            <p:nvPr/>
          </p:nvSpPr>
          <p:spPr bwMode="auto">
            <a:xfrm>
              <a:off x="4991100" y="2628900"/>
              <a:ext cx="2895600" cy="1066800"/>
            </a:xfrm>
            <a:prstGeom prst="ellipse">
              <a:avLst/>
            </a:prstGeom>
            <a:solidFill>
              <a:srgbClr val="0000FF"/>
            </a:solidFill>
            <a:ln w="3810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8204" name="Oval 5"/>
            <p:cNvSpPr>
              <a:spLocks noChangeArrowheads="1"/>
            </p:cNvSpPr>
            <p:nvPr/>
          </p:nvSpPr>
          <p:spPr bwMode="auto">
            <a:xfrm>
              <a:off x="4991100" y="2628900"/>
              <a:ext cx="2895600" cy="1066800"/>
            </a:xfrm>
            <a:prstGeom prst="ellipse">
              <a:avLst/>
            </a:prstGeom>
            <a:solidFill>
              <a:schemeClr val="accent1">
                <a:alpha val="50195"/>
              </a:schemeClr>
            </a:solidFill>
            <a:ln w="3810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8205" name="Oval 6"/>
            <p:cNvSpPr>
              <a:spLocks noChangeArrowheads="1"/>
            </p:cNvSpPr>
            <p:nvPr/>
          </p:nvSpPr>
          <p:spPr bwMode="auto">
            <a:xfrm>
              <a:off x="1409700" y="2705100"/>
              <a:ext cx="2895600" cy="1066800"/>
            </a:xfrm>
            <a:prstGeom prst="ellipse">
              <a:avLst/>
            </a:prstGeom>
            <a:solidFill>
              <a:srgbClr val="0000FF"/>
            </a:solidFill>
            <a:ln w="3810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0" hangingPunct="0"/>
              <a:endParaRPr lang="zh-CN" altLang="en-US"/>
            </a:p>
          </p:txBody>
        </p:sp>
        <p:sp>
          <p:nvSpPr>
            <p:cNvPr id="8206" name="Line 7"/>
            <p:cNvSpPr>
              <a:spLocks noChangeShapeType="1"/>
            </p:cNvSpPr>
            <p:nvPr/>
          </p:nvSpPr>
          <p:spPr bwMode="auto">
            <a:xfrm>
              <a:off x="2857500" y="952500"/>
              <a:ext cx="0" cy="2209800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8207" name="Group 8"/>
            <p:cNvGrpSpPr/>
            <p:nvPr/>
          </p:nvGrpSpPr>
          <p:grpSpPr bwMode="auto">
            <a:xfrm>
              <a:off x="1409700" y="419100"/>
              <a:ext cx="2901950" cy="3352800"/>
              <a:chOff x="0" y="0"/>
              <a:chExt cx="1828" cy="2112"/>
            </a:xfrm>
          </p:grpSpPr>
          <p:sp>
            <p:nvSpPr>
              <p:cNvPr id="8226" name="Oval 9"/>
              <p:cNvSpPr>
                <a:spLocks noChangeArrowheads="1"/>
              </p:cNvSpPr>
              <p:nvPr/>
            </p:nvSpPr>
            <p:spPr bwMode="auto">
              <a:xfrm>
                <a:off x="0" y="1440"/>
                <a:ext cx="1824" cy="672"/>
              </a:xfrm>
              <a:prstGeom prst="ellipse">
                <a:avLst/>
              </a:prstGeom>
              <a:solidFill>
                <a:srgbClr val="DDDDDD">
                  <a:alpha val="50195"/>
                </a:srgbClr>
              </a:solidFill>
              <a:ln w="2857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8227" name="Oval 1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824" cy="672"/>
              </a:xfrm>
              <a:prstGeom prst="ellipse">
                <a:avLst/>
              </a:prstGeom>
              <a:solidFill>
                <a:srgbClr val="DDDDDD">
                  <a:alpha val="50195"/>
                </a:srgbClr>
              </a:solidFill>
              <a:ln w="2857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8228" name="Freeform 11"/>
              <p:cNvSpPr/>
              <p:nvPr/>
            </p:nvSpPr>
            <p:spPr bwMode="auto">
              <a:xfrm flipV="1">
                <a:off x="0" y="0"/>
                <a:ext cx="1828" cy="1776"/>
              </a:xfrm>
              <a:custGeom>
                <a:avLst/>
                <a:gdLst>
                  <a:gd name="T0" fmla="*/ 2 w 1828"/>
                  <a:gd name="T1" fmla="*/ 1440 h 1776"/>
                  <a:gd name="T2" fmla="*/ 27 w 1828"/>
                  <a:gd name="T3" fmla="*/ 1519 h 1776"/>
                  <a:gd name="T4" fmla="*/ 110 w 1828"/>
                  <a:gd name="T5" fmla="*/ 1600 h 1776"/>
                  <a:gd name="T6" fmla="*/ 223 w 1828"/>
                  <a:gd name="T7" fmla="*/ 1660 h 1776"/>
                  <a:gd name="T8" fmla="*/ 346 w 1828"/>
                  <a:gd name="T9" fmla="*/ 1705 h 1776"/>
                  <a:gd name="T10" fmla="*/ 489 w 1828"/>
                  <a:gd name="T11" fmla="*/ 1736 h 1776"/>
                  <a:gd name="T12" fmla="*/ 644 w 1828"/>
                  <a:gd name="T13" fmla="*/ 1760 h 1776"/>
                  <a:gd name="T14" fmla="*/ 805 w 1828"/>
                  <a:gd name="T15" fmla="*/ 1775 h 1776"/>
                  <a:gd name="T16" fmla="*/ 1053 w 1828"/>
                  <a:gd name="T17" fmla="*/ 1771 h 1776"/>
                  <a:gd name="T18" fmla="*/ 1207 w 1828"/>
                  <a:gd name="T19" fmla="*/ 1759 h 1776"/>
                  <a:gd name="T20" fmla="*/ 1351 w 1828"/>
                  <a:gd name="T21" fmla="*/ 1736 h 1776"/>
                  <a:gd name="T22" fmla="*/ 1489 w 1828"/>
                  <a:gd name="T23" fmla="*/ 1702 h 1776"/>
                  <a:gd name="T24" fmla="*/ 1621 w 1828"/>
                  <a:gd name="T25" fmla="*/ 1655 h 1776"/>
                  <a:gd name="T26" fmla="*/ 1726 w 1828"/>
                  <a:gd name="T27" fmla="*/ 1595 h 1776"/>
                  <a:gd name="T28" fmla="*/ 1810 w 1828"/>
                  <a:gd name="T29" fmla="*/ 1500 h 1776"/>
                  <a:gd name="T30" fmla="*/ 1828 w 1828"/>
                  <a:gd name="T31" fmla="*/ 1440 h 1776"/>
                  <a:gd name="T32" fmla="*/ 1821 w 1828"/>
                  <a:gd name="T33" fmla="*/ 30 h 1776"/>
                  <a:gd name="T34" fmla="*/ 1792 w 1828"/>
                  <a:gd name="T35" fmla="*/ 92 h 1776"/>
                  <a:gd name="T36" fmla="*/ 1724 w 1828"/>
                  <a:gd name="T37" fmla="*/ 157 h 1776"/>
                  <a:gd name="T38" fmla="*/ 1633 w 1828"/>
                  <a:gd name="T39" fmla="*/ 209 h 1776"/>
                  <a:gd name="T40" fmla="*/ 1519 w 1828"/>
                  <a:gd name="T41" fmla="*/ 253 h 1776"/>
                  <a:gd name="T42" fmla="*/ 1423 w 1828"/>
                  <a:gd name="T43" fmla="*/ 281 h 1776"/>
                  <a:gd name="T44" fmla="*/ 1305 w 1828"/>
                  <a:gd name="T45" fmla="*/ 305 h 1776"/>
                  <a:gd name="T46" fmla="*/ 1192 w 1828"/>
                  <a:gd name="T47" fmla="*/ 320 h 1776"/>
                  <a:gd name="T48" fmla="*/ 1068 w 1828"/>
                  <a:gd name="T49" fmla="*/ 331 h 1776"/>
                  <a:gd name="T50" fmla="*/ 914 w 1828"/>
                  <a:gd name="T51" fmla="*/ 336 h 1776"/>
                  <a:gd name="T52" fmla="*/ 724 w 1828"/>
                  <a:gd name="T53" fmla="*/ 329 h 1776"/>
                  <a:gd name="T54" fmla="*/ 538 w 1828"/>
                  <a:gd name="T55" fmla="*/ 306 h 1776"/>
                  <a:gd name="T56" fmla="*/ 415 w 1828"/>
                  <a:gd name="T57" fmla="*/ 281 h 1776"/>
                  <a:gd name="T58" fmla="*/ 291 w 1828"/>
                  <a:gd name="T59" fmla="*/ 246 h 1776"/>
                  <a:gd name="T60" fmla="*/ 177 w 1828"/>
                  <a:gd name="T61" fmla="*/ 199 h 1776"/>
                  <a:gd name="T62" fmla="*/ 79 w 1828"/>
                  <a:gd name="T63" fmla="*/ 137 h 1776"/>
                  <a:gd name="T64" fmla="*/ 14 w 1828"/>
                  <a:gd name="T65" fmla="*/ 58 h 1776"/>
                  <a:gd name="T66" fmla="*/ 2 w 1828"/>
                  <a:gd name="T67" fmla="*/ 0 h 177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1828"/>
                  <a:gd name="T103" fmla="*/ 0 h 1776"/>
                  <a:gd name="T104" fmla="*/ 1828 w 1828"/>
                  <a:gd name="T105" fmla="*/ 1776 h 177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1828" h="1776">
                    <a:moveTo>
                      <a:pt x="2" y="0"/>
                    </a:moveTo>
                    <a:lnTo>
                      <a:pt x="2" y="1440"/>
                    </a:lnTo>
                    <a:lnTo>
                      <a:pt x="9" y="1482"/>
                    </a:lnTo>
                    <a:lnTo>
                      <a:pt x="27" y="1519"/>
                    </a:lnTo>
                    <a:lnTo>
                      <a:pt x="61" y="1562"/>
                    </a:lnTo>
                    <a:lnTo>
                      <a:pt x="110" y="1600"/>
                    </a:lnTo>
                    <a:lnTo>
                      <a:pt x="166" y="1634"/>
                    </a:lnTo>
                    <a:lnTo>
                      <a:pt x="223" y="1660"/>
                    </a:lnTo>
                    <a:lnTo>
                      <a:pt x="285" y="1684"/>
                    </a:lnTo>
                    <a:lnTo>
                      <a:pt x="346" y="1705"/>
                    </a:lnTo>
                    <a:lnTo>
                      <a:pt x="420" y="1722"/>
                    </a:lnTo>
                    <a:lnTo>
                      <a:pt x="489" y="1736"/>
                    </a:lnTo>
                    <a:lnTo>
                      <a:pt x="567" y="1751"/>
                    </a:lnTo>
                    <a:lnTo>
                      <a:pt x="644" y="1760"/>
                    </a:lnTo>
                    <a:lnTo>
                      <a:pt x="717" y="1766"/>
                    </a:lnTo>
                    <a:lnTo>
                      <a:pt x="805" y="1775"/>
                    </a:lnTo>
                    <a:lnTo>
                      <a:pt x="962" y="1776"/>
                    </a:lnTo>
                    <a:lnTo>
                      <a:pt x="1053" y="1771"/>
                    </a:lnTo>
                    <a:lnTo>
                      <a:pt x="1134" y="1766"/>
                    </a:lnTo>
                    <a:lnTo>
                      <a:pt x="1207" y="1759"/>
                    </a:lnTo>
                    <a:lnTo>
                      <a:pt x="1274" y="1750"/>
                    </a:lnTo>
                    <a:lnTo>
                      <a:pt x="1351" y="1736"/>
                    </a:lnTo>
                    <a:lnTo>
                      <a:pt x="1414" y="1722"/>
                    </a:lnTo>
                    <a:lnTo>
                      <a:pt x="1489" y="1702"/>
                    </a:lnTo>
                    <a:lnTo>
                      <a:pt x="1550" y="1681"/>
                    </a:lnTo>
                    <a:lnTo>
                      <a:pt x="1621" y="1655"/>
                    </a:lnTo>
                    <a:lnTo>
                      <a:pt x="1672" y="1628"/>
                    </a:lnTo>
                    <a:lnTo>
                      <a:pt x="1726" y="1595"/>
                    </a:lnTo>
                    <a:lnTo>
                      <a:pt x="1773" y="1556"/>
                    </a:lnTo>
                    <a:lnTo>
                      <a:pt x="1810" y="1500"/>
                    </a:lnTo>
                    <a:lnTo>
                      <a:pt x="1827" y="1456"/>
                    </a:lnTo>
                    <a:lnTo>
                      <a:pt x="1828" y="1440"/>
                    </a:lnTo>
                    <a:lnTo>
                      <a:pt x="1826" y="0"/>
                    </a:lnTo>
                    <a:lnTo>
                      <a:pt x="1821" y="30"/>
                    </a:lnTo>
                    <a:lnTo>
                      <a:pt x="1812" y="61"/>
                    </a:lnTo>
                    <a:lnTo>
                      <a:pt x="1792" y="92"/>
                    </a:lnTo>
                    <a:cubicBezTo>
                      <a:pt x="1783" y="104"/>
                      <a:pt x="1767" y="123"/>
                      <a:pt x="1756" y="134"/>
                    </a:cubicBezTo>
                    <a:lnTo>
                      <a:pt x="1724" y="157"/>
                    </a:lnTo>
                    <a:lnTo>
                      <a:pt x="1683" y="182"/>
                    </a:lnTo>
                    <a:lnTo>
                      <a:pt x="1633" y="209"/>
                    </a:lnTo>
                    <a:lnTo>
                      <a:pt x="1573" y="233"/>
                    </a:lnTo>
                    <a:lnTo>
                      <a:pt x="1519" y="253"/>
                    </a:lnTo>
                    <a:lnTo>
                      <a:pt x="1468" y="269"/>
                    </a:lnTo>
                    <a:lnTo>
                      <a:pt x="1423" y="281"/>
                    </a:lnTo>
                    <a:lnTo>
                      <a:pt x="1365" y="294"/>
                    </a:lnTo>
                    <a:lnTo>
                      <a:pt x="1305" y="305"/>
                    </a:lnTo>
                    <a:lnTo>
                      <a:pt x="1246" y="313"/>
                    </a:lnTo>
                    <a:lnTo>
                      <a:pt x="1192" y="320"/>
                    </a:lnTo>
                    <a:lnTo>
                      <a:pt x="1130" y="326"/>
                    </a:lnTo>
                    <a:lnTo>
                      <a:pt x="1068" y="331"/>
                    </a:lnTo>
                    <a:lnTo>
                      <a:pt x="1002" y="334"/>
                    </a:lnTo>
                    <a:lnTo>
                      <a:pt x="914" y="336"/>
                    </a:lnTo>
                    <a:lnTo>
                      <a:pt x="805" y="334"/>
                    </a:lnTo>
                    <a:lnTo>
                      <a:pt x="724" y="329"/>
                    </a:lnTo>
                    <a:lnTo>
                      <a:pt x="628" y="319"/>
                    </a:lnTo>
                    <a:lnTo>
                      <a:pt x="538" y="306"/>
                    </a:lnTo>
                    <a:lnTo>
                      <a:pt x="480" y="295"/>
                    </a:lnTo>
                    <a:lnTo>
                      <a:pt x="415" y="281"/>
                    </a:lnTo>
                    <a:lnTo>
                      <a:pt x="354" y="266"/>
                    </a:lnTo>
                    <a:lnTo>
                      <a:pt x="291" y="246"/>
                    </a:lnTo>
                    <a:lnTo>
                      <a:pt x="234" y="224"/>
                    </a:lnTo>
                    <a:lnTo>
                      <a:pt x="177" y="199"/>
                    </a:lnTo>
                    <a:cubicBezTo>
                      <a:pt x="158" y="189"/>
                      <a:pt x="138" y="177"/>
                      <a:pt x="122" y="167"/>
                    </a:cubicBezTo>
                    <a:lnTo>
                      <a:pt x="79" y="137"/>
                    </a:lnTo>
                    <a:cubicBezTo>
                      <a:pt x="66" y="126"/>
                      <a:pt x="54" y="114"/>
                      <a:pt x="43" y="101"/>
                    </a:cubicBezTo>
                    <a:lnTo>
                      <a:pt x="14" y="58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DDDDDD">
                  <a:alpha val="50195"/>
                </a:srgbClr>
              </a:solidFill>
              <a:ln w="2857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29" name="Freeform 12"/>
              <p:cNvSpPr/>
              <p:nvPr/>
            </p:nvSpPr>
            <p:spPr bwMode="auto">
              <a:xfrm>
                <a:off x="0" y="336"/>
                <a:ext cx="1828" cy="1776"/>
              </a:xfrm>
              <a:custGeom>
                <a:avLst/>
                <a:gdLst>
                  <a:gd name="T0" fmla="*/ 2 w 1828"/>
                  <a:gd name="T1" fmla="*/ 1440 h 1776"/>
                  <a:gd name="T2" fmla="*/ 27 w 1828"/>
                  <a:gd name="T3" fmla="*/ 1519 h 1776"/>
                  <a:gd name="T4" fmla="*/ 110 w 1828"/>
                  <a:gd name="T5" fmla="*/ 1600 h 1776"/>
                  <a:gd name="T6" fmla="*/ 223 w 1828"/>
                  <a:gd name="T7" fmla="*/ 1660 h 1776"/>
                  <a:gd name="T8" fmla="*/ 346 w 1828"/>
                  <a:gd name="T9" fmla="*/ 1705 h 1776"/>
                  <a:gd name="T10" fmla="*/ 489 w 1828"/>
                  <a:gd name="T11" fmla="*/ 1736 h 1776"/>
                  <a:gd name="T12" fmla="*/ 644 w 1828"/>
                  <a:gd name="T13" fmla="*/ 1760 h 1776"/>
                  <a:gd name="T14" fmla="*/ 805 w 1828"/>
                  <a:gd name="T15" fmla="*/ 1775 h 1776"/>
                  <a:gd name="T16" fmla="*/ 1053 w 1828"/>
                  <a:gd name="T17" fmla="*/ 1771 h 1776"/>
                  <a:gd name="T18" fmla="*/ 1207 w 1828"/>
                  <a:gd name="T19" fmla="*/ 1759 h 1776"/>
                  <a:gd name="T20" fmla="*/ 1351 w 1828"/>
                  <a:gd name="T21" fmla="*/ 1736 h 1776"/>
                  <a:gd name="T22" fmla="*/ 1489 w 1828"/>
                  <a:gd name="T23" fmla="*/ 1702 h 1776"/>
                  <a:gd name="T24" fmla="*/ 1621 w 1828"/>
                  <a:gd name="T25" fmla="*/ 1655 h 1776"/>
                  <a:gd name="T26" fmla="*/ 1726 w 1828"/>
                  <a:gd name="T27" fmla="*/ 1595 h 1776"/>
                  <a:gd name="T28" fmla="*/ 1810 w 1828"/>
                  <a:gd name="T29" fmla="*/ 1500 h 1776"/>
                  <a:gd name="T30" fmla="*/ 1828 w 1828"/>
                  <a:gd name="T31" fmla="*/ 1440 h 1776"/>
                  <a:gd name="T32" fmla="*/ 1821 w 1828"/>
                  <a:gd name="T33" fmla="*/ 30 h 1776"/>
                  <a:gd name="T34" fmla="*/ 1792 w 1828"/>
                  <a:gd name="T35" fmla="*/ 92 h 1776"/>
                  <a:gd name="T36" fmla="*/ 1724 w 1828"/>
                  <a:gd name="T37" fmla="*/ 157 h 1776"/>
                  <a:gd name="T38" fmla="*/ 1633 w 1828"/>
                  <a:gd name="T39" fmla="*/ 209 h 1776"/>
                  <a:gd name="T40" fmla="*/ 1519 w 1828"/>
                  <a:gd name="T41" fmla="*/ 253 h 1776"/>
                  <a:gd name="T42" fmla="*/ 1423 w 1828"/>
                  <a:gd name="T43" fmla="*/ 281 h 1776"/>
                  <a:gd name="T44" fmla="*/ 1305 w 1828"/>
                  <a:gd name="T45" fmla="*/ 305 h 1776"/>
                  <a:gd name="T46" fmla="*/ 1192 w 1828"/>
                  <a:gd name="T47" fmla="*/ 320 h 1776"/>
                  <a:gd name="T48" fmla="*/ 1068 w 1828"/>
                  <a:gd name="T49" fmla="*/ 331 h 1776"/>
                  <a:gd name="T50" fmla="*/ 914 w 1828"/>
                  <a:gd name="T51" fmla="*/ 336 h 1776"/>
                  <a:gd name="T52" fmla="*/ 724 w 1828"/>
                  <a:gd name="T53" fmla="*/ 329 h 1776"/>
                  <a:gd name="T54" fmla="*/ 538 w 1828"/>
                  <a:gd name="T55" fmla="*/ 306 h 1776"/>
                  <a:gd name="T56" fmla="*/ 415 w 1828"/>
                  <a:gd name="T57" fmla="*/ 281 h 1776"/>
                  <a:gd name="T58" fmla="*/ 291 w 1828"/>
                  <a:gd name="T59" fmla="*/ 246 h 1776"/>
                  <a:gd name="T60" fmla="*/ 177 w 1828"/>
                  <a:gd name="T61" fmla="*/ 199 h 1776"/>
                  <a:gd name="T62" fmla="*/ 79 w 1828"/>
                  <a:gd name="T63" fmla="*/ 137 h 1776"/>
                  <a:gd name="T64" fmla="*/ 14 w 1828"/>
                  <a:gd name="T65" fmla="*/ 58 h 1776"/>
                  <a:gd name="T66" fmla="*/ 2 w 1828"/>
                  <a:gd name="T67" fmla="*/ 0 h 177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1828"/>
                  <a:gd name="T103" fmla="*/ 0 h 1776"/>
                  <a:gd name="T104" fmla="*/ 1828 w 1828"/>
                  <a:gd name="T105" fmla="*/ 1776 h 177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1828" h="1776">
                    <a:moveTo>
                      <a:pt x="2" y="0"/>
                    </a:moveTo>
                    <a:lnTo>
                      <a:pt x="2" y="1440"/>
                    </a:lnTo>
                    <a:lnTo>
                      <a:pt x="9" y="1482"/>
                    </a:lnTo>
                    <a:lnTo>
                      <a:pt x="27" y="1519"/>
                    </a:lnTo>
                    <a:lnTo>
                      <a:pt x="61" y="1562"/>
                    </a:lnTo>
                    <a:lnTo>
                      <a:pt x="110" y="1600"/>
                    </a:lnTo>
                    <a:lnTo>
                      <a:pt x="166" y="1634"/>
                    </a:lnTo>
                    <a:lnTo>
                      <a:pt x="223" y="1660"/>
                    </a:lnTo>
                    <a:lnTo>
                      <a:pt x="285" y="1684"/>
                    </a:lnTo>
                    <a:lnTo>
                      <a:pt x="346" y="1705"/>
                    </a:lnTo>
                    <a:lnTo>
                      <a:pt x="420" y="1722"/>
                    </a:lnTo>
                    <a:lnTo>
                      <a:pt x="489" y="1736"/>
                    </a:lnTo>
                    <a:lnTo>
                      <a:pt x="567" y="1751"/>
                    </a:lnTo>
                    <a:lnTo>
                      <a:pt x="644" y="1760"/>
                    </a:lnTo>
                    <a:lnTo>
                      <a:pt x="717" y="1766"/>
                    </a:lnTo>
                    <a:lnTo>
                      <a:pt x="805" y="1775"/>
                    </a:lnTo>
                    <a:lnTo>
                      <a:pt x="962" y="1776"/>
                    </a:lnTo>
                    <a:lnTo>
                      <a:pt x="1053" y="1771"/>
                    </a:lnTo>
                    <a:lnTo>
                      <a:pt x="1134" y="1766"/>
                    </a:lnTo>
                    <a:lnTo>
                      <a:pt x="1207" y="1759"/>
                    </a:lnTo>
                    <a:lnTo>
                      <a:pt x="1274" y="1750"/>
                    </a:lnTo>
                    <a:lnTo>
                      <a:pt x="1351" y="1736"/>
                    </a:lnTo>
                    <a:lnTo>
                      <a:pt x="1414" y="1722"/>
                    </a:lnTo>
                    <a:lnTo>
                      <a:pt x="1489" y="1702"/>
                    </a:lnTo>
                    <a:lnTo>
                      <a:pt x="1550" y="1681"/>
                    </a:lnTo>
                    <a:lnTo>
                      <a:pt x="1621" y="1655"/>
                    </a:lnTo>
                    <a:lnTo>
                      <a:pt x="1672" y="1628"/>
                    </a:lnTo>
                    <a:lnTo>
                      <a:pt x="1726" y="1595"/>
                    </a:lnTo>
                    <a:lnTo>
                      <a:pt x="1773" y="1556"/>
                    </a:lnTo>
                    <a:lnTo>
                      <a:pt x="1810" y="1500"/>
                    </a:lnTo>
                    <a:lnTo>
                      <a:pt x="1827" y="1456"/>
                    </a:lnTo>
                    <a:lnTo>
                      <a:pt x="1828" y="1440"/>
                    </a:lnTo>
                    <a:lnTo>
                      <a:pt x="1826" y="0"/>
                    </a:lnTo>
                    <a:lnTo>
                      <a:pt x="1821" y="30"/>
                    </a:lnTo>
                    <a:lnTo>
                      <a:pt x="1812" y="61"/>
                    </a:lnTo>
                    <a:lnTo>
                      <a:pt x="1792" y="92"/>
                    </a:lnTo>
                    <a:cubicBezTo>
                      <a:pt x="1783" y="104"/>
                      <a:pt x="1767" y="123"/>
                      <a:pt x="1756" y="134"/>
                    </a:cubicBezTo>
                    <a:lnTo>
                      <a:pt x="1724" y="157"/>
                    </a:lnTo>
                    <a:lnTo>
                      <a:pt x="1683" y="182"/>
                    </a:lnTo>
                    <a:lnTo>
                      <a:pt x="1633" y="209"/>
                    </a:lnTo>
                    <a:lnTo>
                      <a:pt x="1573" y="233"/>
                    </a:lnTo>
                    <a:lnTo>
                      <a:pt x="1519" y="253"/>
                    </a:lnTo>
                    <a:lnTo>
                      <a:pt x="1468" y="269"/>
                    </a:lnTo>
                    <a:lnTo>
                      <a:pt x="1423" y="281"/>
                    </a:lnTo>
                    <a:lnTo>
                      <a:pt x="1365" y="294"/>
                    </a:lnTo>
                    <a:lnTo>
                      <a:pt x="1305" y="305"/>
                    </a:lnTo>
                    <a:lnTo>
                      <a:pt x="1246" y="313"/>
                    </a:lnTo>
                    <a:lnTo>
                      <a:pt x="1192" y="320"/>
                    </a:lnTo>
                    <a:lnTo>
                      <a:pt x="1130" y="326"/>
                    </a:lnTo>
                    <a:lnTo>
                      <a:pt x="1068" y="331"/>
                    </a:lnTo>
                    <a:lnTo>
                      <a:pt x="1002" y="334"/>
                    </a:lnTo>
                    <a:lnTo>
                      <a:pt x="914" y="336"/>
                    </a:lnTo>
                    <a:lnTo>
                      <a:pt x="805" y="334"/>
                    </a:lnTo>
                    <a:lnTo>
                      <a:pt x="724" y="329"/>
                    </a:lnTo>
                    <a:lnTo>
                      <a:pt x="628" y="319"/>
                    </a:lnTo>
                    <a:lnTo>
                      <a:pt x="538" y="306"/>
                    </a:lnTo>
                    <a:lnTo>
                      <a:pt x="480" y="295"/>
                    </a:lnTo>
                    <a:lnTo>
                      <a:pt x="415" y="281"/>
                    </a:lnTo>
                    <a:lnTo>
                      <a:pt x="354" y="266"/>
                    </a:lnTo>
                    <a:lnTo>
                      <a:pt x="291" y="246"/>
                    </a:lnTo>
                    <a:lnTo>
                      <a:pt x="234" y="224"/>
                    </a:lnTo>
                    <a:lnTo>
                      <a:pt x="177" y="199"/>
                    </a:lnTo>
                    <a:cubicBezTo>
                      <a:pt x="158" y="189"/>
                      <a:pt x="138" y="177"/>
                      <a:pt x="122" y="167"/>
                    </a:cubicBezTo>
                    <a:lnTo>
                      <a:pt x="79" y="137"/>
                    </a:lnTo>
                    <a:cubicBezTo>
                      <a:pt x="66" y="126"/>
                      <a:pt x="54" y="114"/>
                      <a:pt x="43" y="101"/>
                    </a:cubicBezTo>
                    <a:lnTo>
                      <a:pt x="14" y="58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DDDDDD">
                  <a:alpha val="50195"/>
                </a:srgbClr>
              </a:solidFill>
              <a:ln w="2857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8208" name="Group 13"/>
            <p:cNvGrpSpPr/>
            <p:nvPr/>
          </p:nvGrpSpPr>
          <p:grpSpPr bwMode="auto">
            <a:xfrm>
              <a:off x="1409700" y="1943100"/>
              <a:ext cx="2895600" cy="1828800"/>
              <a:chOff x="0" y="0"/>
              <a:chExt cx="1824" cy="1152"/>
            </a:xfrm>
          </p:grpSpPr>
          <p:sp>
            <p:nvSpPr>
              <p:cNvPr id="8223" name="Rectangle 14"/>
              <p:cNvSpPr>
                <a:spLocks noChangeArrowheads="1"/>
              </p:cNvSpPr>
              <p:nvPr/>
            </p:nvSpPr>
            <p:spPr bwMode="auto">
              <a:xfrm>
                <a:off x="0" y="336"/>
                <a:ext cx="1824" cy="528"/>
              </a:xfrm>
              <a:prstGeom prst="rect">
                <a:avLst/>
              </a:prstGeom>
              <a:solidFill>
                <a:schemeClr val="accent1">
                  <a:alpha val="50195"/>
                </a:schemeClr>
              </a:solidFill>
              <a:ln w="12700">
                <a:solidFill>
                  <a:schemeClr val="tx1">
                    <a:alpha val="50195"/>
                  </a:schemeClr>
                </a:solidFill>
                <a:miter lim="800000"/>
              </a:ln>
            </p:spPr>
            <p:txBody>
              <a:bodyPr wrap="none" anchor="ctr"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8224" name="Oval 15"/>
              <p:cNvSpPr>
                <a:spLocks noChangeArrowheads="1"/>
              </p:cNvSpPr>
              <p:nvPr/>
            </p:nvSpPr>
            <p:spPr bwMode="auto">
              <a:xfrm>
                <a:off x="0" y="480"/>
                <a:ext cx="1824" cy="672"/>
              </a:xfrm>
              <a:prstGeom prst="ellipse">
                <a:avLst/>
              </a:prstGeom>
              <a:solidFill>
                <a:schemeClr val="accent1">
                  <a:alpha val="50195"/>
                </a:schemeClr>
              </a:solidFill>
              <a:ln w="12700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8225" name="Oval 1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824" cy="672"/>
              </a:xfrm>
              <a:prstGeom prst="ellipse">
                <a:avLst/>
              </a:prstGeom>
              <a:solidFill>
                <a:schemeClr val="accent1">
                  <a:alpha val="50195"/>
                </a:schemeClr>
              </a:solidFill>
              <a:ln w="12700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pPr eaLnBrk="0" hangingPunct="0"/>
                <a:endParaRPr lang="zh-CN" altLang="en-US"/>
              </a:p>
            </p:txBody>
          </p:sp>
        </p:grpSp>
        <p:grpSp>
          <p:nvGrpSpPr>
            <p:cNvPr id="8209" name="Group 21"/>
            <p:cNvGrpSpPr/>
            <p:nvPr/>
          </p:nvGrpSpPr>
          <p:grpSpPr bwMode="auto">
            <a:xfrm>
              <a:off x="1409700" y="1181100"/>
              <a:ext cx="2895600" cy="1828800"/>
              <a:chOff x="0" y="0"/>
              <a:chExt cx="1824" cy="1152"/>
            </a:xfrm>
          </p:grpSpPr>
          <p:sp>
            <p:nvSpPr>
              <p:cNvPr id="8220" name="Rectangle 22"/>
              <p:cNvSpPr>
                <a:spLocks noChangeArrowheads="1"/>
              </p:cNvSpPr>
              <p:nvPr/>
            </p:nvSpPr>
            <p:spPr bwMode="auto">
              <a:xfrm>
                <a:off x="0" y="336"/>
                <a:ext cx="1824" cy="528"/>
              </a:xfrm>
              <a:prstGeom prst="rect">
                <a:avLst/>
              </a:prstGeom>
              <a:solidFill>
                <a:schemeClr val="accent1">
                  <a:alpha val="50195"/>
                </a:schemeClr>
              </a:solidFill>
              <a:ln w="38100">
                <a:solidFill>
                  <a:srgbClr val="FF6600">
                    <a:alpha val="50195"/>
                  </a:srgbClr>
                </a:solidFill>
                <a:miter lim="800000"/>
              </a:ln>
            </p:spPr>
            <p:txBody>
              <a:bodyPr wrap="none" anchor="ctr"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8221" name="Oval 23"/>
              <p:cNvSpPr>
                <a:spLocks noChangeArrowheads="1"/>
              </p:cNvSpPr>
              <p:nvPr/>
            </p:nvSpPr>
            <p:spPr bwMode="auto">
              <a:xfrm>
                <a:off x="0" y="480"/>
                <a:ext cx="1824" cy="672"/>
              </a:xfrm>
              <a:prstGeom prst="ellipse">
                <a:avLst/>
              </a:prstGeom>
              <a:solidFill>
                <a:schemeClr val="accent1">
                  <a:alpha val="50195"/>
                </a:schemeClr>
              </a:solidFill>
              <a:ln w="38100">
                <a:solidFill>
                  <a:srgbClr val="FF6600"/>
                </a:solidFill>
                <a:round/>
              </a:ln>
            </p:spPr>
            <p:txBody>
              <a:bodyPr wrap="none" anchor="ctr"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8222" name="Oval 2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824" cy="672"/>
              </a:xfrm>
              <a:prstGeom prst="ellipse">
                <a:avLst/>
              </a:prstGeom>
              <a:solidFill>
                <a:schemeClr val="accent1">
                  <a:alpha val="50195"/>
                </a:schemeClr>
              </a:solidFill>
              <a:ln w="38100">
                <a:solidFill>
                  <a:srgbClr val="FF6600"/>
                </a:solidFill>
                <a:round/>
              </a:ln>
            </p:spPr>
            <p:txBody>
              <a:bodyPr wrap="none" anchor="ctr"/>
              <a:lstStyle/>
              <a:p>
                <a:pPr eaLnBrk="0" hangingPunct="0"/>
                <a:endParaRPr lang="zh-CN" altLang="en-US"/>
              </a:p>
            </p:txBody>
          </p:sp>
        </p:grpSp>
        <p:grpSp>
          <p:nvGrpSpPr>
            <p:cNvPr id="8210" name="Group 25"/>
            <p:cNvGrpSpPr/>
            <p:nvPr/>
          </p:nvGrpSpPr>
          <p:grpSpPr bwMode="auto">
            <a:xfrm>
              <a:off x="1409700" y="419100"/>
              <a:ext cx="2895600" cy="1828800"/>
              <a:chOff x="0" y="0"/>
              <a:chExt cx="1824" cy="1152"/>
            </a:xfrm>
          </p:grpSpPr>
          <p:sp>
            <p:nvSpPr>
              <p:cNvPr id="8217" name="Rectangle 26"/>
              <p:cNvSpPr>
                <a:spLocks noChangeArrowheads="1"/>
              </p:cNvSpPr>
              <p:nvPr/>
            </p:nvSpPr>
            <p:spPr bwMode="auto">
              <a:xfrm>
                <a:off x="0" y="336"/>
                <a:ext cx="1824" cy="528"/>
              </a:xfrm>
              <a:prstGeom prst="rect">
                <a:avLst/>
              </a:prstGeom>
              <a:solidFill>
                <a:schemeClr val="accent1">
                  <a:alpha val="50195"/>
                </a:schemeClr>
              </a:solidFill>
              <a:ln w="38100">
                <a:solidFill>
                  <a:srgbClr val="FF6600">
                    <a:alpha val="50195"/>
                  </a:srgbClr>
                </a:solidFill>
                <a:miter lim="800000"/>
              </a:ln>
            </p:spPr>
            <p:txBody>
              <a:bodyPr wrap="none" anchor="ctr"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8218" name="Oval 27"/>
              <p:cNvSpPr>
                <a:spLocks noChangeArrowheads="1"/>
              </p:cNvSpPr>
              <p:nvPr/>
            </p:nvSpPr>
            <p:spPr bwMode="auto">
              <a:xfrm>
                <a:off x="0" y="480"/>
                <a:ext cx="1824" cy="672"/>
              </a:xfrm>
              <a:prstGeom prst="ellipse">
                <a:avLst/>
              </a:prstGeom>
              <a:solidFill>
                <a:schemeClr val="accent1">
                  <a:alpha val="50195"/>
                </a:schemeClr>
              </a:solidFill>
              <a:ln w="38100">
                <a:solidFill>
                  <a:srgbClr val="FF6600"/>
                </a:solidFill>
                <a:round/>
              </a:ln>
            </p:spPr>
            <p:txBody>
              <a:bodyPr wrap="none" anchor="ctr"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8219" name="Oval 2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824" cy="672"/>
              </a:xfrm>
              <a:prstGeom prst="ellipse">
                <a:avLst/>
              </a:prstGeom>
              <a:solidFill>
                <a:schemeClr val="accent1">
                  <a:alpha val="50195"/>
                </a:schemeClr>
              </a:solidFill>
              <a:ln w="38100">
                <a:solidFill>
                  <a:srgbClr val="FF6600"/>
                </a:solidFill>
                <a:round/>
              </a:ln>
            </p:spPr>
            <p:txBody>
              <a:bodyPr wrap="none" anchor="ctr"/>
              <a:lstStyle/>
              <a:p>
                <a:pPr eaLnBrk="0" hangingPunct="0"/>
                <a:endParaRPr lang="zh-CN" altLang="en-US"/>
              </a:p>
            </p:txBody>
          </p:sp>
        </p:grpSp>
        <p:sp>
          <p:nvSpPr>
            <p:cNvPr id="8211" name="Line 29"/>
            <p:cNvSpPr>
              <a:spLocks noChangeShapeType="1"/>
            </p:cNvSpPr>
            <p:nvPr/>
          </p:nvSpPr>
          <p:spPr bwMode="auto">
            <a:xfrm>
              <a:off x="6438900" y="876300"/>
              <a:ext cx="0" cy="2209800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2" name="Freeform 30"/>
            <p:cNvSpPr/>
            <p:nvPr/>
          </p:nvSpPr>
          <p:spPr bwMode="auto">
            <a:xfrm>
              <a:off x="4991100" y="876300"/>
              <a:ext cx="2900363" cy="2819400"/>
            </a:xfrm>
            <a:custGeom>
              <a:avLst/>
              <a:gdLst>
                <a:gd name="T0" fmla="*/ 2147483647 w 1827"/>
                <a:gd name="T1" fmla="*/ 2147483647 h 1776"/>
                <a:gd name="T2" fmla="*/ 0 w 1827"/>
                <a:gd name="T3" fmla="*/ 2147483647 h 1776"/>
                <a:gd name="T4" fmla="*/ 2147483647 w 1827"/>
                <a:gd name="T5" fmla="*/ 2147483647 h 1776"/>
                <a:gd name="T6" fmla="*/ 2147483647 w 1827"/>
                <a:gd name="T7" fmla="*/ 0 h 1776"/>
                <a:gd name="T8" fmla="*/ 2147483647 w 1827"/>
                <a:gd name="T9" fmla="*/ 2147483647 h 1776"/>
                <a:gd name="T10" fmla="*/ 2147483647 w 1827"/>
                <a:gd name="T11" fmla="*/ 2147483647 h 1776"/>
                <a:gd name="T12" fmla="*/ 2147483647 w 1827"/>
                <a:gd name="T13" fmla="*/ 2147483647 h 1776"/>
                <a:gd name="T14" fmla="*/ 2147483647 w 1827"/>
                <a:gd name="T15" fmla="*/ 2147483647 h 1776"/>
                <a:gd name="T16" fmla="*/ 2147483647 w 1827"/>
                <a:gd name="T17" fmla="*/ 2147483647 h 1776"/>
                <a:gd name="T18" fmla="*/ 2147483647 w 1827"/>
                <a:gd name="T19" fmla="*/ 2147483647 h 1776"/>
                <a:gd name="T20" fmla="*/ 2147483647 w 1827"/>
                <a:gd name="T21" fmla="*/ 2147483647 h 1776"/>
                <a:gd name="T22" fmla="*/ 2147483647 w 1827"/>
                <a:gd name="T23" fmla="*/ 2147483647 h 1776"/>
                <a:gd name="T24" fmla="*/ 2147483647 w 1827"/>
                <a:gd name="T25" fmla="*/ 2147483647 h 1776"/>
                <a:gd name="T26" fmla="*/ 2147483647 w 1827"/>
                <a:gd name="T27" fmla="*/ 2147483647 h 1776"/>
                <a:gd name="T28" fmla="*/ 2147483647 w 1827"/>
                <a:gd name="T29" fmla="*/ 2147483647 h 1776"/>
                <a:gd name="T30" fmla="*/ 2147483647 w 1827"/>
                <a:gd name="T31" fmla="*/ 2147483647 h 1776"/>
                <a:gd name="T32" fmla="*/ 2147483647 w 1827"/>
                <a:gd name="T33" fmla="*/ 2147483647 h 1776"/>
                <a:gd name="T34" fmla="*/ 2147483647 w 1827"/>
                <a:gd name="T35" fmla="*/ 2147483647 h 1776"/>
                <a:gd name="T36" fmla="*/ 2147483647 w 1827"/>
                <a:gd name="T37" fmla="*/ 2147483647 h 1776"/>
                <a:gd name="T38" fmla="*/ 2147483647 w 1827"/>
                <a:gd name="T39" fmla="*/ 2147483647 h 1776"/>
                <a:gd name="T40" fmla="*/ 2147483647 w 1827"/>
                <a:gd name="T41" fmla="*/ 2147483647 h 1776"/>
                <a:gd name="T42" fmla="*/ 2147483647 w 1827"/>
                <a:gd name="T43" fmla="*/ 2147483647 h 1776"/>
                <a:gd name="T44" fmla="*/ 2147483647 w 1827"/>
                <a:gd name="T45" fmla="*/ 2147483647 h 1776"/>
                <a:gd name="T46" fmla="*/ 2147483647 w 1827"/>
                <a:gd name="T47" fmla="*/ 2147483647 h 1776"/>
                <a:gd name="T48" fmla="*/ 2147483647 w 1827"/>
                <a:gd name="T49" fmla="*/ 2147483647 h 1776"/>
                <a:gd name="T50" fmla="*/ 2147483647 w 1827"/>
                <a:gd name="T51" fmla="*/ 2147483647 h 1776"/>
                <a:gd name="T52" fmla="*/ 2147483647 w 1827"/>
                <a:gd name="T53" fmla="*/ 2147483647 h 1776"/>
                <a:gd name="T54" fmla="*/ 2147483647 w 1827"/>
                <a:gd name="T55" fmla="*/ 2147483647 h 1776"/>
                <a:gd name="T56" fmla="*/ 2147483647 w 1827"/>
                <a:gd name="T57" fmla="*/ 2147483647 h 1776"/>
                <a:gd name="T58" fmla="*/ 2147483647 w 1827"/>
                <a:gd name="T59" fmla="*/ 2147483647 h 1776"/>
                <a:gd name="T60" fmla="*/ 2147483647 w 1827"/>
                <a:gd name="T61" fmla="*/ 2147483647 h 1776"/>
                <a:gd name="T62" fmla="*/ 2147483647 w 1827"/>
                <a:gd name="T63" fmla="*/ 2147483647 h 1776"/>
                <a:gd name="T64" fmla="*/ 2147483647 w 1827"/>
                <a:gd name="T65" fmla="*/ 2147483647 h 1776"/>
                <a:gd name="T66" fmla="*/ 2147483647 w 1827"/>
                <a:gd name="T67" fmla="*/ 2147483647 h 177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827"/>
                <a:gd name="T103" fmla="*/ 0 h 1776"/>
                <a:gd name="T104" fmla="*/ 1827 w 1827"/>
                <a:gd name="T105" fmla="*/ 1776 h 177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827" h="1776">
                  <a:moveTo>
                    <a:pt x="1" y="1442"/>
                  </a:moveTo>
                  <a:lnTo>
                    <a:pt x="0" y="1442"/>
                  </a:lnTo>
                  <a:lnTo>
                    <a:pt x="11" y="1382"/>
                  </a:lnTo>
                  <a:lnTo>
                    <a:pt x="913" y="0"/>
                  </a:lnTo>
                  <a:lnTo>
                    <a:pt x="1799" y="1366"/>
                  </a:lnTo>
                  <a:lnTo>
                    <a:pt x="1827" y="1438"/>
                  </a:lnTo>
                  <a:lnTo>
                    <a:pt x="1817" y="1493"/>
                  </a:lnTo>
                  <a:lnTo>
                    <a:pt x="1789" y="1535"/>
                  </a:lnTo>
                  <a:lnTo>
                    <a:pt x="1766" y="1561"/>
                  </a:lnTo>
                  <a:lnTo>
                    <a:pt x="1731" y="1592"/>
                  </a:lnTo>
                  <a:lnTo>
                    <a:pt x="1655" y="1637"/>
                  </a:lnTo>
                  <a:lnTo>
                    <a:pt x="1574" y="1673"/>
                  </a:lnTo>
                  <a:lnTo>
                    <a:pt x="1497" y="1700"/>
                  </a:lnTo>
                  <a:lnTo>
                    <a:pt x="1427" y="1718"/>
                  </a:lnTo>
                  <a:lnTo>
                    <a:pt x="1344" y="1738"/>
                  </a:lnTo>
                  <a:lnTo>
                    <a:pt x="1255" y="1753"/>
                  </a:lnTo>
                  <a:lnTo>
                    <a:pt x="1159" y="1763"/>
                  </a:lnTo>
                  <a:lnTo>
                    <a:pt x="1063" y="1774"/>
                  </a:lnTo>
                  <a:lnTo>
                    <a:pt x="989" y="1775"/>
                  </a:lnTo>
                  <a:lnTo>
                    <a:pt x="913" y="1776"/>
                  </a:lnTo>
                  <a:lnTo>
                    <a:pt x="810" y="1776"/>
                  </a:lnTo>
                  <a:lnTo>
                    <a:pt x="725" y="1769"/>
                  </a:lnTo>
                  <a:lnTo>
                    <a:pt x="627" y="1760"/>
                  </a:lnTo>
                  <a:lnTo>
                    <a:pt x="547" y="1747"/>
                  </a:lnTo>
                  <a:lnTo>
                    <a:pt x="456" y="1732"/>
                  </a:lnTo>
                  <a:lnTo>
                    <a:pt x="385" y="1715"/>
                  </a:lnTo>
                  <a:lnTo>
                    <a:pt x="312" y="1693"/>
                  </a:lnTo>
                  <a:lnTo>
                    <a:pt x="239" y="1669"/>
                  </a:lnTo>
                  <a:lnTo>
                    <a:pt x="175" y="1637"/>
                  </a:lnTo>
                  <a:lnTo>
                    <a:pt x="107" y="1600"/>
                  </a:lnTo>
                  <a:lnTo>
                    <a:pt x="61" y="1561"/>
                  </a:lnTo>
                  <a:lnTo>
                    <a:pt x="26" y="1520"/>
                  </a:lnTo>
                  <a:lnTo>
                    <a:pt x="8" y="1484"/>
                  </a:lnTo>
                  <a:lnTo>
                    <a:pt x="1" y="1443"/>
                  </a:lnTo>
                </a:path>
              </a:pathLst>
            </a:custGeom>
            <a:solidFill>
              <a:schemeClr val="accent1">
                <a:alpha val="50195"/>
              </a:schemeClr>
            </a:solidFill>
            <a:ln w="3810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8213" name="Group 41"/>
            <p:cNvGrpSpPr/>
            <p:nvPr/>
          </p:nvGrpSpPr>
          <p:grpSpPr bwMode="auto">
            <a:xfrm>
              <a:off x="1409701" y="419101"/>
              <a:ext cx="2903538" cy="1827213"/>
              <a:chOff x="0" y="0"/>
              <a:chExt cx="1829" cy="1151"/>
            </a:xfrm>
          </p:grpSpPr>
          <p:sp>
            <p:nvSpPr>
              <p:cNvPr id="8214" name="Oval 42"/>
              <p:cNvSpPr>
                <a:spLocks noChangeArrowheads="1"/>
              </p:cNvSpPr>
              <p:nvPr/>
            </p:nvSpPr>
            <p:spPr bwMode="auto">
              <a:xfrm rot="-62750">
                <a:off x="5" y="479"/>
                <a:ext cx="1824" cy="672"/>
              </a:xfrm>
              <a:prstGeom prst="ellipse">
                <a:avLst/>
              </a:prstGeom>
              <a:solidFill>
                <a:srgbClr val="0000FF">
                  <a:alpha val="50195"/>
                </a:srgbClr>
              </a:solidFill>
              <a:ln w="38100">
                <a:solidFill>
                  <a:srgbClr val="FF6600"/>
                </a:solidFill>
                <a:round/>
              </a:ln>
            </p:spPr>
            <p:txBody>
              <a:bodyPr wrap="none" anchor="ctr"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8215" name="Rectangle 43"/>
              <p:cNvSpPr>
                <a:spLocks noChangeArrowheads="1"/>
              </p:cNvSpPr>
              <p:nvPr/>
            </p:nvSpPr>
            <p:spPr bwMode="auto">
              <a:xfrm rot="-62750">
                <a:off x="3" y="382"/>
                <a:ext cx="1823" cy="528"/>
              </a:xfrm>
              <a:prstGeom prst="rect">
                <a:avLst/>
              </a:prstGeom>
              <a:solidFill>
                <a:srgbClr val="0000FF">
                  <a:alpha val="50195"/>
                </a:srgbClr>
              </a:solidFill>
              <a:ln w="38100">
                <a:solidFill>
                  <a:srgbClr val="0000FF">
                    <a:alpha val="50195"/>
                  </a:srgbClr>
                </a:solidFill>
                <a:miter lim="800000"/>
              </a:ln>
            </p:spPr>
            <p:txBody>
              <a:bodyPr wrap="none" anchor="ctr"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8216" name="Oval 44"/>
              <p:cNvSpPr>
                <a:spLocks noChangeArrowheads="1"/>
              </p:cNvSpPr>
              <p:nvPr/>
            </p:nvSpPr>
            <p:spPr bwMode="auto">
              <a:xfrm rot="-62750">
                <a:off x="0" y="0"/>
                <a:ext cx="1824" cy="672"/>
              </a:xfrm>
              <a:prstGeom prst="ellipse">
                <a:avLst/>
              </a:prstGeom>
              <a:solidFill>
                <a:srgbClr val="0000FF">
                  <a:alpha val="50195"/>
                </a:srgbClr>
              </a:solidFill>
              <a:ln w="38100">
                <a:solidFill>
                  <a:srgbClr val="FF6600"/>
                </a:solidFill>
                <a:round/>
              </a:ln>
            </p:spPr>
            <p:txBody>
              <a:bodyPr wrap="none" anchor="ctr"/>
              <a:lstStyle/>
              <a:p>
                <a:pPr eaLnBrk="0" hangingPunct="0"/>
                <a:endParaRPr lang="zh-CN" altLang="en-US"/>
              </a:p>
            </p:txBody>
          </p:sp>
        </p:grpSp>
      </p:grpSp>
      <p:sp>
        <p:nvSpPr>
          <p:cNvPr id="62" name="Text Box 5"/>
          <p:cNvSpPr txBox="1">
            <a:spLocks noChangeArrowheads="1"/>
          </p:cNvSpPr>
          <p:nvPr/>
        </p:nvSpPr>
        <p:spPr bwMode="auto">
          <a:xfrm>
            <a:off x="2940050" y="762000"/>
            <a:ext cx="2241550" cy="41116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umimoji="1" sz="2400" kern="1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zh-CN" alt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  <a:ea typeface="楷体_GB2312" pitchFamily="49" charset="-122"/>
              </a:rPr>
              <a:t>圆锥的体积：</a:t>
            </a:r>
            <a:endParaRPr lang="zh-CN" altLang="en-US" sz="2800" b="1" dirty="0">
              <a:solidFill>
                <a:schemeClr val="tx1">
                  <a:lumMod val="95000"/>
                  <a:lumOff val="5000"/>
                </a:schemeClr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11" name="组合 67"/>
          <p:cNvGrpSpPr/>
          <p:nvPr/>
        </p:nvGrpSpPr>
        <p:grpSpPr bwMode="auto">
          <a:xfrm>
            <a:off x="3200400" y="4648200"/>
            <a:ext cx="2133600" cy="1016000"/>
            <a:chOff x="1524000" y="4800600"/>
            <a:chExt cx="2133600" cy="1016000"/>
          </a:xfrm>
        </p:grpSpPr>
        <p:sp>
          <p:nvSpPr>
            <p:cNvPr id="65" name="Rectangle 40"/>
            <p:cNvSpPr>
              <a:spLocks noChangeArrowheads="1"/>
            </p:cNvSpPr>
            <p:nvPr/>
          </p:nvSpPr>
          <p:spPr bwMode="auto">
            <a:xfrm>
              <a:off x="1524000" y="4953000"/>
              <a:ext cx="2133600" cy="70802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40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楷体_GB2312" pitchFamily="49" charset="-122"/>
                  <a:ea typeface="楷体_GB2312" pitchFamily="49" charset="-122"/>
                </a:rPr>
                <a:t>V</a:t>
              </a:r>
              <a:r>
                <a:rPr lang="zh-CN" altLang="en-US" sz="40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楷体_GB2312" pitchFamily="49" charset="-122"/>
                  <a:ea typeface="楷体_GB2312" pitchFamily="49" charset="-122"/>
                </a:rPr>
                <a:t>＝  </a:t>
              </a:r>
              <a:r>
                <a:rPr lang="en-US" altLang="zh-CN" sz="4000" b="1" dirty="0" err="1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楷体_GB2312" pitchFamily="49" charset="-122"/>
                  <a:ea typeface="楷体_GB2312" pitchFamily="49" charset="-122"/>
                </a:rPr>
                <a:t>Sh</a:t>
              </a:r>
              <a:endParaRPr lang="zh-CN" altLang="en-US" sz="4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8201" name="Text Box 36"/>
            <p:cNvSpPr txBox="1">
              <a:spLocks noChangeArrowheads="1"/>
            </p:cNvSpPr>
            <p:nvPr/>
          </p:nvSpPr>
          <p:spPr bwMode="auto">
            <a:xfrm>
              <a:off x="2362200" y="4800600"/>
              <a:ext cx="685800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3200" b="1" u="sng">
                  <a:solidFill>
                    <a:srgbClr val="0D0D0D"/>
                  </a:solidFill>
                  <a:latin typeface="楷体_GB2312" pitchFamily="49" charset="-122"/>
                  <a:ea typeface="楷体_GB2312" pitchFamily="49" charset="-122"/>
                </a:rPr>
                <a:t>1</a:t>
              </a:r>
              <a:endParaRPr lang="en-US" altLang="zh-CN" sz="3200" b="1" u="sng">
                <a:solidFill>
                  <a:srgbClr val="0D0D0D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8202" name="Text Box 39"/>
            <p:cNvSpPr txBox="1">
              <a:spLocks noChangeArrowheads="1"/>
            </p:cNvSpPr>
            <p:nvPr/>
          </p:nvSpPr>
          <p:spPr bwMode="auto">
            <a:xfrm>
              <a:off x="2362200" y="5232400"/>
              <a:ext cx="533400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3200" b="1">
                  <a:solidFill>
                    <a:srgbClr val="0D0D0D"/>
                  </a:solidFill>
                  <a:latin typeface="楷体_GB2312" pitchFamily="49" charset="-122"/>
                  <a:ea typeface="楷体_GB2312" pitchFamily="49" charset="-122"/>
                </a:rPr>
                <a:t>3</a:t>
              </a:r>
              <a:endParaRPr lang="en-US" altLang="zh-CN" sz="3200" b="1">
                <a:solidFill>
                  <a:srgbClr val="0D0D0D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685800" y="838200"/>
            <a:ext cx="7696200" cy="5443538"/>
          </a:xfrm>
          <a:noFill/>
        </p:spPr>
      </p:pic>
      <p:sp>
        <p:nvSpPr>
          <p:cNvPr id="3" name="TextBox 2"/>
          <p:cNvSpPr txBox="1"/>
          <p:nvPr/>
        </p:nvSpPr>
        <p:spPr>
          <a:xfrm>
            <a:off x="561975" y="600075"/>
            <a:ext cx="1800225" cy="695325"/>
          </a:xfrm>
          <a:prstGeom prst="bevel">
            <a:avLst/>
          </a:prstGeom>
          <a:solidFill>
            <a:srgbClr val="FFFF00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知识回顾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5"/>
          <p:cNvSpPr txBox="1">
            <a:spLocks noChangeArrowheads="1"/>
          </p:cNvSpPr>
          <p:nvPr/>
        </p:nvSpPr>
        <p:spPr bwMode="auto">
          <a:xfrm>
            <a:off x="1295400" y="1447800"/>
            <a:ext cx="70866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ea typeface="宋体" panose="02010600030101010101" pitchFamily="2" charset="-122"/>
              </a:rPr>
              <a:t>圆柱和圆锥的体积之间有什么关系？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  <a:ea typeface="宋体" panose="02010600030101010101" pitchFamily="2" charset="-122"/>
            </a:endParaRPr>
          </a:p>
        </p:txBody>
      </p:sp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1219200" y="2514600"/>
            <a:ext cx="6811963" cy="118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Char char="•"/>
            </a:pPr>
            <a:r>
              <a:rPr lang="zh-CN" altLang="en-US" sz="3600" b="1">
                <a:solidFill>
                  <a:srgbClr val="FF0000"/>
                </a:solidFill>
              </a:rPr>
              <a:t>等底等高的圆锥体积是圆柱体积的三分之一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12295" name="Text Box 7"/>
          <p:cNvSpPr txBox="1">
            <a:spLocks noChangeArrowheads="1"/>
          </p:cNvSpPr>
          <p:nvPr/>
        </p:nvSpPr>
        <p:spPr bwMode="auto">
          <a:xfrm>
            <a:off x="1219200" y="4038600"/>
            <a:ext cx="6858000" cy="118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Char char="•"/>
            </a:pPr>
            <a:r>
              <a:rPr lang="zh-CN" altLang="en-US" sz="3600" b="1">
                <a:solidFill>
                  <a:srgbClr val="FF0000"/>
                </a:solidFill>
              </a:rPr>
              <a:t>等底等高的圆柱体积是圆锥体积的三倍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61975" y="600075"/>
            <a:ext cx="1800225" cy="695325"/>
          </a:xfrm>
          <a:prstGeom prst="bevel">
            <a:avLst/>
          </a:prstGeom>
          <a:solidFill>
            <a:srgbClr val="FFFF00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知识回顾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4" grpId="0" bldLvl="0" autoUpdateAnimBg="0"/>
      <p:bldP spid="12295" grpId="0" bldLvl="0" autoUpdateAnimBg="0"/>
    </p:bldLst>
  </p:timing>
</p:sld>
</file>

<file path=ppt/tags/tag1.xml><?xml version="1.0" encoding="utf-8"?>
<p:tagLst xmlns:p="http://schemas.openxmlformats.org/presentationml/2006/main">
  <p:tag name="KSO_WPP_MARK_KEY" val="728a37ac-b573-41d6-ab35-ca7f9c6f2a75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1980</Words>
  <Application>WPS 演示</Application>
  <PresentationFormat>全屏显示(4:3)</PresentationFormat>
  <Paragraphs>261</Paragraphs>
  <Slides>22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6" baseType="lpstr">
      <vt:lpstr>Arial</vt:lpstr>
      <vt:lpstr>宋体</vt:lpstr>
      <vt:lpstr>Wingdings</vt:lpstr>
      <vt:lpstr>Calibri</vt:lpstr>
      <vt:lpstr>汉仪大宋简</vt:lpstr>
      <vt:lpstr>微软雅黑</vt:lpstr>
      <vt:lpstr>黑体</vt:lpstr>
      <vt:lpstr>楷体_GB2312</vt:lpstr>
      <vt:lpstr>新宋体</vt:lpstr>
      <vt:lpstr>Times New Roman</vt:lpstr>
      <vt:lpstr>Arial Unicode MS</vt:lpstr>
      <vt:lpstr>华文楷体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26</cp:revision>
  <cp:lastPrinted>2113-01-01T00:00:00Z</cp:lastPrinted>
  <dcterms:created xsi:type="dcterms:W3CDTF">2113-01-01T00:00:00Z</dcterms:created>
  <dcterms:modified xsi:type="dcterms:W3CDTF">2023-02-14T05:12:22Z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989A2FBBCF2A4EDA90E944594C55538F</vt:lpwstr>
  </property>
  <property fmtid="{D5CDD505-2E9C-101B-9397-08002B2CF9AE}" pid="3" name="KSOProductBuildVer">
    <vt:lpwstr>2052-11.1.0.13703</vt:lpwstr>
  </property>
</Properties>
</file>