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9E230-24E5-48B9-9CF1-EC654D4A1B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F742C0-3281-4528-B664-8386297361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2A6D7-69B9-4E98-8A9E-0D737A7B3B3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880AC-204F-4BAD-A9DE-ABA414D2963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BC3AD-D2F6-4626-837C-8F678D41215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5997E-70F9-41C2-A1F6-386C4CA305F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B9474-444E-4A5E-B639-FB9F3AF9431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C6084-4C0B-4E95-AF0B-105C9FDCC1E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11573-FE35-4F93-9E97-C6DDFB61612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9BADE-9630-480C-8503-85BDAD6060E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99FBF-3B90-4A29-A6FB-455E173E646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AC499-478C-4CFC-B4F2-8AC9D63D18D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49781-1793-4D50-B43A-1A07A2377DB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FC8DF49-651B-4ED4-9909-E6E66F1384AA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985628" y="1064024"/>
            <a:ext cx="64087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冀教版六年级数学下册第三单元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51" name="Text Box 5"/>
          <p:cNvSpPr txBox="1">
            <a:spLocks noChangeArrowheads="1"/>
          </p:cNvSpPr>
          <p:nvPr/>
        </p:nvSpPr>
        <p:spPr bwMode="auto">
          <a:xfrm>
            <a:off x="0" y="2546350"/>
            <a:ext cx="914399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6000" b="1" dirty="0">
                <a:latin typeface="汉仪大宋简" pitchFamily="49" charset="-122"/>
                <a:ea typeface="汉仪大宋简" pitchFamily="49" charset="-122"/>
              </a:rPr>
              <a:t>估计一堆小麦的质量</a:t>
            </a:r>
            <a:endParaRPr lang="zh-CN" altLang="en-US" sz="6000" b="1" dirty="0">
              <a:latin typeface="汉仪大宋简" pitchFamily="49" charset="-122"/>
              <a:ea typeface="汉仪大宋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84213" y="1674813"/>
            <a:ext cx="7272337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一个圆锥形的钢件，底面半径是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厘米，高是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厘米。每立方厘米钢约重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7.8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克，这个钢件约重多少克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（得数保留整数克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） 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/>
          <p:cNvSpPr>
            <a:spLocks noChangeArrowheads="1" noChangeShapeType="1" noTextEdit="1"/>
          </p:cNvSpPr>
          <p:nvPr/>
        </p:nvSpPr>
        <p:spPr bwMode="auto">
          <a:xfrm>
            <a:off x="3131840" y="847726"/>
            <a:ext cx="2589212" cy="8382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华文楷体"/>
                <a:ea typeface="华文楷体"/>
              </a:rPr>
              <a:t>教学目标</a:t>
            </a:r>
            <a:endParaRPr lang="zh-CN" altLang="en-US" sz="3600" b="1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华文楷体"/>
              <a:ea typeface="华文楷体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466725" y="1967716"/>
            <a:ext cx="835342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04800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、结合具体情境，经历测量圆锥及解决与圆锥体积有关实际问题的过程。、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  <a:p>
            <a:pPr indent="304800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、会测量圆锥的有关数据，能灵活运用知识解决生活中和圆锥有关的计算问题。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  <a:p>
            <a:pPr indent="304800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、体验数学在日常生活中的广泛应用，丰富测量活动经验，培养数学应用意识。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9" name="Picture 13" descr="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3284538"/>
            <a:ext cx="307657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4" descr="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0350"/>
            <a:ext cx="78105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1187450" y="476250"/>
            <a:ext cx="48244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估计一堆小麦的质量。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102" name="Picture 6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163" y="1412875"/>
            <a:ext cx="9113837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08850" y="3644900"/>
            <a:ext cx="16097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AutoShape 8"/>
          <p:cNvSpPr>
            <a:spLocks noChangeArrowheads="1"/>
          </p:cNvSpPr>
          <p:nvPr/>
        </p:nvSpPr>
        <p:spPr bwMode="auto">
          <a:xfrm>
            <a:off x="2916238" y="5084763"/>
            <a:ext cx="4176712" cy="1296987"/>
          </a:xfrm>
          <a:prstGeom prst="cloudCallout">
            <a:avLst>
              <a:gd name="adj1" fmla="val 52736"/>
              <a:gd name="adj2" fmla="val -102630"/>
            </a:avLst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每立方小麦大约中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735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千克。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24300" y="3500438"/>
            <a:ext cx="49149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1341438"/>
            <a:ext cx="5041900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AutoShape 7"/>
          <p:cNvSpPr>
            <a:spLocks noChangeArrowheads="1"/>
          </p:cNvSpPr>
          <p:nvPr/>
        </p:nvSpPr>
        <p:spPr bwMode="auto">
          <a:xfrm>
            <a:off x="1908175" y="188913"/>
            <a:ext cx="3673475" cy="1079500"/>
          </a:xfrm>
          <a:prstGeom prst="cloudCallout">
            <a:avLst>
              <a:gd name="adj1" fmla="val 16681"/>
              <a:gd name="adj2" fmla="val 103236"/>
            </a:avLst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这样可以测出麦堆的周长。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5362575" y="2133600"/>
            <a:ext cx="3673475" cy="1079500"/>
          </a:xfrm>
          <a:prstGeom prst="cloudCallout">
            <a:avLst>
              <a:gd name="adj1" fmla="val -9421"/>
              <a:gd name="adj2" fmla="val 105148"/>
            </a:avLst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这样可以测出麦堆的高。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  <p:bldP spid="51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827088" y="1125538"/>
            <a:ext cx="63373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）记录测量的数据并解决问题。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147" name="Picture 5" descr="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2420938"/>
            <a:ext cx="914400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16463" y="2420938"/>
            <a:ext cx="4103687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827088" y="1438275"/>
            <a:ext cx="4176712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）如果麦堆的周长是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9.42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米，高是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米，把这些小麦装进麻袋，每袋装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千克，那么装完这些小麦，需要多少个麻袋？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16463" y="1773238"/>
            <a:ext cx="3467100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2987675" y="260350"/>
            <a:ext cx="24479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 b="1" dirty="0">
                <a:latin typeface="华文楷体" pitchFamily="2" charset="-122"/>
                <a:ea typeface="华文楷体" pitchFamily="2" charset="-122"/>
              </a:rPr>
              <a:t>练一练</a:t>
            </a:r>
            <a:endParaRPr lang="zh-CN" altLang="en-US" sz="5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539750" y="2070100"/>
            <a:ext cx="4105275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一囤小麦，上面是圆锥形，下面是圆柱形。这囤小麦约重多少千克？（得数保留整数千克）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539750" y="836613"/>
            <a:ext cx="727233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一个近似圆锥形的煤堆，底面周长是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15.7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米，高是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2.4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米。这堆煤约有多少吨？（得数保留整吨）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222" name="Picture 6" descr="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2565400"/>
            <a:ext cx="36671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25" y="2492375"/>
            <a:ext cx="11811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AutoShape 8"/>
          <p:cNvSpPr>
            <a:spLocks noChangeArrowheads="1"/>
          </p:cNvSpPr>
          <p:nvPr/>
        </p:nvSpPr>
        <p:spPr bwMode="auto">
          <a:xfrm>
            <a:off x="5003800" y="3573463"/>
            <a:ext cx="2520950" cy="1152525"/>
          </a:xfrm>
          <a:prstGeom prst="wedgeRoundRectCallout">
            <a:avLst>
              <a:gd name="adj1" fmla="val 52583"/>
              <a:gd name="adj2" fmla="val -73556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每立方米煤约重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1.4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吨。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539750" y="836613"/>
            <a:ext cx="72723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一个圆锥形沙堆，底面直径是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米，高是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2.5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米。这堆沙约多少吨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?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47" name="Picture 7" descr="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2420938"/>
            <a:ext cx="43815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 descr="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51725" y="2636838"/>
            <a:ext cx="12763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4643438" y="3860800"/>
            <a:ext cx="2879725" cy="935038"/>
          </a:xfrm>
          <a:prstGeom prst="wedgeRoundRectCallout">
            <a:avLst>
              <a:gd name="adj1" fmla="val 41676"/>
              <a:gd name="adj2" fmla="val -92954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每立方米沙子约重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1.7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吨。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9" grpId="0" animBg="1"/>
    </p:bldLst>
  </p:timing>
</p:sld>
</file>

<file path=ppt/tags/tag1.xml><?xml version="1.0" encoding="utf-8"?>
<p:tagLst xmlns:p="http://schemas.openxmlformats.org/presentationml/2006/main">
  <p:tag name="KSO_WPP_MARK_KEY" val="428e4f35-4945-49d5-9336-0b532611dbc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467</Words>
  <Application>WPS 演示</Application>
  <PresentationFormat>全屏显示(4:3)</PresentationFormat>
  <Paragraphs>36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华文楷体</vt:lpstr>
      <vt:lpstr>微软雅黑</vt:lpstr>
      <vt:lpstr>汉仪大宋简</vt:lpstr>
      <vt:lpstr>华文楷体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7</cp:revision>
  <dcterms:created xsi:type="dcterms:W3CDTF">2014-02-22T10:51:00Z</dcterms:created>
  <dcterms:modified xsi:type="dcterms:W3CDTF">2023-02-14T05:14:38Z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6BC75857647949E0BF8DF501E413E982</vt:lpwstr>
  </property>
  <property fmtid="{D5CDD505-2E9C-101B-9397-08002B2CF9AE}" pid="3" name="KSOProductBuildVer">
    <vt:lpwstr>2052-11.1.0.13703</vt:lpwstr>
  </property>
</Properties>
</file>