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74" r:id="rId3"/>
    <p:sldId id="304" r:id="rId4"/>
    <p:sldId id="279" r:id="rId5"/>
    <p:sldId id="275" r:id="rId6"/>
    <p:sldId id="276" r:id="rId7"/>
    <p:sldId id="295" r:id="rId8"/>
    <p:sldId id="298" r:id="rId9"/>
    <p:sldId id="302" r:id="rId10"/>
    <p:sldId id="281" r:id="rId11"/>
    <p:sldId id="282" r:id="rId12"/>
    <p:sldId id="305" r:id="rId13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5pPr>
    <a:lvl6pPr marL="2286000" algn="l" defTabSz="914400" rtl="0" eaLnBrk="1" latinLnBrk="0" hangingPunct="1">
      <a:defRPr kumimoji="1" sz="3200" kern="120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6pPr>
    <a:lvl7pPr marL="2743200" algn="l" defTabSz="914400" rtl="0" eaLnBrk="1" latinLnBrk="0" hangingPunct="1">
      <a:defRPr kumimoji="1" sz="3200" kern="120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7pPr>
    <a:lvl8pPr marL="3200400" algn="l" defTabSz="914400" rtl="0" eaLnBrk="1" latinLnBrk="0" hangingPunct="1">
      <a:defRPr kumimoji="1" sz="3200" kern="120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8pPr>
    <a:lvl9pPr marL="3657600" algn="l" defTabSz="914400" rtl="0" eaLnBrk="1" latinLnBrk="0" hangingPunct="1">
      <a:defRPr kumimoji="1" sz="3200" kern="120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CCCC"/>
    <a:srgbClr val="FFFFCC"/>
    <a:srgbClr val="CC66FF"/>
    <a:srgbClr val="5F5F5F"/>
    <a:srgbClr val="43380B"/>
    <a:srgbClr val="FF33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9" autoAdjust="0"/>
    <p:restoredTop sz="94590" autoAdjust="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9.xml"/><Relationship Id="rId1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6589AB-4230-4116-8889-76253C8F54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910909-5FBA-4158-8481-35C4B790927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379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BF2F7-5A04-49BA-B19D-C092239AD17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F717C-3DC7-437B-BAAA-198F2586341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93186-99F1-42D9-BE35-676CBEC5E0D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98300-FCA8-4EB4-9719-D7A5431EEF9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8D8BBB-C59D-4EB1-8B2B-9D007ED36F9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465C2C-2C8B-4807-B182-5B8471C9AF8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B5FECD-EFEE-447A-ABE9-A6405EC1298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7F257-D54A-46E1-A34F-376F61F2FC8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6F43CE-BEE0-43ED-9F62-AB11CE47F14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41F13A-89ED-45A6-A975-DCCF9383673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03E2B9-1FAF-41F6-8963-9101C164F7E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277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 smtClean="0"/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kumimoji="0"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kumimoji="0"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kumimoji="0"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1pPr>
          </a:lstStyle>
          <a:p>
            <a:pPr>
              <a:defRPr/>
            </a:pPr>
            <a:fld id="{4D83D9C8-C1BD-4F3F-81FC-9AFF552A8FC3}" type="slidenum">
              <a:rPr lang="en-US" altLang="zh-CN"/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newsflash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323528" y="1760891"/>
            <a:ext cx="86042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9pPr>
          </a:lstStyle>
          <a:p>
            <a:pPr algn="ctr" eaLnBrk="1" hangingPunct="1"/>
            <a:r>
              <a:rPr kumimoji="0" lang="zh-CN" altLang="en-US" sz="7200" b="1" dirty="0" smtClean="0">
                <a:solidFill>
                  <a:srgbClr val="FF0000"/>
                </a:solidFill>
                <a:latin typeface="汉仪大宋简" pitchFamily="49" charset="-122"/>
                <a:ea typeface="汉仪大宋简" pitchFamily="49" charset="-122"/>
              </a:rPr>
              <a:t>中</a:t>
            </a:r>
            <a:r>
              <a:rPr kumimoji="0" lang="zh-CN" altLang="en-US" sz="7200" b="1" dirty="0">
                <a:solidFill>
                  <a:srgbClr val="FF0000"/>
                </a:solidFill>
                <a:latin typeface="汉仪大宋简" pitchFamily="49" charset="-122"/>
                <a:ea typeface="汉仪大宋简" pitchFamily="49" charset="-122"/>
              </a:rPr>
              <a:t>位数和众数</a:t>
            </a:r>
            <a:endParaRPr kumimoji="0" lang="zh-CN" altLang="en-US" sz="7200" b="1" dirty="0">
              <a:solidFill>
                <a:srgbClr val="FF0000"/>
              </a:solidFill>
              <a:latin typeface="汉仪大宋简" pitchFamily="49" charset="-122"/>
              <a:ea typeface="汉仪大宋简" pitchFamily="49" charset="-122"/>
            </a:endParaRPr>
          </a:p>
        </p:txBody>
      </p:sp>
      <p:pic>
        <p:nvPicPr>
          <p:cNvPr id="7171" name="Picture 6" descr="DD01352_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166592" y="116632"/>
            <a:ext cx="1554163" cy="149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7" descr="PE07677_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9721" y="4951939"/>
            <a:ext cx="1712913" cy="171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263385" y="836712"/>
            <a:ext cx="8523288" cy="409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266700" algn="just"/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假如你是一名厂长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endParaRPr lang="en-US" altLang="zh-CN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indent="266700" algn="just"/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　每周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天工作制实施后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, 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为了改变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某车间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管理松散状况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准备采取每天任务定额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超产有奖的措施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提高工作效率。下面是该车间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15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名工人过去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天中各自装配机器的数量（单位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台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                                     </a:t>
            </a:r>
            <a:endParaRPr lang="en-US" altLang="zh-CN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indent="266700" algn="just"/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6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endParaRPr lang="zh-CN" altLang="en-US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indent="266700" algn="just"/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10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11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13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15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15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16</a:t>
            </a:r>
            <a:endParaRPr lang="en-US" altLang="zh-CN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indent="266700" algn="just"/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那么应确定每人标准日产量为多少台最好？ </a:t>
            </a:r>
            <a:endParaRPr lang="zh-CN" altLang="en-US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1391" y="290336"/>
            <a:ext cx="3773487" cy="1143000"/>
          </a:xfrm>
        </p:spPr>
        <p:txBody>
          <a:bodyPr/>
          <a:lstStyle/>
          <a:p>
            <a:pPr eaLnBrk="1" hangingPunct="1"/>
            <a:r>
              <a:rPr lang="zh-CN" altLang="en-US" sz="60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本课小结</a:t>
            </a:r>
            <a:endParaRPr lang="zh-CN" altLang="en-US" sz="6000" b="1" dirty="0" smtClean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0" y="1700808"/>
            <a:ext cx="8820472" cy="239395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通过本课的学习，我们已经充分认识了中位数和众数这两个重要的数学概念，已经能够进行简单的统计，这对我们以后的实际生活是有很大帮助的。关于中位数和众数，在我们以后的学习中还会遇到，本节课只是作为初步的认识和了解，你们学会了吗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？ </a:t>
            </a:r>
            <a:endParaRPr lang="zh-CN" altLang="en-US" sz="32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500438" y="357188"/>
            <a:ext cx="2541587" cy="10398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rgbClr val="FF0000"/>
                </a:solidFill>
                <a:effectLst/>
                <a:latin typeface="华文楷体" pitchFamily="2" charset="-122"/>
                <a:ea typeface="华文楷体" pitchFamily="2" charset="-122"/>
              </a:rPr>
              <a:t>教学目标</a:t>
            </a:r>
            <a:endParaRPr lang="zh-CN" altLang="en-US" b="1" dirty="0" smtClean="0">
              <a:solidFill>
                <a:srgbClr val="FF0000"/>
              </a:solidFill>
              <a:effectLst/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19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07504" y="1700808"/>
            <a:ext cx="8540750" cy="4422775"/>
          </a:xfrm>
        </p:spPr>
        <p:txBody>
          <a:bodyPr/>
          <a:lstStyle/>
          <a:p>
            <a:pPr marL="609600" indent="-609600" eaLnBrk="1" hangingPunct="1"/>
            <a:r>
              <a:rPr lang="en-US" altLang="zh-CN" b="1" dirty="0" smtClean="0">
                <a:solidFill>
                  <a:srgbClr val="000000"/>
                </a:solidFill>
                <a:effectLst/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b="1" dirty="0" smtClean="0">
                <a:solidFill>
                  <a:srgbClr val="000000"/>
                </a:solidFill>
                <a:effectLst/>
                <a:latin typeface="华文楷体" pitchFamily="2" charset="-122"/>
                <a:ea typeface="华文楷体" pitchFamily="2" charset="-122"/>
              </a:rPr>
              <a:t>在实际情境中，认识并会求一组数据的中位数和众数。</a:t>
            </a:r>
            <a:endParaRPr lang="zh-CN" altLang="en-US" b="1" dirty="0" smtClean="0">
              <a:solidFill>
                <a:srgbClr val="000000"/>
              </a:solidFill>
              <a:effectLst/>
              <a:latin typeface="华文楷体" pitchFamily="2" charset="-122"/>
              <a:ea typeface="华文楷体" pitchFamily="2" charset="-122"/>
            </a:endParaRPr>
          </a:p>
          <a:p>
            <a:pPr marL="609600" indent="-609600" eaLnBrk="1" hangingPunct="1"/>
            <a:endParaRPr lang="zh-CN" altLang="en-US" b="1" dirty="0" smtClean="0">
              <a:solidFill>
                <a:srgbClr val="000000"/>
              </a:solidFill>
              <a:effectLst/>
              <a:latin typeface="华文楷体" pitchFamily="2" charset="-122"/>
              <a:ea typeface="华文楷体" pitchFamily="2" charset="-122"/>
            </a:endParaRPr>
          </a:p>
          <a:p>
            <a:pPr marL="609600" indent="-609600" eaLnBrk="1" hangingPunct="1"/>
            <a:r>
              <a:rPr lang="en-US" altLang="zh-CN" b="1" dirty="0" smtClean="0">
                <a:solidFill>
                  <a:srgbClr val="000000"/>
                </a:solidFill>
                <a:effectLst/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b="1" dirty="0" smtClean="0">
                <a:solidFill>
                  <a:srgbClr val="000000"/>
                </a:solidFill>
                <a:effectLst/>
                <a:latin typeface="华文楷体" pitchFamily="2" charset="-122"/>
                <a:ea typeface="华文楷体" pitchFamily="2" charset="-122"/>
              </a:rPr>
              <a:t>根据具体的问题，能选择适当的统计表表示数据的不同特征。</a:t>
            </a:r>
            <a:endParaRPr lang="zh-CN" altLang="en-US" b="1" dirty="0" smtClean="0">
              <a:solidFill>
                <a:srgbClr val="000000"/>
              </a:solidFill>
              <a:effectLst/>
              <a:latin typeface="华文楷体" pitchFamily="2" charset="-122"/>
              <a:ea typeface="华文楷体" pitchFamily="2" charset="-122"/>
            </a:endParaRPr>
          </a:p>
          <a:p>
            <a:pPr marL="609600" indent="-609600" eaLnBrk="1" hangingPunct="1"/>
            <a:endParaRPr lang="zh-CN" altLang="en-US" b="1" dirty="0" smtClean="0">
              <a:solidFill>
                <a:srgbClr val="000000"/>
              </a:solidFill>
              <a:effectLst/>
              <a:latin typeface="华文楷体" pitchFamily="2" charset="-122"/>
              <a:ea typeface="华文楷体" pitchFamily="2" charset="-122"/>
            </a:endParaRPr>
          </a:p>
          <a:p>
            <a:pPr marL="609600" indent="-609600" eaLnBrk="1" hangingPunct="1"/>
            <a:r>
              <a:rPr lang="en-US" altLang="zh-CN" b="1" dirty="0" smtClean="0">
                <a:solidFill>
                  <a:srgbClr val="000000"/>
                </a:solidFill>
                <a:effectLst/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b="1" dirty="0" smtClean="0">
                <a:solidFill>
                  <a:srgbClr val="000000"/>
                </a:solidFill>
                <a:effectLst/>
                <a:latin typeface="华文楷体" pitchFamily="2" charset="-122"/>
                <a:ea typeface="华文楷体" pitchFamily="2" charset="-122"/>
              </a:rPr>
              <a:t>感受统计在生活中的应用，增强统计意识。</a:t>
            </a:r>
            <a:r>
              <a:rPr lang="zh-CN" altLang="en-US" sz="3600" b="1" dirty="0" smtClean="0">
                <a:solidFill>
                  <a:srgbClr val="000000"/>
                </a:solidFill>
                <a:effectLst/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3600" b="1" dirty="0" smtClean="0">
              <a:solidFill>
                <a:srgbClr val="000000"/>
              </a:solidFill>
              <a:effectLst/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71438" y="1441450"/>
            <a:ext cx="902335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小马过河</a:t>
            </a:r>
            <a:r>
              <a:rPr lang="en-US" altLang="zh-CN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endParaRPr lang="en-US" altLang="zh-CN" sz="36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endParaRPr lang="en-US" altLang="zh-CN" sz="36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en-US" altLang="zh-CN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河边上的牌子写着“平均深度为</a:t>
            </a:r>
            <a:r>
              <a:rPr lang="en-US" altLang="zh-CN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1.1m”,</a:t>
            </a:r>
            <a:endParaRPr lang="en-US" altLang="zh-CN" sz="36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问一匹身高才</a:t>
            </a:r>
            <a:r>
              <a:rPr lang="en-US" altLang="zh-CN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1.4 m</a:t>
            </a:r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的小马</a:t>
            </a:r>
            <a:r>
              <a:rPr lang="en-US" altLang="zh-CN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能涉水过河而不</a:t>
            </a:r>
            <a:endParaRPr lang="zh-CN" altLang="en-US" sz="36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出危险吗</a:t>
            </a:r>
            <a:r>
              <a:rPr lang="en-US" altLang="zh-CN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en-US" altLang="zh-CN" sz="36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endParaRPr lang="en-US" altLang="zh-CN" sz="36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9219" name="Picture 3" descr="AN02479_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715125" y="0"/>
            <a:ext cx="2428875" cy="217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5"/>
          <p:cNvSpPr>
            <a:spLocks noChangeArrowheads="1"/>
          </p:cNvSpPr>
          <p:nvPr/>
        </p:nvSpPr>
        <p:spPr bwMode="auto">
          <a:xfrm>
            <a:off x="3357563" y="333375"/>
            <a:ext cx="3571875" cy="1666875"/>
          </a:xfrm>
          <a:prstGeom prst="cloudCallout">
            <a:avLst>
              <a:gd name="adj1" fmla="val 77181"/>
              <a:gd name="adj2" fmla="val -1963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just"/>
            <a:r>
              <a:rPr kumimoji="0" lang="en-US" altLang="zh-CN" sz="2800" b="1">
                <a:latin typeface="华文楷体" pitchFamily="2" charset="-122"/>
                <a:ea typeface="华文楷体" pitchFamily="2" charset="-122"/>
              </a:rPr>
              <a:t> </a:t>
            </a:r>
            <a:r>
              <a:rPr kumimoji="0" lang="zh-CN" altLang="en-US" sz="2800" b="1">
                <a:latin typeface="华文楷体" pitchFamily="2" charset="-122"/>
                <a:ea typeface="华文楷体" pitchFamily="2" charset="-122"/>
              </a:rPr>
              <a:t>我们好几人工资都是</a:t>
            </a:r>
            <a:r>
              <a:rPr kumimoji="0" lang="en-US" altLang="zh-CN" sz="2800" b="1">
                <a:latin typeface="华文楷体" pitchFamily="2" charset="-122"/>
                <a:ea typeface="华文楷体" pitchFamily="2" charset="-122"/>
              </a:rPr>
              <a:t>1100</a:t>
            </a:r>
            <a:r>
              <a:rPr kumimoji="0" lang="zh-CN" altLang="en-US" sz="2800" b="1">
                <a:latin typeface="华文楷体" pitchFamily="2" charset="-122"/>
                <a:ea typeface="华文楷体" pitchFamily="2" charset="-122"/>
              </a:rPr>
              <a:t>元。</a:t>
            </a:r>
            <a:endParaRPr kumimoji="0"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43" name="AutoShape 6"/>
          <p:cNvSpPr>
            <a:spLocks noChangeArrowheads="1"/>
          </p:cNvSpPr>
          <p:nvPr/>
        </p:nvSpPr>
        <p:spPr bwMode="auto">
          <a:xfrm>
            <a:off x="0" y="2000250"/>
            <a:ext cx="3429000" cy="2286000"/>
          </a:xfrm>
          <a:prstGeom prst="cloudCallout">
            <a:avLst>
              <a:gd name="adj1" fmla="val -15792"/>
              <a:gd name="adj2" fmla="val 85606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just"/>
            <a:r>
              <a:rPr kumimoji="0" lang="zh-CN" altLang="en-US" sz="2800" b="1" dirty="0">
                <a:latin typeface="华文楷体" pitchFamily="2" charset="-122"/>
                <a:ea typeface="华文楷体" pitchFamily="2" charset="-122"/>
              </a:rPr>
              <a:t>我的工资是</a:t>
            </a:r>
            <a:r>
              <a:rPr kumimoji="0" lang="en-US" altLang="zh-CN" sz="2800" b="1" dirty="0">
                <a:latin typeface="华文楷体" pitchFamily="2" charset="-122"/>
                <a:ea typeface="华文楷体" pitchFamily="2" charset="-122"/>
              </a:rPr>
              <a:t>1200</a:t>
            </a:r>
            <a:r>
              <a:rPr kumimoji="0" lang="zh-CN" altLang="en-US" sz="2800" b="1" dirty="0">
                <a:latin typeface="华文楷体" pitchFamily="2" charset="-122"/>
                <a:ea typeface="华文楷体" pitchFamily="2" charset="-122"/>
              </a:rPr>
              <a:t>元，在公司中算中等收入。</a:t>
            </a:r>
            <a:endParaRPr kumimoji="0" lang="en-US" altLang="zh-CN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44" name="AutoShape 7"/>
          <p:cNvSpPr>
            <a:spLocks noChangeArrowheads="1"/>
          </p:cNvSpPr>
          <p:nvPr/>
        </p:nvSpPr>
        <p:spPr bwMode="auto">
          <a:xfrm>
            <a:off x="2286000" y="3714750"/>
            <a:ext cx="4143375" cy="1928813"/>
          </a:xfrm>
          <a:prstGeom prst="cloudCallout">
            <a:avLst>
              <a:gd name="adj1" fmla="val 22440"/>
              <a:gd name="adj2" fmla="val 66542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just"/>
            <a:r>
              <a:rPr kumimoji="0" lang="zh-CN" altLang="en-US" sz="2800" b="1">
                <a:latin typeface="华文楷体" pitchFamily="2" charset="-122"/>
                <a:ea typeface="华文楷体" pitchFamily="2" charset="-122"/>
              </a:rPr>
              <a:t>我公司员工的收入很高，月平均工资为</a:t>
            </a:r>
            <a:r>
              <a:rPr kumimoji="0" lang="en-US" altLang="zh-CN" sz="2800" b="1">
                <a:latin typeface="华文楷体" pitchFamily="2" charset="-122"/>
                <a:ea typeface="华文楷体" pitchFamily="2" charset="-122"/>
              </a:rPr>
              <a:t>2000</a:t>
            </a:r>
            <a:r>
              <a:rPr kumimoji="0" lang="zh-CN" altLang="en-US" sz="2800" b="1">
                <a:latin typeface="华文楷体" pitchFamily="2" charset="-122"/>
                <a:ea typeface="华文楷体" pitchFamily="2" charset="-122"/>
              </a:rPr>
              <a:t>元。</a:t>
            </a:r>
            <a:endParaRPr kumimoji="0" lang="en-US" altLang="zh-CN" sz="2800" b="1">
              <a:latin typeface="华文楷体" pitchFamily="2" charset="-122"/>
              <a:ea typeface="华文楷体" pitchFamily="2" charset="-122"/>
            </a:endParaRPr>
          </a:p>
          <a:p>
            <a:pPr algn="just"/>
            <a:endParaRPr kumimoji="0"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45" name="Rectangle 8"/>
          <p:cNvSpPr>
            <a:spLocks noChangeArrowheads="1"/>
          </p:cNvSpPr>
          <p:nvPr/>
        </p:nvSpPr>
        <p:spPr bwMode="auto">
          <a:xfrm>
            <a:off x="714375" y="5572125"/>
            <a:ext cx="1266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kumimoji="0" lang="zh-CN" altLang="en-US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职员</a:t>
            </a:r>
            <a:r>
              <a:rPr kumimoji="0" lang="en-US" altLang="zh-CN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C</a:t>
            </a:r>
            <a:endParaRPr kumimoji="0" lang="en-US" altLang="zh-CN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46" name="Rectangle 9"/>
          <p:cNvSpPr>
            <a:spLocks noChangeArrowheads="1"/>
          </p:cNvSpPr>
          <p:nvPr/>
        </p:nvSpPr>
        <p:spPr bwMode="auto">
          <a:xfrm>
            <a:off x="7443788" y="571500"/>
            <a:ext cx="1700212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kumimoji="0" lang="zh-CN" altLang="en-US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职</a:t>
            </a:r>
            <a:endParaRPr kumimoji="0" lang="zh-CN" altLang="en-US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kumimoji="0" lang="zh-CN" altLang="en-US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员</a:t>
            </a:r>
            <a:endParaRPr kumimoji="0" lang="zh-CN" altLang="en-US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kumimoji="0" lang="en-US" altLang="zh-CN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D</a:t>
            </a:r>
            <a:endParaRPr kumimoji="0" lang="en-US" altLang="zh-CN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47" name="Rectangle 10"/>
          <p:cNvSpPr>
            <a:spLocks noChangeArrowheads="1"/>
          </p:cNvSpPr>
          <p:nvPr/>
        </p:nvSpPr>
        <p:spPr bwMode="auto">
          <a:xfrm>
            <a:off x="4643438" y="5857875"/>
            <a:ext cx="10080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kumimoji="0" lang="zh-CN" altLang="en-US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经理</a:t>
            </a:r>
            <a:endParaRPr kumimoji="0" lang="zh-CN" altLang="en-US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48" name="Rectangle 11"/>
          <p:cNvSpPr>
            <a:spLocks noChangeArrowheads="1"/>
          </p:cNvSpPr>
          <p:nvPr/>
        </p:nvSpPr>
        <p:spPr bwMode="auto">
          <a:xfrm>
            <a:off x="4572000" y="4429125"/>
            <a:ext cx="45720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kumimoji="0" lang="zh-CN" altLang="en-US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应聘者</a:t>
            </a:r>
            <a:endParaRPr kumimoji="0" lang="zh-CN" altLang="en-US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r"/>
            <a:r>
              <a:rPr kumimoji="0" lang="zh-CN" altLang="en-US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阿冲</a:t>
            </a:r>
            <a:endParaRPr kumimoji="0" lang="zh-CN" altLang="en-US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49" name="AutoShape 12"/>
          <p:cNvSpPr>
            <a:spLocks noChangeArrowheads="1"/>
          </p:cNvSpPr>
          <p:nvPr/>
        </p:nvSpPr>
        <p:spPr bwMode="auto">
          <a:xfrm>
            <a:off x="5286375" y="2071688"/>
            <a:ext cx="3643313" cy="1933575"/>
          </a:xfrm>
          <a:prstGeom prst="cloudCallout">
            <a:avLst>
              <a:gd name="adj1" fmla="val 37903"/>
              <a:gd name="adj2" fmla="val 70213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/>
            <a:r>
              <a:rPr kumimoji="0" lang="zh-CN" altLang="en-US" b="1">
                <a:latin typeface="华文楷体" pitchFamily="2" charset="-122"/>
                <a:ea typeface="华文楷体" pitchFamily="2" charset="-122"/>
              </a:rPr>
              <a:t>这个公司员工收入到底怎样呢？</a:t>
            </a:r>
            <a:endParaRPr kumimoji="0" lang="zh-CN" altLang="en-US" b="1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kumimoji="0" lang="en-US" altLang="zh-CN" b="1">
                <a:latin typeface="华文楷体" pitchFamily="2" charset="-122"/>
                <a:ea typeface="华文楷体" pitchFamily="2" charset="-122"/>
              </a:rPr>
              <a:t> </a:t>
            </a:r>
            <a:endParaRPr kumimoji="0" lang="en-US" altLang="zh-CN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50" name="Text Box 13"/>
          <p:cNvSpPr txBox="1">
            <a:spLocks noChangeArrowheads="1"/>
          </p:cNvSpPr>
          <p:nvPr/>
        </p:nvSpPr>
        <p:spPr bwMode="auto">
          <a:xfrm>
            <a:off x="684213" y="333375"/>
            <a:ext cx="24479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9pPr>
          </a:lstStyle>
          <a:p>
            <a:pPr eaLnBrk="1" hangingPunct="1"/>
            <a:r>
              <a:rPr lang="zh-CN" altLang="en-US" sz="4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阿冲应聘</a:t>
            </a:r>
            <a:endParaRPr lang="zh-CN" altLang="en-US" sz="44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heel spokes="4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5"/>
          <p:cNvSpPr>
            <a:spLocks noChangeArrowheads="1"/>
          </p:cNvSpPr>
          <p:nvPr/>
        </p:nvSpPr>
        <p:spPr bwMode="auto">
          <a:xfrm>
            <a:off x="3779838" y="0"/>
            <a:ext cx="3363912" cy="1143000"/>
          </a:xfrm>
          <a:prstGeom prst="cloudCallout">
            <a:avLst>
              <a:gd name="adj1" fmla="val 58097"/>
              <a:gd name="adj2" fmla="val -3222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algn="just"/>
            <a:r>
              <a:rPr kumimoji="0" lang="en-US" altLang="zh-CN" sz="2400" b="1">
                <a:latin typeface="华文楷体" pitchFamily="2" charset="-122"/>
                <a:ea typeface="华文楷体" pitchFamily="2" charset="-122"/>
              </a:rPr>
              <a:t> </a:t>
            </a:r>
            <a:r>
              <a:rPr kumimoji="0" lang="zh-CN" altLang="en-US" sz="2400" b="1">
                <a:latin typeface="华文楷体" pitchFamily="2" charset="-122"/>
                <a:ea typeface="华文楷体" pitchFamily="2" charset="-122"/>
              </a:rPr>
              <a:t>我们好几人工资都是</a:t>
            </a:r>
            <a:r>
              <a:rPr kumimoji="0" lang="en-US" altLang="zh-CN" sz="2400" b="1">
                <a:latin typeface="华文楷体" pitchFamily="2" charset="-122"/>
                <a:ea typeface="华文楷体" pitchFamily="2" charset="-122"/>
              </a:rPr>
              <a:t>1100</a:t>
            </a:r>
            <a:r>
              <a:rPr kumimoji="0" lang="zh-CN" altLang="en-US" sz="2400" b="1">
                <a:latin typeface="华文楷体" pitchFamily="2" charset="-122"/>
                <a:ea typeface="华文楷体" pitchFamily="2" charset="-122"/>
              </a:rPr>
              <a:t>元</a:t>
            </a:r>
            <a:r>
              <a:rPr kumimoji="0" lang="en-US" altLang="zh-CN" sz="2400" b="1">
                <a:latin typeface="华文楷体" pitchFamily="2" charset="-122"/>
                <a:ea typeface="华文楷体" pitchFamily="2" charset="-122"/>
              </a:rPr>
              <a:t>.</a:t>
            </a:r>
            <a:endParaRPr kumimoji="0" lang="en-US" altLang="zh-CN" sz="24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267" name="AutoShape 6"/>
          <p:cNvSpPr>
            <a:spLocks noChangeArrowheads="1"/>
          </p:cNvSpPr>
          <p:nvPr/>
        </p:nvSpPr>
        <p:spPr bwMode="auto">
          <a:xfrm>
            <a:off x="5929313" y="1214438"/>
            <a:ext cx="3214687" cy="1798637"/>
          </a:xfrm>
          <a:prstGeom prst="cloudCallout">
            <a:avLst>
              <a:gd name="adj1" fmla="val 27991"/>
              <a:gd name="adj2" fmla="val 70093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/>
            <a:r>
              <a:rPr kumimoji="0" lang="zh-CN" altLang="en-US" sz="2400" b="1">
                <a:latin typeface="华文楷体" pitchFamily="2" charset="-122"/>
                <a:ea typeface="华文楷体" pitchFamily="2" charset="-122"/>
              </a:rPr>
              <a:t>这个公司员工收入到底怎样呢？</a:t>
            </a:r>
            <a:endParaRPr kumimoji="0" lang="zh-CN" altLang="en-US" sz="24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268" name="AutoShape 7"/>
          <p:cNvSpPr>
            <a:spLocks noChangeArrowheads="1"/>
          </p:cNvSpPr>
          <p:nvPr/>
        </p:nvSpPr>
        <p:spPr bwMode="auto">
          <a:xfrm>
            <a:off x="0" y="0"/>
            <a:ext cx="3643313" cy="1571625"/>
          </a:xfrm>
          <a:prstGeom prst="cloudCallout">
            <a:avLst>
              <a:gd name="adj1" fmla="val -22296"/>
              <a:gd name="adj2" fmla="val 75662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just"/>
            <a:r>
              <a:rPr kumimoji="0" lang="zh-CN" altLang="en-US" sz="2400" b="1">
                <a:latin typeface="华文楷体" pitchFamily="2" charset="-122"/>
                <a:ea typeface="华文楷体" pitchFamily="2" charset="-122"/>
              </a:rPr>
              <a:t>我的工资是</a:t>
            </a:r>
            <a:r>
              <a:rPr kumimoji="0" lang="en-US" altLang="zh-CN" sz="2400" b="1">
                <a:latin typeface="华文楷体" pitchFamily="2" charset="-122"/>
                <a:ea typeface="华文楷体" pitchFamily="2" charset="-122"/>
              </a:rPr>
              <a:t>1200</a:t>
            </a:r>
            <a:r>
              <a:rPr kumimoji="0" lang="zh-CN" altLang="en-US" sz="2400" b="1">
                <a:latin typeface="华文楷体" pitchFamily="2" charset="-122"/>
                <a:ea typeface="华文楷体" pitchFamily="2" charset="-122"/>
              </a:rPr>
              <a:t>元，在公司算中等收入</a:t>
            </a:r>
            <a:r>
              <a:rPr kumimoji="0" lang="en-US" altLang="zh-CN" sz="2400" b="1">
                <a:latin typeface="华文楷体" pitchFamily="2" charset="-122"/>
                <a:ea typeface="华文楷体" pitchFamily="2" charset="-122"/>
              </a:rPr>
              <a:t>.</a:t>
            </a:r>
            <a:endParaRPr kumimoji="0" lang="en-US" altLang="zh-CN" sz="24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269" name="AutoShape 8"/>
          <p:cNvSpPr>
            <a:spLocks noChangeArrowheads="1"/>
          </p:cNvSpPr>
          <p:nvPr/>
        </p:nvSpPr>
        <p:spPr bwMode="auto">
          <a:xfrm>
            <a:off x="2286000" y="1214438"/>
            <a:ext cx="3589338" cy="1357312"/>
          </a:xfrm>
          <a:prstGeom prst="cloudCallout">
            <a:avLst>
              <a:gd name="adj1" fmla="val 41958"/>
              <a:gd name="adj2" fmla="val 31468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algn="ctr"/>
            <a:r>
              <a:rPr kumimoji="0" lang="zh-CN" altLang="en-US" sz="2400" b="1">
                <a:latin typeface="华文楷体" pitchFamily="2" charset="-122"/>
                <a:ea typeface="华文楷体" pitchFamily="2" charset="-122"/>
              </a:rPr>
              <a:t>我公司员工的收入很高，月平均工资为</a:t>
            </a:r>
            <a:r>
              <a:rPr kumimoji="0" lang="en-US" altLang="zh-CN" sz="2400" b="1">
                <a:latin typeface="华文楷体" pitchFamily="2" charset="-122"/>
                <a:ea typeface="华文楷体" pitchFamily="2" charset="-122"/>
              </a:rPr>
              <a:t>2000</a:t>
            </a:r>
            <a:r>
              <a:rPr kumimoji="0" lang="zh-CN" altLang="en-US" sz="2400" b="1">
                <a:latin typeface="华文楷体" pitchFamily="2" charset="-122"/>
                <a:ea typeface="华文楷体" pitchFamily="2" charset="-122"/>
              </a:rPr>
              <a:t>元</a:t>
            </a:r>
            <a:r>
              <a:rPr kumimoji="0" lang="en-US" altLang="zh-CN" sz="2400" b="1">
                <a:latin typeface="华文楷体" pitchFamily="2" charset="-122"/>
                <a:ea typeface="华文楷体" pitchFamily="2" charset="-122"/>
              </a:rPr>
              <a:t>.</a:t>
            </a:r>
            <a:endParaRPr kumimoji="0"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 algn="ctr"/>
            <a:endParaRPr kumimoji="0" lang="en-US" altLang="zh-CN" sz="24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270" name="Text Box 9"/>
          <p:cNvSpPr txBox="1">
            <a:spLocks noChangeArrowheads="1"/>
          </p:cNvSpPr>
          <p:nvPr/>
        </p:nvSpPr>
        <p:spPr bwMode="auto">
          <a:xfrm>
            <a:off x="428625" y="2500313"/>
            <a:ext cx="9953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9pPr>
          </a:lstStyle>
          <a:p>
            <a:pPr algn="ctr" eaLnBrk="1" hangingPunct="1"/>
            <a:r>
              <a:rPr kumimoji="0" lang="zh-CN" altLang="en-US" sz="2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职员</a:t>
            </a:r>
            <a:r>
              <a:rPr kumimoji="0" lang="en-US" altLang="zh-CN" sz="2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C</a:t>
            </a:r>
            <a:endParaRPr kumimoji="0" lang="en-US" altLang="zh-CN" sz="24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271" name="Text Box 10"/>
          <p:cNvSpPr txBox="1">
            <a:spLocks noChangeArrowheads="1"/>
          </p:cNvSpPr>
          <p:nvPr/>
        </p:nvSpPr>
        <p:spPr bwMode="auto">
          <a:xfrm>
            <a:off x="7429500" y="142875"/>
            <a:ext cx="4937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9pPr>
          </a:lstStyle>
          <a:p>
            <a:pPr algn="ctr" eaLnBrk="1" hangingPunct="1"/>
            <a:r>
              <a:rPr kumimoji="0" lang="zh-CN" altLang="en-US" sz="2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职</a:t>
            </a:r>
            <a:endParaRPr kumimoji="0" lang="zh-CN" altLang="en-US" sz="24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 eaLnBrk="1" hangingPunct="1"/>
            <a:r>
              <a:rPr kumimoji="0" lang="zh-CN" altLang="en-US" sz="2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员</a:t>
            </a:r>
            <a:endParaRPr kumimoji="0" lang="zh-CN" altLang="en-US" sz="24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 eaLnBrk="1" hangingPunct="1"/>
            <a:r>
              <a:rPr kumimoji="0" lang="zh-CN" altLang="en-US" sz="2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Ｄ</a:t>
            </a:r>
            <a:endParaRPr kumimoji="0" lang="zh-CN" altLang="en-US" sz="24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272" name="Rectangle 11"/>
          <p:cNvSpPr>
            <a:spLocks noChangeArrowheads="1"/>
          </p:cNvSpPr>
          <p:nvPr/>
        </p:nvSpPr>
        <p:spPr bwMode="auto">
          <a:xfrm>
            <a:off x="5143500" y="2428875"/>
            <a:ext cx="8032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kumimoji="0" lang="zh-CN" altLang="en-US" sz="2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经理</a:t>
            </a:r>
            <a:endParaRPr kumimoji="0" lang="zh-CN" altLang="en-US" sz="24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273" name="Rectangle 12"/>
          <p:cNvSpPr>
            <a:spLocks noChangeArrowheads="1"/>
          </p:cNvSpPr>
          <p:nvPr/>
        </p:nvSpPr>
        <p:spPr bwMode="auto">
          <a:xfrm>
            <a:off x="5143500" y="2872846"/>
            <a:ext cx="4572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kumimoji="0"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应聘者</a:t>
            </a:r>
            <a:endParaRPr kumimoji="0" lang="zh-CN" altLang="en-US" sz="2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kumimoji="0"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     阿冲</a:t>
            </a:r>
            <a:endParaRPr kumimoji="0" lang="zh-CN" altLang="en-US" sz="2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1000125" y="3000375"/>
            <a:ext cx="38973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zh-CN" altLang="en-US" sz="2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虹宇公司员工的月薪如下：</a:t>
            </a:r>
            <a:endParaRPr kumimoji="0" lang="zh-CN" altLang="en-US" sz="24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38968" name="Group 56"/>
          <p:cNvGraphicFramePr>
            <a:graphicFrameLocks noGrp="1"/>
          </p:cNvGraphicFramePr>
          <p:nvPr/>
        </p:nvGraphicFramePr>
        <p:xfrm>
          <a:off x="714375" y="3571875"/>
          <a:ext cx="7200900" cy="1249632"/>
        </p:xfrm>
        <a:graphic>
          <a:graphicData uri="http://schemas.openxmlformats.org/drawingml/2006/table">
            <a:tbl>
              <a:tblPr/>
              <a:tblGrid>
                <a:gridCol w="1014412"/>
                <a:gridCol w="687388"/>
                <a:gridCol w="687387"/>
                <a:gridCol w="687388"/>
                <a:gridCol w="687387"/>
                <a:gridCol w="687388"/>
                <a:gridCol w="687387"/>
                <a:gridCol w="687388"/>
                <a:gridCol w="687387"/>
                <a:gridCol w="687388"/>
              </a:tblGrid>
              <a:tr h="6399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员工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经理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副经理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职员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职员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职员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职员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职员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职员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职员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4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月薪   </a:t>
                      </a: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（元）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6000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4000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1700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1300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1200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1100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1100</a:t>
                      </a: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1100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500</a:t>
                      </a: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8969" name="Text Box 57"/>
          <p:cNvSpPr txBox="1">
            <a:spLocks noChangeArrowheads="1"/>
          </p:cNvSpPr>
          <p:nvPr/>
        </p:nvSpPr>
        <p:spPr bwMode="auto">
          <a:xfrm>
            <a:off x="0" y="4899025"/>
            <a:ext cx="9144000" cy="1816100"/>
          </a:xfrm>
          <a:prstGeom prst="rect">
            <a:avLst/>
          </a:prstGeom>
          <a:solidFill>
            <a:srgbClr val="FFCCCC"/>
          </a:solidFill>
          <a:ln w="12700" algn="ctr">
            <a:noFill/>
            <a:miter lim="800000"/>
          </a:ln>
          <a:effectLst>
            <a:outerShdw sx="1000" sy="1000" algn="ctr" rotWithShape="0">
              <a:srgbClr val="000000">
                <a:alpha val="85000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经理说平均工资有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2000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元是否欺骗了阿冲？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平均工资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2000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元能否客观地反映公司员工的平均收入？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若不能，你认为用哪个数据表示该公司员工收入的“平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均水平”更合适？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8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5" grpId="0" autoUpdateAnimBg="0"/>
      <p:bldP spid="3896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323528" y="476672"/>
            <a:ext cx="8361583" cy="4585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indent="266700">
              <a:tabLst>
                <a:tab pos="476250" algn="l"/>
              </a:tabLst>
            </a:pP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想一想</a:t>
            </a:r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                                      </a:t>
            </a:r>
            <a:endParaRPr lang="en-US" altLang="zh-CN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indent="266700">
              <a:tabLst>
                <a:tab pos="476250" algn="l"/>
              </a:tabLst>
            </a:pPr>
            <a:endParaRPr lang="en-US" altLang="zh-CN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indent="266700">
              <a:buFontTx/>
              <a:buAutoNum type="arabicPeriod"/>
              <a:tabLst>
                <a:tab pos="476250" algn="l"/>
              </a:tabLst>
            </a:pP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已知某班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名学生的身高分别为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:(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单位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en-US" altLang="zh-CN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indent="266700">
              <a:tabLst>
                <a:tab pos="476250" algn="l"/>
              </a:tabLst>
            </a:pPr>
            <a:endParaRPr lang="en-US" altLang="zh-CN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indent="266700">
              <a:tabLst>
                <a:tab pos="476250" algn="l"/>
              </a:tabLst>
            </a:pPr>
            <a:r>
              <a:rPr lang="en-US" altLang="zh-CN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1.74  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1.68  1.72  1.80  1.64  1.69  1.75  1.82 </a:t>
            </a:r>
            <a:endParaRPr lang="en-US" altLang="zh-CN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indent="266700">
              <a:tabLst>
                <a:tab pos="476250" algn="l"/>
              </a:tabLst>
            </a:pP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en-US" altLang="zh-CN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indent="266700">
              <a:tabLst>
                <a:tab pos="476250" algn="l"/>
              </a:tabLst>
            </a:pP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则这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名学生的平均身高是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       ).      </a:t>
            </a:r>
            <a:endParaRPr lang="en-US" altLang="zh-CN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indent="266700">
              <a:tabLst>
                <a:tab pos="476250" algn="l"/>
              </a:tabLst>
            </a:pP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endParaRPr lang="en-US" altLang="zh-CN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indent="266700">
              <a:tabLst>
                <a:tab pos="476250" algn="l"/>
              </a:tabLst>
            </a:pP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A   1.60 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米     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B   1.82 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米      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C   1.73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米     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D   1.64 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米  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-29380" y="1803043"/>
            <a:ext cx="91440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533400"/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．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名工人某天生产同一零件，生产的件数是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15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17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14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15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19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17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16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14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endParaRPr lang="zh-CN" altLang="en-US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indent="533400"/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求这一组数据的众数和中位数分别是多少？</a:t>
            </a:r>
            <a:endParaRPr lang="zh-CN" altLang="en-US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5"/>
          <p:cNvSpPr txBox="1">
            <a:spLocks noChangeArrowheads="1"/>
          </p:cNvSpPr>
          <p:nvPr/>
        </p:nvSpPr>
        <p:spPr bwMode="auto">
          <a:xfrm>
            <a:off x="428625" y="642938"/>
            <a:ext cx="7858125" cy="4031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9pPr>
          </a:lstStyle>
          <a:p>
            <a:pPr eaLnBrk="1" hangingPunct="1"/>
            <a:r>
              <a:rPr lang="zh-CN" altLang="en-US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议一议</a:t>
            </a:r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endParaRPr lang="en-US" altLang="zh-CN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endParaRPr lang="en-US" altLang="zh-CN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在一组数据中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平均数、中位数、众数都是唯一的吗？</a:t>
            </a:r>
            <a:endParaRPr lang="zh-CN" altLang="en-US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endParaRPr lang="zh-CN" altLang="en-US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在一组数据中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平均数</a:t>
            </a:r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中位数、众数可能是同一个数吗</a:t>
            </a:r>
            <a:r>
              <a:rPr lang="en-US" altLang="zh-CN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en-US" altLang="zh-CN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-26309" y="692695"/>
            <a:ext cx="9172575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一个</a:t>
            </a:r>
            <a:r>
              <a:rPr lang="zh-CN" altLang="en-US" sz="3600" b="1" i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极端 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的例子</a:t>
            </a:r>
            <a:r>
              <a:rPr lang="en-US" altLang="zh-CN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急中生智”：</a:t>
            </a:r>
            <a:endParaRPr lang="zh-CN" altLang="en-US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  小臭班上有</a:t>
            </a:r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30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个同学，其中有两个同</a:t>
            </a:r>
            <a:endParaRPr lang="zh-CN" altLang="en-US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学的数学成绩为</a:t>
            </a:r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分和</a:t>
            </a:r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分，还有</a:t>
            </a:r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 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名</a:t>
            </a:r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90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分，</a:t>
            </a:r>
            <a:endParaRPr lang="zh-CN" altLang="en-US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22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名</a:t>
            </a:r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80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分，小臭得了</a:t>
            </a:r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78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分，小臭在得知班</a:t>
            </a:r>
            <a:endParaRPr lang="zh-CN" altLang="en-US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平均分后，告诉妈妈说自己呈中上水平。</a:t>
            </a:r>
            <a:endParaRPr lang="zh-CN" altLang="en-US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endParaRPr lang="zh-CN" altLang="en-US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）你觉得小臭撒谎了吗？</a:t>
            </a:r>
            <a:endParaRPr lang="zh-CN" altLang="en-US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）你认为哪个数能代表该班的中等水平？</a:t>
            </a:r>
            <a:endParaRPr lang="zh-CN" altLang="en-US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43715294-f660-4ebb-a71c-6ed63da96b5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Clouds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Clouds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华文新魏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华文新魏" pitchFamily="2" charset="-122"/>
          </a:defRPr>
        </a:defPPr>
      </a:lstStyle>
    </a:lnDef>
  </a:objectDefaults>
  <a:extraClrSchemeLst>
    <a:extraClrScheme>
      <a:clrScheme name="Clouds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uds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uds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uds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uds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uds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uds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uds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ouds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1306</Words>
  <Application>WPS 演示</Application>
  <PresentationFormat>全屏显示(4:3)</PresentationFormat>
  <Paragraphs>145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Wingdings</vt:lpstr>
      <vt:lpstr>Times New Roman</vt:lpstr>
      <vt:lpstr>华文新魏</vt:lpstr>
      <vt:lpstr>Calibri</vt:lpstr>
      <vt:lpstr>汉仪大宋简</vt:lpstr>
      <vt:lpstr>微软雅黑</vt:lpstr>
      <vt:lpstr>华文楷体</vt:lpstr>
      <vt:lpstr>Arial</vt:lpstr>
      <vt:lpstr>Arial Unicode MS</vt:lpstr>
      <vt:lpstr>第一PPT模板网-WWW.1PPT.COM</vt:lpstr>
      <vt:lpstr>PowerPoint 演示文稿</vt:lpstr>
      <vt:lpstr>教学目标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本课小结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</dc:description>
  <dc:subject>第一PPT模板网-WWW.1PPT.COM</dc:subject>
  <cp:lastModifiedBy>小树</cp:lastModifiedBy>
  <cp:revision>40</cp:revision>
  <dcterms:created xsi:type="dcterms:W3CDTF">2003-04-02T11:25:00Z</dcterms:created>
  <dcterms:modified xsi:type="dcterms:W3CDTF">2023-02-14T05:15:42Z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3ACABF80E73B4E4A83A463035AE30CAA</vt:lpwstr>
  </property>
  <property fmtid="{D5CDD505-2E9C-101B-9397-08002B2CF9AE}" pid="3" name="KSOProductBuildVer">
    <vt:lpwstr>2052-11.1.0.13703</vt:lpwstr>
  </property>
</Properties>
</file>