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72" r:id="rId5"/>
    <p:sldId id="258" r:id="rId7"/>
    <p:sldId id="261" r:id="rId8"/>
    <p:sldId id="263" r:id="rId9"/>
    <p:sldId id="275" r:id="rId10"/>
    <p:sldId id="277" r:id="rId11"/>
    <p:sldId id="264" r:id="rId12"/>
    <p:sldId id="265" r:id="rId13"/>
    <p:sldId id="278" r:id="rId14"/>
    <p:sldId id="267" r:id="rId15"/>
    <p:sldId id="269" r:id="rId16"/>
    <p:sldId id="270" r:id="rId17"/>
    <p:sldId id="271" r:id="rId18"/>
    <p:sldId id="276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C4CE8-1AE9-4F68-9E77-82BAE59BD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CD88B-4119-4AF6-822E-C0988FAA3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CD88B-4119-4AF6-822E-C0988FAA37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49FCA-E604-483E-A2A3-0C12B80C321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1420D-AEA7-41E9-A069-25C30CE3C8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E798C-5EF9-401D-8A1E-AB17493B1C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2636-86CD-417A-98CF-4B38E0B7E9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A8982-084A-42E4-B200-C14A48AFB2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8952C-241A-4009-95BD-F8C926CC22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673F-BE52-4824-8E21-835DF0F4961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6F570-4C09-43C4-927A-6983700A60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65336-288F-41F2-8B95-C70E101449F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C0A13-5F98-49CF-BE15-BE0AD0F41C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AA31B-6567-48F4-A4F6-2CE936E2A93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7C76A-0045-4B33-92D6-C5A69B971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DB693-2F73-4B99-801A-73A85187A83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F368B-5140-4E06-9694-2D4545A3A8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23EF7-5FC1-4C51-9A97-831CFC820A8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DF9F5-913D-4337-95B1-4476E0A178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2D847-AFF8-4E7B-AFC1-E59F6D75EA9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B23F0-1F2B-4C2C-9896-4C1AB3A530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DC2C6-AB2C-4549-846B-E441B7FFB49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B5172-9D17-4216-AA73-EEBFEFDFE7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5D5D0-C9E5-45D9-B8A7-A59E19FB40E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7C63C-98D5-47E9-9E23-89EF0CBD27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EA8072-C620-4BB4-A0EB-6D4CD9DA778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160B65-A4FC-4442-9B18-61C1CF2C09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433448" y="1053748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冀教版六年级下册数学第四单元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1338" y="2204864"/>
            <a:ext cx="586731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认识中位数</a:t>
            </a:r>
            <a:endParaRPr lang="zh-CN" altLang="en-US" sz="88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285875" y="809625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下面是某品牌电脑一年中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个月的销售量统计表。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7" name="图片 4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857250"/>
            <a:ext cx="103505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5" descr="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13"/>
            <a:ext cx="9144000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14563" y="4857750"/>
            <a:ext cx="6572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从上面的数据中你得到了哪些信息？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 descr="6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4500563"/>
            <a:ext cx="15716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1285875" y="809625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下面是某品牌电脑一年中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个月的销售量统计表。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1" name="图片 4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857250"/>
            <a:ext cx="103505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5" descr="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0"/>
            <a:ext cx="914400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4500563"/>
            <a:ext cx="15716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85938" y="4929188"/>
            <a:ext cx="7215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这组数据的平均数、众数分别是多少？各表示什么？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571500" y="428625"/>
            <a:ext cx="8143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将这组数据从小到大排列，找出这组数据的中位数。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1571625" y="1785938"/>
            <a:ext cx="6000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29     30     32     34     35     36     36     36     36     37     38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625" y="3300413"/>
            <a:ext cx="8358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这组数据的中间有两个数，分别是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。所以这组数据的中位数是：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785938" y="4711700"/>
            <a:ext cx="5072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35+36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÷2=</a:t>
            </a: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35.5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 descr="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8" y="428625"/>
            <a:ext cx="157162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428625" y="1331913"/>
            <a:ext cx="8286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一家鞋店半个月销售了某种童鞋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双，其中各种尺码的鞋如下表所示。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40" name="图片 5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420938"/>
            <a:ext cx="8072437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928688" y="4143375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）从上表中你了解到哪些信息？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928688" y="4762500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）已售童鞋尺码的众数是多少？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928688" y="5429250"/>
            <a:ext cx="72866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）把已售童鞋按尺码从小大到排列，这组数据的中位数是多少？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57188"/>
            <a:ext cx="17430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428625" y="1331913"/>
            <a:ext cx="8286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某工厂篮球队有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名队员，他们的年龄（单位：岁）如下：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71438" y="2357438"/>
            <a:ext cx="900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20     22    24     24     19    24     18     20     24     24     30     21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928688" y="3214688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）这组数据的众数是多少？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928688" y="4000500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）这组数据的中位数是多少？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928688" y="4857750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）这组数据的平均数是多少？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8" name="图片 9" descr="2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0" y="4781550"/>
            <a:ext cx="15843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3929063" y="5572125"/>
            <a:ext cx="2857500" cy="714375"/>
          </a:xfrm>
          <a:prstGeom prst="wedgeRoundRectCallout">
            <a:avLst>
              <a:gd name="adj1" fmla="val 67781"/>
              <a:gd name="adj2" fmla="val -4811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各表示什么？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28625" y="500063"/>
            <a:ext cx="8286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下面是一年中王小红用休息时间给服装厂技工服装的统计表。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图片 4" descr="2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8" y="1643063"/>
            <a:ext cx="89249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785813" y="3143250"/>
            <a:ext cx="6500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）从上面的数据中你得到了哪些信息？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9" name="TextBox 6"/>
          <p:cNvSpPr txBox="1">
            <a:spLocks noChangeArrowheads="1"/>
          </p:cNvSpPr>
          <p:nvPr/>
        </p:nvSpPr>
        <p:spPr bwMode="auto">
          <a:xfrm>
            <a:off x="785813" y="3643313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）这组数据的中位数是多少？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785813" y="4143375"/>
            <a:ext cx="728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）王小红平均数每个月加工多少件服装？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785813" y="4618038"/>
            <a:ext cx="7786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）工厂按每件服装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4.5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元付工资，王小红哪个月的工资收入最多？哪个月的工资收入最少？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785813" y="5500688"/>
            <a:ext cx="72866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）一年中，王小红加工服装的工资收入是多少元？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97" name="Group 29"/>
          <p:cNvGraphicFramePr>
            <a:graphicFrameLocks noGrp="1"/>
          </p:cNvGraphicFramePr>
          <p:nvPr/>
        </p:nvGraphicFramePr>
        <p:xfrm>
          <a:off x="431800" y="1820863"/>
          <a:ext cx="8316913" cy="4394201"/>
        </p:xfrm>
        <a:graphic>
          <a:graphicData uri="http://schemas.openxmlformats.org/drawingml/2006/table">
            <a:tbl>
              <a:tblPr/>
              <a:tblGrid>
                <a:gridCol w="2079625"/>
                <a:gridCol w="2079625"/>
                <a:gridCol w="2078038"/>
                <a:gridCol w="2079625"/>
              </a:tblGrid>
              <a:tr h="1000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平均数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中位数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众数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要否排序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不要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要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不要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是否在所给数据中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不一定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不一定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一定在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是否唯一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唯一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唯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一 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不一定唯一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43108" y="500042"/>
            <a:ext cx="4143404" cy="928694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小小知识窗</a:t>
            </a:r>
            <a:endParaRPr lang="zh-CN" alt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1736" y="535054"/>
            <a:ext cx="360226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66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357188" y="1814513"/>
            <a:ext cx="835818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、经历读统计表，把数据排序、讨论等认识“中位数”的过程。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304800" eaLnBrk="0" hangingPunct="0"/>
            <a:r>
              <a:rPr lang="en-US" altLang="zh-CN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、了解“中位数”的意义，能求一组数据中的“中位数”。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indent="304800" eaLnBrk="0" hangingPunct="0"/>
            <a:r>
              <a:rPr lang="en-US" altLang="zh-CN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、理解三个统计量的不同含义，体会统计在生活中的广泛应用及对决策的作用。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83768" y="342900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357563" y="571500"/>
            <a:ext cx="1714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286000" y="2000250"/>
            <a:ext cx="3929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、什么是平均数？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2286000" y="3997325"/>
            <a:ext cx="3929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、什么是众数？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49388" y="4786313"/>
            <a:ext cx="6480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一组数据中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出现次数最多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的数据叫做这组数据的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众数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71625" y="2786063"/>
            <a:ext cx="63579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平均数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是一组数据的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平均值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，它表示这组数据的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平均状态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1214438" y="571500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下面是石家庄市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2005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~15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日最高气温统计情况。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3" name="图片 4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619125"/>
            <a:ext cx="103505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 descr="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000250"/>
            <a:ext cx="914400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714375" y="4857750"/>
            <a:ext cx="7429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从上面的数据中你得到了哪些信息？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00375" y="5572125"/>
            <a:ext cx="246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众数是</a:t>
            </a: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5214938"/>
            <a:ext cx="8786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28+27×2+29+25×4+21+26×2+24×2+23×2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÷15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5976938"/>
            <a:ext cx="2214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25.2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（℃）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1285875" y="428625"/>
            <a:ext cx="7572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下面是石家庄市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2005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~15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日最高气温统计情况。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9" name="图片 10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461963"/>
            <a:ext cx="103505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11" descr="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643063"/>
            <a:ext cx="9144000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12"/>
          <p:cNvSpPr txBox="1">
            <a:spLocks noChangeArrowheads="1"/>
          </p:cNvSpPr>
          <p:nvPr/>
        </p:nvSpPr>
        <p:spPr bwMode="auto">
          <a:xfrm>
            <a:off x="714375" y="4500563"/>
            <a:ext cx="7429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这半个月平均最高气温是多少℃？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7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28625"/>
            <a:ext cx="14303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1857375" y="928688"/>
            <a:ext cx="7143750" cy="1643062"/>
          </a:xfrm>
          <a:prstGeom prst="wedgeRoundRectCallout">
            <a:avLst>
              <a:gd name="adj1" fmla="val -56641"/>
              <a:gd name="adj2" fmla="val -4698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下面请大家把这组数据按从小到大排列，并把中间一个数框出来，看一看是哪个数。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285750" y="3214688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21     23     23     24     24     25     25     25     25     26     26     27     27     28     29   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286625" y="3214688"/>
            <a:ext cx="642938" cy="642937"/>
          </a:xfrm>
          <a:prstGeom prst="roundRect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 descr="8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72375" y="4500563"/>
            <a:ext cx="13223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928688" y="5000625"/>
            <a:ext cx="6072187" cy="1143000"/>
          </a:xfrm>
          <a:prstGeom prst="wedgeRoundRectCallout">
            <a:avLst>
              <a:gd name="adj1" fmla="val 60224"/>
              <a:gd name="adj2" fmla="val -268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这组数据正中间的数是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，我们就说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是这组数据的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“中位数”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28625" y="428625"/>
            <a:ext cx="2532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中位数</a:t>
            </a:r>
            <a:endParaRPr kumimoji="1" lang="zh-CN" altLang="en-US" sz="40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9750" y="1052513"/>
            <a:ext cx="81041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华文楷体" pitchFamily="2" charset="-122"/>
                <a:ea typeface="华文楷体" pitchFamily="2" charset="-122"/>
              </a:rPr>
              <a:t>n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个数按大小顺序排列，处于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最中间位置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的一个数据（或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最中间两个数据的平均数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）叫做这组数据的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中位数</a:t>
            </a:r>
            <a:r>
              <a:rPr kumimoji="1"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684213" y="2500313"/>
            <a:ext cx="1816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注意</a:t>
            </a:r>
            <a:endParaRPr kumimoji="1"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755650" y="3141663"/>
            <a:ext cx="66976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求中位数时必须将这组数据从大到小（或从小到大）顺序排列；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827088" y="4149725"/>
            <a:ext cx="78486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当所给数据为奇数时，中位数在数据中；当所给数据为偶数时，中位数不在所给数据中，而是最中间两个数据的平均数；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827088" y="5589588"/>
            <a:ext cx="7272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一组数据的中位数是唯一的．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857375" y="3286125"/>
            <a:ext cx="6572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众数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表示什么意思？平均数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25.2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表示什么意思？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19" name="图片 2" descr="6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" y="714375"/>
            <a:ext cx="2071688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2214563" y="714375"/>
            <a:ext cx="6572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这组数据的平均数、众数和中位数表示的意义有什么不同？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3" name="图片 4" descr="6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188" y="357188"/>
            <a:ext cx="15716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1500" y="2938463"/>
            <a:ext cx="83581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是这组数据的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平均值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，它表示这组数据的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平均状态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，而不代表某一个实际数据；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众数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是这组数据中出现次数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最多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的一个数；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中位数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是这组数据按顺序排列位于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正中间的一个数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PP_MARK_KEY" val="74199b44-eff5-45aa-b7a3-ce62aaa2a88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2289</Words>
  <Application>WPS 演示</Application>
  <PresentationFormat>全屏显示(4:3)</PresentationFormat>
  <Paragraphs>150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</vt:lpstr>
      <vt:lpstr>华文楷体</vt:lpstr>
      <vt:lpstr>微软雅黑</vt:lpstr>
      <vt:lpstr>Times New Roman</vt:lpstr>
      <vt:lpstr>华文隶书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15</cp:revision>
  <dcterms:created xsi:type="dcterms:W3CDTF">2014-03-01T01:01:00Z</dcterms:created>
  <dcterms:modified xsi:type="dcterms:W3CDTF">2023-02-14T05:16:47Z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EBDD0C44A65249A780B3019FC9288CBB</vt:lpwstr>
  </property>
  <property fmtid="{D5CDD505-2E9C-101B-9397-08002B2CF9AE}" pid="3" name="KSOProductBuildVer">
    <vt:lpwstr>2052-11.1.0.13703</vt:lpwstr>
  </property>
</Properties>
</file>