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5" r:id="rId3"/>
    <p:sldId id="428" r:id="rId4"/>
    <p:sldId id="263" r:id="rId5"/>
    <p:sldId id="429" r:id="rId6"/>
    <p:sldId id="306" r:id="rId7"/>
    <p:sldId id="343" r:id="rId8"/>
    <p:sldId id="432" r:id="rId9"/>
    <p:sldId id="433" r:id="rId10"/>
    <p:sldId id="434" r:id="rId11"/>
    <p:sldId id="426" r:id="rId12"/>
    <p:sldId id="430" r:id="rId13"/>
    <p:sldId id="435" r:id="rId14"/>
    <p:sldId id="438" r:id="rId15"/>
    <p:sldId id="439" r:id="rId16"/>
    <p:sldId id="344" r:id="rId17"/>
    <p:sldId id="440" r:id="rId18"/>
    <p:sldId id="441" r:id="rId19"/>
    <p:sldId id="345" r:id="rId20"/>
    <p:sldId id="346" r:id="rId21"/>
    <p:sldId id="347" r:id="rId22"/>
    <p:sldId id="427" r:id="rId23"/>
    <p:sldId id="436" r:id="rId24"/>
    <p:sldId id="437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33CCFF"/>
    <a:srgbClr val="336600"/>
    <a:srgbClr val="0099CC"/>
    <a:srgbClr val="FF3300"/>
    <a:srgbClr val="FF6699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4" autoAdjust="0"/>
    <p:restoredTop sz="95431" autoAdjust="0"/>
  </p:normalViewPr>
  <p:slideViewPr>
    <p:cSldViewPr>
      <p:cViewPr>
        <p:scale>
          <a:sx n="100" d="100"/>
          <a:sy n="100" d="100"/>
        </p:scale>
        <p:origin x="-18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D32B2-BAC0-4FB3-9454-0410E633A7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FA98E-75E3-4B15-BF2D-6153FC3BF9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05ECC-0123-415D-9C4B-9EB0530E85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6920-2241-4DF0-8CC5-25D53352A0E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2073F-44DB-4A04-AEAA-3CAF59F12C1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FD520-0531-47CF-910E-FA671FF82A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7D431-131A-47BE-A916-5657ADF82F5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25A5D-4D8E-4BA5-A1EF-BCF9578C96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2564-6FE0-4C9C-8B43-A0FDF572DA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58EE9-14AB-45A4-AAFF-BBD96494AE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EF7BC-6C4E-48B5-A18F-95C8A86E53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A7B25-1402-449C-8008-4A638138EA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5831D-B619-4300-A335-6E55757A8E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EC84409-5C0E-4E7C-A52F-4DF2A0A824D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slide" Target="slide1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683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kern="10" spc="600" dirty="0" smtClean="0">
                <a:ln w="53975">
                  <a:solidFill>
                    <a:srgbClr val="FF0000"/>
                  </a:solidFill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式与方程</a:t>
            </a:r>
            <a:endParaRPr lang="zh-CN" altLang="en-US" sz="8000" kern="10" spc="600" dirty="0">
              <a:ln w="53975">
                <a:solidFill>
                  <a:srgbClr val="FF0000"/>
                </a:solidFill>
                <a:rou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2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3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4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45"/>
          <p:cNvSpPr>
            <a:spLocks noChangeArrowheads="1"/>
          </p:cNvSpPr>
          <p:nvPr/>
        </p:nvSpPr>
        <p:spPr bwMode="auto">
          <a:xfrm>
            <a:off x="1027113" y="727075"/>
            <a:ext cx="827087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学校组织远足活动。原计划每小时走</a:t>
            </a:r>
            <a:r>
              <a:rPr lang="en-US" altLang="zh-CN" b="1">
                <a:solidFill>
                  <a:srgbClr val="0000FF"/>
                </a:solidFill>
              </a:rPr>
              <a:t>3.8km</a:t>
            </a:r>
            <a:r>
              <a:rPr lang="zh-CN" altLang="en-US" b="1">
                <a:solidFill>
                  <a:srgbClr val="0000FF"/>
                </a:solidFill>
              </a:rPr>
              <a:t>，</a:t>
            </a:r>
            <a:endParaRPr lang="zh-CN" altLang="en-US" b="1">
              <a:solidFill>
                <a:srgbClr val="0000FF"/>
              </a:solidFill>
            </a:endParaRPr>
          </a:p>
          <a:p>
            <a:r>
              <a:rPr lang="en-US" altLang="zh-CN" b="1">
                <a:solidFill>
                  <a:srgbClr val="0000FF"/>
                </a:solidFill>
              </a:rPr>
              <a:t>3</a:t>
            </a:r>
            <a:r>
              <a:rPr lang="zh-CN" altLang="en-US" b="1">
                <a:solidFill>
                  <a:srgbClr val="0000FF"/>
                </a:solidFill>
              </a:rPr>
              <a:t>小时到达目的地。实际</a:t>
            </a:r>
            <a:r>
              <a:rPr lang="en-US" altLang="zh-CN" b="1">
                <a:solidFill>
                  <a:srgbClr val="0000FF"/>
                </a:solidFill>
              </a:rPr>
              <a:t>2.5</a:t>
            </a:r>
            <a:r>
              <a:rPr lang="zh-CN" altLang="en-US" b="1">
                <a:solidFill>
                  <a:srgbClr val="0000FF"/>
                </a:solidFill>
              </a:rPr>
              <a:t>小时走完了原定</a:t>
            </a:r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路程，平均每小时走了多少千米？ 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26355" name="Rectangle 51"/>
          <p:cNvSpPr>
            <a:spLocks noChangeArrowheads="1"/>
          </p:cNvSpPr>
          <p:nvPr/>
        </p:nvSpPr>
        <p:spPr bwMode="auto">
          <a:xfrm>
            <a:off x="1187450" y="5229225"/>
            <a:ext cx="6770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838200" algn="ctr"/>
            <a:r>
              <a:rPr lang="zh-CN" altLang="en-US" b="1">
                <a:solidFill>
                  <a:schemeClr val="tx1"/>
                </a:solidFill>
              </a:rPr>
              <a:t>答：平均每小时走了</a:t>
            </a:r>
            <a:r>
              <a:rPr lang="en-US" altLang="zh-CN" b="1">
                <a:solidFill>
                  <a:schemeClr val="tx1"/>
                </a:solidFill>
              </a:rPr>
              <a:t>4.56</a:t>
            </a:r>
            <a:r>
              <a:rPr lang="zh-CN" altLang="en-US" b="1">
                <a:solidFill>
                  <a:schemeClr val="tx1"/>
                </a:solidFill>
              </a:rPr>
              <a:t>千米。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26356" name="Rectangle 52"/>
          <p:cNvSpPr>
            <a:spLocks noChangeArrowheads="1"/>
          </p:cNvSpPr>
          <p:nvPr/>
        </p:nvSpPr>
        <p:spPr bwMode="auto">
          <a:xfrm>
            <a:off x="1042988" y="2420938"/>
            <a:ext cx="5759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</a:rPr>
              <a:t>解：设平均每小时走了</a:t>
            </a:r>
            <a:r>
              <a:rPr lang="en-US" altLang="zh-CN" b="1">
                <a:solidFill>
                  <a:schemeClr val="tx1"/>
                </a:solidFill>
              </a:rPr>
              <a:t>X</a:t>
            </a:r>
            <a:r>
              <a:rPr lang="zh-CN" altLang="en-US" b="1">
                <a:solidFill>
                  <a:schemeClr val="tx1"/>
                </a:solidFill>
              </a:rPr>
              <a:t>千米。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26357" name="Rectangle 53"/>
          <p:cNvSpPr>
            <a:spLocks noChangeArrowheads="1"/>
          </p:cNvSpPr>
          <p:nvPr/>
        </p:nvSpPr>
        <p:spPr bwMode="auto">
          <a:xfrm>
            <a:off x="2555875" y="3068638"/>
            <a:ext cx="2808288" cy="199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solidFill>
                  <a:schemeClr val="tx1"/>
                </a:solidFill>
              </a:rPr>
              <a:t>2.5X</a:t>
            </a:r>
            <a:r>
              <a:rPr lang="zh-CN" altLang="en-US" b="1">
                <a:solidFill>
                  <a:schemeClr val="tx1"/>
                </a:solidFill>
              </a:rPr>
              <a:t>＝</a:t>
            </a:r>
            <a:r>
              <a:rPr lang="en-US" altLang="zh-CN" b="1">
                <a:solidFill>
                  <a:schemeClr val="tx1"/>
                </a:solidFill>
              </a:rPr>
              <a:t>3.8×3</a:t>
            </a:r>
            <a:endParaRPr lang="en-US" altLang="zh-CN" b="1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>
                <a:solidFill>
                  <a:schemeClr val="tx1"/>
                </a:solidFill>
              </a:rPr>
              <a:t>2.5X</a:t>
            </a:r>
            <a:r>
              <a:rPr lang="zh-CN" altLang="en-US" b="1">
                <a:solidFill>
                  <a:schemeClr val="tx1"/>
                </a:solidFill>
              </a:rPr>
              <a:t>＝</a:t>
            </a:r>
            <a:r>
              <a:rPr lang="en-US" altLang="zh-CN" b="1">
                <a:solidFill>
                  <a:schemeClr val="tx1"/>
                </a:solidFill>
              </a:rPr>
              <a:t>11.4</a:t>
            </a:r>
            <a:endParaRPr lang="en-US" altLang="zh-CN" b="1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>
                <a:solidFill>
                  <a:schemeClr val="tx1"/>
                </a:solidFill>
              </a:rPr>
              <a:t>     X</a:t>
            </a:r>
            <a:r>
              <a:rPr lang="zh-CN" altLang="en-US" b="1">
                <a:solidFill>
                  <a:schemeClr val="tx1"/>
                </a:solidFill>
              </a:rPr>
              <a:t>＝</a:t>
            </a:r>
            <a:r>
              <a:rPr lang="en-US" altLang="zh-CN" b="1">
                <a:solidFill>
                  <a:schemeClr val="tx1"/>
                </a:solidFill>
              </a:rPr>
              <a:t>4.56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55" grpId="0"/>
      <p:bldP spid="226356" grpId="0"/>
      <p:bldP spid="2263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3203575" y="2312988"/>
            <a:ext cx="2520950" cy="126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dirty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effectLst>
                  <a:outerShdw dist="35921" dir="2700000" algn="ctr" rotWithShape="0">
                    <a:schemeClr val="tx1">
                      <a:alpha val="79999"/>
                    </a:schemeClr>
                  </a:outerShdw>
                </a:effectLst>
                <a:latin typeface="楷体_GB2312"/>
              </a:rPr>
              <a:t>练习</a:t>
            </a:r>
            <a:endParaRPr lang="zh-CN" altLang="en-US" sz="6000" kern="10" dirty="0">
              <a:ln w="25400">
                <a:solidFill>
                  <a:schemeClr val="tx1"/>
                </a:solidFill>
                <a:round/>
              </a:ln>
              <a:solidFill>
                <a:srgbClr val="000000"/>
              </a:solidFill>
              <a:effectLst>
                <a:outerShdw dist="35921" dir="2700000" algn="ctr" rotWithShape="0">
                  <a:schemeClr val="tx1">
                    <a:alpha val="79999"/>
                  </a:schemeClr>
                </a:outerShdw>
              </a:effectLst>
              <a:latin typeface="楷体_GB2312"/>
            </a:endParaRPr>
          </a:p>
        </p:txBody>
      </p:sp>
      <p:pic>
        <p:nvPicPr>
          <p:cNvPr id="12291" name="Picture 3" descr="主页按钮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1725" y="6181725"/>
            <a:ext cx="4905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453" name="Picture 5" descr="前进按钮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01013" y="6165850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6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Group 57"/>
          <p:cNvGrpSpPr/>
          <p:nvPr/>
        </p:nvGrpSpPr>
        <p:grpSpPr bwMode="auto">
          <a:xfrm>
            <a:off x="168275" y="1477963"/>
            <a:ext cx="8651875" cy="1411287"/>
            <a:chOff x="15" y="718"/>
            <a:chExt cx="5450" cy="889"/>
          </a:xfrm>
        </p:grpSpPr>
        <p:sp>
          <p:nvSpPr>
            <p:cNvPr id="13338" name="Rectangle 28"/>
            <p:cNvSpPr>
              <a:spLocks noChangeArrowheads="1"/>
            </p:cNvSpPr>
            <p:nvPr/>
          </p:nvSpPr>
          <p:spPr bwMode="auto">
            <a:xfrm>
              <a:off x="15" y="718"/>
              <a:ext cx="5450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0000FF"/>
                  </a:solidFill>
                </a:rPr>
                <a:t>（</a:t>
              </a:r>
              <a:r>
                <a:rPr lang="en-US" altLang="zh-CN" b="1" dirty="0">
                  <a:solidFill>
                    <a:srgbClr val="0000FF"/>
                  </a:solidFill>
                </a:rPr>
                <a:t>1</a:t>
              </a:r>
              <a:r>
                <a:rPr lang="zh-CN" altLang="en-US" b="1" dirty="0">
                  <a:solidFill>
                    <a:srgbClr val="0000FF"/>
                  </a:solidFill>
                </a:rPr>
                <a:t>）小平在踢毽比赛中踢了</a:t>
              </a:r>
              <a:r>
                <a:rPr lang="en-US" altLang="zh-CN" b="1" dirty="0">
                  <a:solidFill>
                    <a:srgbClr val="0000FF"/>
                  </a:solidFill>
                </a:rPr>
                <a:t>42</a:t>
              </a:r>
              <a:r>
                <a:rPr lang="zh-CN" altLang="en-US" b="1" dirty="0">
                  <a:solidFill>
                    <a:srgbClr val="0000FF"/>
                  </a:solidFill>
                </a:rPr>
                <a:t>下，她踢毽的数量是小云的    。小云踢了多少下？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grpSp>
          <p:nvGrpSpPr>
            <p:cNvPr id="13339" name="Group 33"/>
            <p:cNvGrpSpPr/>
            <p:nvPr/>
          </p:nvGrpSpPr>
          <p:grpSpPr bwMode="auto">
            <a:xfrm>
              <a:off x="1293" y="1063"/>
              <a:ext cx="370" cy="544"/>
              <a:chOff x="1603" y="1898"/>
              <a:chExt cx="370" cy="544"/>
            </a:xfrm>
          </p:grpSpPr>
          <p:sp>
            <p:nvSpPr>
              <p:cNvPr id="13340" name="Text Box 34"/>
              <p:cNvSpPr txBox="1">
                <a:spLocks noChangeArrowheads="1"/>
              </p:cNvSpPr>
              <p:nvPr/>
            </p:nvSpPr>
            <p:spPr bwMode="auto">
              <a:xfrm>
                <a:off x="1603" y="1898"/>
                <a:ext cx="370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80000"/>
                  </a:lnSpc>
                </a:pPr>
                <a:r>
                  <a:rPr lang="en-US" altLang="zh-CN" b="1">
                    <a:solidFill>
                      <a:srgbClr val="0000FF"/>
                    </a:solidFill>
                  </a:rPr>
                  <a:t> 3</a:t>
                </a:r>
                <a:endParaRPr lang="en-US" altLang="zh-CN" sz="4000" b="1">
                  <a:solidFill>
                    <a:srgbClr val="0000FF"/>
                  </a:solidFill>
                </a:endParaRPr>
              </a:p>
              <a:p>
                <a:pPr algn="just" eaLnBrk="1" hangingPunct="1">
                  <a:lnSpc>
                    <a:spcPct val="80000"/>
                  </a:lnSpc>
                </a:pPr>
                <a:r>
                  <a:rPr lang="en-US" altLang="zh-CN" b="1">
                    <a:solidFill>
                      <a:srgbClr val="0000FF"/>
                    </a:solidFill>
                  </a:rPr>
                  <a:t> 4</a:t>
                </a:r>
                <a:endParaRPr lang="en-US" altLang="zh-CN" sz="40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3341" name="Line 35"/>
              <p:cNvSpPr>
                <a:spLocks noChangeShapeType="1"/>
              </p:cNvSpPr>
              <p:nvPr/>
            </p:nvSpPr>
            <p:spPr bwMode="auto">
              <a:xfrm>
                <a:off x="1724" y="2161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39"/>
          <p:cNvGrpSpPr/>
          <p:nvPr/>
        </p:nvGrpSpPr>
        <p:grpSpPr bwMode="auto">
          <a:xfrm>
            <a:off x="958850" y="2997200"/>
            <a:ext cx="6280150" cy="863600"/>
            <a:chOff x="535" y="1275"/>
            <a:chExt cx="3956" cy="544"/>
          </a:xfrm>
        </p:grpSpPr>
        <p:sp>
          <p:nvSpPr>
            <p:cNvPr id="13334" name="Rectangle 32"/>
            <p:cNvSpPr>
              <a:spLocks noChangeArrowheads="1"/>
            </p:cNvSpPr>
            <p:nvPr/>
          </p:nvSpPr>
          <p:spPr bwMode="auto">
            <a:xfrm>
              <a:off x="535" y="1362"/>
              <a:ext cx="395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小云踢的下数</a:t>
              </a:r>
              <a:r>
                <a:rPr lang="en-US" altLang="zh-CN" b="1" dirty="0">
                  <a:latin typeface="楷体_GB2312" pitchFamily="49" charset="-122"/>
                  <a:ea typeface="楷体_GB2312" pitchFamily="49" charset="-122"/>
                </a:rPr>
                <a:t>×  </a:t>
              </a: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＝小平踢的下数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3335" name="Group 36"/>
            <p:cNvGrpSpPr/>
            <p:nvPr/>
          </p:nvGrpSpPr>
          <p:grpSpPr bwMode="auto">
            <a:xfrm>
              <a:off x="2336" y="1275"/>
              <a:ext cx="370" cy="544"/>
              <a:chOff x="1603" y="1898"/>
              <a:chExt cx="370" cy="544"/>
            </a:xfrm>
          </p:grpSpPr>
          <p:sp>
            <p:nvSpPr>
              <p:cNvPr id="13336" name="Text Box 37"/>
              <p:cNvSpPr txBox="1">
                <a:spLocks noChangeArrowheads="1"/>
              </p:cNvSpPr>
              <p:nvPr/>
            </p:nvSpPr>
            <p:spPr bwMode="auto">
              <a:xfrm>
                <a:off x="1603" y="1898"/>
                <a:ext cx="370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80000"/>
                  </a:lnSpc>
                </a:pPr>
                <a:r>
                  <a:rPr lang="en-US" altLang="zh-CN" b="1">
                    <a:solidFill>
                      <a:srgbClr val="FF3300"/>
                    </a:solidFill>
                  </a:rPr>
                  <a:t> 3</a:t>
                </a:r>
                <a:endParaRPr lang="en-US" altLang="zh-CN" sz="4000" b="1">
                  <a:solidFill>
                    <a:srgbClr val="FF3300"/>
                  </a:solidFill>
                </a:endParaRPr>
              </a:p>
              <a:p>
                <a:pPr algn="just" eaLnBrk="1" hangingPunct="1">
                  <a:lnSpc>
                    <a:spcPct val="80000"/>
                  </a:lnSpc>
                </a:pPr>
                <a:r>
                  <a:rPr lang="en-US" altLang="zh-CN" b="1">
                    <a:solidFill>
                      <a:srgbClr val="FF3300"/>
                    </a:solidFill>
                  </a:rPr>
                  <a:t> 4</a:t>
                </a:r>
                <a:endParaRPr lang="en-US" altLang="zh-CN" sz="4000" b="1">
                  <a:solidFill>
                    <a:srgbClr val="FF3300"/>
                  </a:solidFill>
                </a:endParaRPr>
              </a:p>
            </p:txBody>
          </p:sp>
          <p:sp>
            <p:nvSpPr>
              <p:cNvPr id="13337" name="Line 38"/>
              <p:cNvSpPr>
                <a:spLocks noChangeShapeType="1"/>
              </p:cNvSpPr>
              <p:nvPr/>
            </p:nvSpPr>
            <p:spPr bwMode="auto">
              <a:xfrm>
                <a:off x="1724" y="2161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319" name="Group 42"/>
          <p:cNvGrpSpPr/>
          <p:nvPr/>
        </p:nvGrpSpPr>
        <p:grpSpPr bwMode="auto">
          <a:xfrm>
            <a:off x="63500" y="593725"/>
            <a:ext cx="1685925" cy="719138"/>
            <a:chOff x="2226" y="618"/>
            <a:chExt cx="1062" cy="453"/>
          </a:xfrm>
        </p:grpSpPr>
        <p:sp>
          <p:nvSpPr>
            <p:cNvPr id="13332" name="AutoShape 43"/>
            <p:cNvSpPr>
              <a:spLocks noChangeArrowheads="1"/>
            </p:cNvSpPr>
            <p:nvPr/>
          </p:nvSpPr>
          <p:spPr bwMode="auto">
            <a:xfrm>
              <a:off x="2245" y="618"/>
              <a:ext cx="953" cy="453"/>
            </a:xfrm>
            <a:prstGeom prst="flowChartPunchedTape">
              <a:avLst/>
            </a:prstGeom>
            <a:solidFill>
              <a:srgbClr val="BBE0E3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33" name="Rectangle 44"/>
            <p:cNvSpPr>
              <a:spLocks noChangeArrowheads="1"/>
            </p:cNvSpPr>
            <p:nvPr/>
          </p:nvSpPr>
          <p:spPr bwMode="auto">
            <a:xfrm>
              <a:off x="2226" y="636"/>
              <a:ext cx="106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</a:rPr>
                <a:t>练一练：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282575" y="1279525"/>
            <a:ext cx="85375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（</a:t>
            </a:r>
            <a:r>
              <a:rPr lang="en-US" altLang="zh-CN" b="1" dirty="0">
                <a:solidFill>
                  <a:srgbClr val="0000FF"/>
                </a:solidFill>
              </a:rPr>
              <a:t>2</a:t>
            </a:r>
            <a:r>
              <a:rPr lang="zh-CN" altLang="en-US" b="1" dirty="0">
                <a:solidFill>
                  <a:srgbClr val="0000FF"/>
                </a:solidFill>
              </a:rPr>
              <a:t>）一种树苗实验成活率是</a:t>
            </a:r>
            <a:r>
              <a:rPr lang="en-US" altLang="zh-CN" b="1" dirty="0">
                <a:solidFill>
                  <a:srgbClr val="0000FF"/>
                </a:solidFill>
              </a:rPr>
              <a:t>98%</a:t>
            </a:r>
            <a:r>
              <a:rPr lang="zh-CN" altLang="en-US" b="1" dirty="0">
                <a:solidFill>
                  <a:srgbClr val="0000FF"/>
                </a:solidFill>
              </a:rPr>
              <a:t>，为了保证成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活</a:t>
            </a:r>
            <a:r>
              <a:rPr lang="en-US" altLang="zh-CN" b="1" dirty="0">
                <a:solidFill>
                  <a:srgbClr val="0000FF"/>
                </a:solidFill>
              </a:rPr>
              <a:t>380</a:t>
            </a:r>
            <a:r>
              <a:rPr lang="zh-CN" altLang="en-US" b="1" dirty="0">
                <a:solidFill>
                  <a:srgbClr val="0000FF"/>
                </a:solidFill>
              </a:rPr>
              <a:t>棵，至少要种多少棵树苗？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40657" name="Rectangle 17"/>
          <p:cNvSpPr>
            <a:spLocks noChangeArrowheads="1"/>
          </p:cNvSpPr>
          <p:nvPr/>
        </p:nvSpPr>
        <p:spPr bwMode="auto">
          <a:xfrm>
            <a:off x="1042988" y="3213100"/>
            <a:ext cx="5873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树苗的棵数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×98%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＝成活的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380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棵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43" name="Group 19"/>
          <p:cNvGrpSpPr/>
          <p:nvPr/>
        </p:nvGrpSpPr>
        <p:grpSpPr bwMode="auto">
          <a:xfrm>
            <a:off x="63500" y="593725"/>
            <a:ext cx="1685925" cy="719138"/>
            <a:chOff x="2226" y="618"/>
            <a:chExt cx="1062" cy="453"/>
          </a:xfrm>
        </p:grpSpPr>
        <p:sp>
          <p:nvSpPr>
            <p:cNvPr id="14356" name="AutoShape 20"/>
            <p:cNvSpPr>
              <a:spLocks noChangeArrowheads="1"/>
            </p:cNvSpPr>
            <p:nvPr/>
          </p:nvSpPr>
          <p:spPr bwMode="auto">
            <a:xfrm>
              <a:off x="2245" y="618"/>
              <a:ext cx="953" cy="453"/>
            </a:xfrm>
            <a:prstGeom prst="flowChartPunchedTape">
              <a:avLst/>
            </a:prstGeom>
            <a:solidFill>
              <a:srgbClr val="BBE0E3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357" name="Rectangle 21"/>
            <p:cNvSpPr>
              <a:spLocks noChangeArrowheads="1"/>
            </p:cNvSpPr>
            <p:nvPr/>
          </p:nvSpPr>
          <p:spPr bwMode="auto">
            <a:xfrm>
              <a:off x="2226" y="636"/>
              <a:ext cx="106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tx1"/>
                  </a:solidFill>
                </a:rPr>
                <a:t>练一练：</a:t>
              </a:r>
              <a:endParaRPr lang="zh-CN" altLang="en-US" b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84150" y="1117600"/>
            <a:ext cx="885190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（</a:t>
            </a:r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）绿化队为一个居民社区栽花。栽月季花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240</a:t>
            </a:r>
            <a:r>
              <a:rPr lang="zh-CN" altLang="en-US" b="1" dirty="0">
                <a:solidFill>
                  <a:srgbClr val="0000FF"/>
                </a:solidFill>
              </a:rPr>
              <a:t>棵，再加上</a:t>
            </a:r>
            <a:r>
              <a:rPr lang="en-US" altLang="zh-CN" b="1" dirty="0">
                <a:solidFill>
                  <a:srgbClr val="0000FF"/>
                </a:solidFill>
              </a:rPr>
              <a:t>16</a:t>
            </a:r>
            <a:r>
              <a:rPr lang="zh-CN" altLang="en-US" b="1" dirty="0">
                <a:solidFill>
                  <a:srgbClr val="0000FF"/>
                </a:solidFill>
              </a:rPr>
              <a:t>棵就是所栽丁香花棵数的</a:t>
            </a:r>
            <a:r>
              <a:rPr lang="en-US" altLang="zh-CN" b="1" dirty="0">
                <a:solidFill>
                  <a:srgbClr val="0000FF"/>
                </a:solidFill>
              </a:rPr>
              <a:t>2</a:t>
            </a:r>
            <a:r>
              <a:rPr lang="zh-CN" altLang="en-US" b="1" dirty="0">
                <a:solidFill>
                  <a:srgbClr val="0000FF"/>
                </a:solidFill>
              </a:rPr>
              <a:t>倍。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丁香花栽了多少棵？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41682" name="Rectangle 18"/>
          <p:cNvSpPr>
            <a:spLocks noChangeArrowheads="1"/>
          </p:cNvSpPr>
          <p:nvPr/>
        </p:nvSpPr>
        <p:spPr bwMode="auto">
          <a:xfrm>
            <a:off x="887413" y="3644900"/>
            <a:ext cx="5873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丁香花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×2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＝月季花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240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棵＋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棵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5367" name="Group 19"/>
          <p:cNvGrpSpPr/>
          <p:nvPr/>
        </p:nvGrpSpPr>
        <p:grpSpPr bwMode="auto">
          <a:xfrm>
            <a:off x="63500" y="593725"/>
            <a:ext cx="1685925" cy="719138"/>
            <a:chOff x="2226" y="618"/>
            <a:chExt cx="1062" cy="453"/>
          </a:xfrm>
        </p:grpSpPr>
        <p:sp>
          <p:nvSpPr>
            <p:cNvPr id="15380" name="AutoShape 20"/>
            <p:cNvSpPr>
              <a:spLocks noChangeArrowheads="1"/>
            </p:cNvSpPr>
            <p:nvPr/>
          </p:nvSpPr>
          <p:spPr bwMode="auto">
            <a:xfrm>
              <a:off x="2245" y="618"/>
              <a:ext cx="953" cy="453"/>
            </a:xfrm>
            <a:prstGeom prst="flowChartPunchedTape">
              <a:avLst/>
            </a:prstGeom>
            <a:solidFill>
              <a:srgbClr val="BBE0E3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2226" y="636"/>
              <a:ext cx="106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tx1"/>
                  </a:solidFill>
                </a:rPr>
                <a:t>练一练：</a:t>
              </a:r>
              <a:endParaRPr lang="zh-CN" altLang="en-US" b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22" name="Picture 126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223" name="Picture 127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28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130"/>
          <p:cNvSpPr>
            <a:spLocks noChangeArrowheads="1"/>
          </p:cNvSpPr>
          <p:nvPr/>
        </p:nvSpPr>
        <p:spPr bwMode="auto">
          <a:xfrm>
            <a:off x="136525" y="622300"/>
            <a:ext cx="1408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ea typeface="楷体_GB2312" pitchFamily="49" charset="-122"/>
              </a:rPr>
              <a:t>填空：</a:t>
            </a:r>
            <a:endParaRPr lang="zh-CN" altLang="en-US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6390" name="Rectangle 131"/>
          <p:cNvSpPr>
            <a:spLocks noChangeArrowheads="1"/>
          </p:cNvSpPr>
          <p:nvPr/>
        </p:nvSpPr>
        <p:spPr bwMode="auto">
          <a:xfrm>
            <a:off x="303213" y="1557338"/>
            <a:ext cx="85439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、学校原有图书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8140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本，又买来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本，现在学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校共有图书（    　）本。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Rectangle 132"/>
          <p:cNvSpPr>
            <a:spLocks noChangeArrowheads="1"/>
          </p:cNvSpPr>
          <p:nvPr/>
        </p:nvSpPr>
        <p:spPr bwMode="auto">
          <a:xfrm>
            <a:off x="323850" y="3160713"/>
            <a:ext cx="85153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、甲汽车运货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吨，乙汽车运货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吨，两辆汽车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共运货（   　）吨。</a:t>
            </a:r>
            <a:endParaRPr lang="zh-CN" altLang="en-US" dirty="0"/>
          </a:p>
        </p:txBody>
      </p:sp>
      <p:sp>
        <p:nvSpPr>
          <p:cNvPr id="132231" name="Text Box 135"/>
          <p:cNvSpPr txBox="1">
            <a:spLocks noChangeArrowheads="1"/>
          </p:cNvSpPr>
          <p:nvPr/>
        </p:nvSpPr>
        <p:spPr bwMode="auto">
          <a:xfrm>
            <a:off x="2644775" y="2420938"/>
            <a:ext cx="17287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8140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a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2232" name="Rectangle 136"/>
          <p:cNvSpPr>
            <a:spLocks noChangeArrowheads="1"/>
          </p:cNvSpPr>
          <p:nvPr/>
        </p:nvSpPr>
        <p:spPr bwMode="auto">
          <a:xfrm>
            <a:off x="2051050" y="4000500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b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222"/>
                  </p:tgtEl>
                </p:cond>
              </p:nextCondLst>
            </p:seq>
          </p:childTnLst>
        </p:cTn>
      </p:par>
    </p:tnLst>
    <p:bldLst>
      <p:bldP spid="132231" grpId="0"/>
      <p:bldP spid="1322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1" name="Picture 3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36525" y="622300"/>
            <a:ext cx="1408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填空：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238125" y="1352550"/>
            <a:ext cx="8921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、某人每小时行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千米，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小时行（　）千米，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小时行（　）千米，行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千米要（   　）小时。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Rectangle 9"/>
          <p:cNvSpPr>
            <a:spLocks noChangeArrowheads="1"/>
          </p:cNvSpPr>
          <p:nvPr/>
        </p:nvSpPr>
        <p:spPr bwMode="auto">
          <a:xfrm>
            <a:off x="250825" y="3003550"/>
            <a:ext cx="87185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、铅笔每支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元，练习本每本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元，小红买了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支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铅笔和</a:t>
            </a:r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本练习本，一共付（　   ）元。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2700" name="Rectangle 12"/>
          <p:cNvSpPr>
            <a:spLocks noChangeArrowheads="1"/>
          </p:cNvSpPr>
          <p:nvPr/>
        </p:nvSpPr>
        <p:spPr bwMode="auto">
          <a:xfrm>
            <a:off x="6527800" y="1500188"/>
            <a:ext cx="719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5a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2701" name="Rectangle 13"/>
          <p:cNvSpPr>
            <a:spLocks noChangeArrowheads="1"/>
          </p:cNvSpPr>
          <p:nvPr/>
        </p:nvSpPr>
        <p:spPr bwMode="auto">
          <a:xfrm>
            <a:off x="2051050" y="2214563"/>
            <a:ext cx="719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7a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2702" name="Rectangle 14"/>
          <p:cNvSpPr>
            <a:spLocks noChangeArrowheads="1"/>
          </p:cNvSpPr>
          <p:nvPr/>
        </p:nvSpPr>
        <p:spPr bwMode="auto">
          <a:xfrm>
            <a:off x="6419850" y="2206625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en-US" b="1">
                <a:latin typeface="楷体_GB2312" pitchFamily="49" charset="-122"/>
                <a:ea typeface="楷体_GB2312" pitchFamily="49" charset="-122"/>
              </a:rPr>
              <a:t>÷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a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2703" name="Rectangle 15"/>
          <p:cNvSpPr>
            <a:spLocks noChangeArrowheads="1"/>
          </p:cNvSpPr>
          <p:nvPr/>
        </p:nvSpPr>
        <p:spPr bwMode="auto">
          <a:xfrm>
            <a:off x="5221288" y="3849688"/>
            <a:ext cx="14398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8a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5b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2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2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2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2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2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690"/>
                  </p:tgtEl>
                </p:cond>
              </p:nextCondLst>
            </p:seq>
          </p:childTnLst>
        </p:cTn>
      </p:par>
    </p:tnLst>
    <p:bldLst>
      <p:bldP spid="242700" grpId="0"/>
      <p:bldP spid="242701" grpId="0"/>
      <p:bldP spid="242702" grpId="0"/>
      <p:bldP spid="2427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15" name="Picture 3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28588" y="692150"/>
            <a:ext cx="14081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选择：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8438" name="Rectangle 7"/>
          <p:cNvSpPr>
            <a:spLocks noChangeArrowheads="1"/>
          </p:cNvSpPr>
          <p:nvPr/>
        </p:nvSpPr>
        <p:spPr bwMode="auto">
          <a:xfrm>
            <a:off x="360363" y="1341438"/>
            <a:ext cx="860425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</a:rPr>
              <a:t>1</a:t>
            </a:r>
            <a:r>
              <a:rPr lang="zh-CN" altLang="en-US" b="1">
                <a:solidFill>
                  <a:srgbClr val="0000FF"/>
                </a:solidFill>
              </a:rPr>
              <a:t>、</a:t>
            </a:r>
            <a:r>
              <a:rPr lang="en-US" altLang="zh-CN" b="1">
                <a:solidFill>
                  <a:srgbClr val="0000FF"/>
                </a:solidFill>
              </a:rPr>
              <a:t>4</a:t>
            </a:r>
            <a:r>
              <a:rPr lang="zh-CN" altLang="en-US" b="1">
                <a:solidFill>
                  <a:srgbClr val="0000FF"/>
                </a:solidFill>
              </a:rPr>
              <a:t>棵梨树产梨</a:t>
            </a:r>
            <a:r>
              <a:rPr lang="en-US" altLang="zh-CN" b="1">
                <a:solidFill>
                  <a:srgbClr val="0000FF"/>
                </a:solidFill>
              </a:rPr>
              <a:t>a</a:t>
            </a:r>
            <a:r>
              <a:rPr lang="zh-CN" altLang="en-US" b="1">
                <a:solidFill>
                  <a:srgbClr val="0000FF"/>
                </a:solidFill>
              </a:rPr>
              <a:t>千克，</a:t>
            </a:r>
            <a:r>
              <a:rPr lang="en-US" altLang="zh-CN" b="1">
                <a:solidFill>
                  <a:srgbClr val="0000FF"/>
                </a:solidFill>
              </a:rPr>
              <a:t>100</a:t>
            </a:r>
            <a:r>
              <a:rPr lang="zh-CN" altLang="en-US" b="1">
                <a:solidFill>
                  <a:srgbClr val="0000FF"/>
                </a:solidFill>
              </a:rPr>
              <a:t>棵同样产量的梨树产梨（　）千克。</a:t>
            </a:r>
            <a:endParaRPr lang="zh-CN" altLang="en-US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</a:rPr>
              <a:t>      ① </a:t>
            </a:r>
            <a:r>
              <a:rPr lang="en-US" altLang="zh-CN" b="1">
                <a:solidFill>
                  <a:srgbClr val="0000FF"/>
                </a:solidFill>
              </a:rPr>
              <a:t>100a     ② a÷4×100     ③ 4×10×a</a:t>
            </a:r>
            <a:endParaRPr lang="en-US" altLang="zh-CN" b="1">
              <a:solidFill>
                <a:srgbClr val="0000FF"/>
              </a:solidFill>
            </a:endParaRPr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323850" y="4000500"/>
            <a:ext cx="844073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</a:rPr>
              <a:t>2</a:t>
            </a:r>
            <a:r>
              <a:rPr lang="zh-CN" altLang="en-US" b="1">
                <a:solidFill>
                  <a:srgbClr val="0000FF"/>
                </a:solidFill>
              </a:rPr>
              <a:t>、下列各式中，唯一不是方程的是（　）。</a:t>
            </a:r>
            <a:endParaRPr lang="zh-CN" altLang="en-US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</a:rPr>
              <a:t>     ① </a:t>
            </a:r>
            <a:r>
              <a:rPr lang="en-US" altLang="zh-CN" b="1">
                <a:solidFill>
                  <a:srgbClr val="0000FF"/>
                </a:solidFill>
              </a:rPr>
              <a:t>5X</a:t>
            </a:r>
            <a:r>
              <a:rPr lang="zh-CN" altLang="en-US" b="1">
                <a:solidFill>
                  <a:srgbClr val="0000FF"/>
                </a:solidFill>
              </a:rPr>
              <a:t>－</a:t>
            </a:r>
            <a:r>
              <a:rPr lang="en-US" altLang="zh-CN" b="1">
                <a:solidFill>
                  <a:srgbClr val="0000FF"/>
                </a:solidFill>
              </a:rPr>
              <a:t>4</a:t>
            </a:r>
            <a:r>
              <a:rPr lang="zh-CN" altLang="en-US" b="1">
                <a:solidFill>
                  <a:srgbClr val="0000FF"/>
                </a:solidFill>
              </a:rPr>
              <a:t>＝</a:t>
            </a:r>
            <a:r>
              <a:rPr lang="en-US" altLang="zh-CN" b="1">
                <a:solidFill>
                  <a:srgbClr val="0000FF"/>
                </a:solidFill>
              </a:rPr>
              <a:t>5     ② 6X</a:t>
            </a:r>
            <a:r>
              <a:rPr lang="zh-CN" altLang="en-US" b="1">
                <a:solidFill>
                  <a:srgbClr val="0000FF"/>
                </a:solidFill>
              </a:rPr>
              <a:t>＋</a:t>
            </a:r>
            <a:r>
              <a:rPr lang="en-US" altLang="zh-CN" b="1">
                <a:solidFill>
                  <a:srgbClr val="0000FF"/>
                </a:solidFill>
              </a:rPr>
              <a:t>9     ③ 8.4</a:t>
            </a:r>
            <a:r>
              <a:rPr lang="zh-CN" altLang="en-US" b="1">
                <a:solidFill>
                  <a:srgbClr val="0000FF"/>
                </a:solidFill>
              </a:rPr>
              <a:t>－</a:t>
            </a:r>
            <a:r>
              <a:rPr lang="en-US" altLang="zh-CN" b="1">
                <a:solidFill>
                  <a:srgbClr val="0000FF"/>
                </a:solidFill>
              </a:rPr>
              <a:t>X </a:t>
            </a:r>
            <a:r>
              <a:rPr lang="zh-CN" altLang="en-US" b="1">
                <a:solidFill>
                  <a:srgbClr val="0000FF"/>
                </a:solidFill>
              </a:rPr>
              <a:t>＝</a:t>
            </a:r>
            <a:r>
              <a:rPr lang="en-US" altLang="zh-CN" b="1">
                <a:solidFill>
                  <a:srgbClr val="0000FF"/>
                </a:solidFill>
              </a:rPr>
              <a:t>5</a:t>
            </a:r>
            <a:endParaRPr lang="en-US" altLang="zh-CN" b="1">
              <a:solidFill>
                <a:srgbClr val="0000FF"/>
              </a:solidFill>
            </a:endParaRPr>
          </a:p>
        </p:txBody>
      </p:sp>
      <p:sp>
        <p:nvSpPr>
          <p:cNvPr id="243721" name="Rectangle 9"/>
          <p:cNvSpPr>
            <a:spLocks noChangeArrowheads="1"/>
          </p:cNvSpPr>
          <p:nvPr/>
        </p:nvSpPr>
        <p:spPr bwMode="auto">
          <a:xfrm>
            <a:off x="1579563" y="2214563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</a:rPr>
              <a:t>②</a:t>
            </a:r>
            <a:endParaRPr lang="en-US" altLang="zh-CN" b="1">
              <a:solidFill>
                <a:srgbClr val="FF3300"/>
              </a:solidFill>
            </a:endParaRPr>
          </a:p>
        </p:txBody>
      </p:sp>
      <p:sp>
        <p:nvSpPr>
          <p:cNvPr id="243722" name="Rectangle 10"/>
          <p:cNvSpPr>
            <a:spLocks noChangeArrowheads="1"/>
          </p:cNvSpPr>
          <p:nvPr/>
        </p:nvSpPr>
        <p:spPr bwMode="auto">
          <a:xfrm>
            <a:off x="7040563" y="4175125"/>
            <a:ext cx="5921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</a:rPr>
              <a:t>②</a:t>
            </a:r>
            <a:endParaRPr lang="en-US" altLang="zh-CN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3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714"/>
                  </p:tgtEl>
                </p:cond>
              </p:nextCondLst>
            </p:seq>
          </p:childTnLst>
        </p:cTn>
      </p:par>
    </p:tnLst>
    <p:bldLst>
      <p:bldP spid="243721" grpId="0"/>
      <p:bldP spid="243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17" name="Picture 197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8" name="Picture 198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99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200"/>
          <p:cNvSpPr>
            <a:spLocks noChangeArrowheads="1"/>
          </p:cNvSpPr>
          <p:nvPr/>
        </p:nvSpPr>
        <p:spPr bwMode="auto">
          <a:xfrm>
            <a:off x="250825" y="1341438"/>
            <a:ext cx="8424863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、把</a:t>
            </a:r>
            <a:r>
              <a:rPr lang="en-US" altLang="zh-CN" b="1" dirty="0">
                <a:solidFill>
                  <a:srgbClr val="0000FF"/>
                </a:solidFill>
              </a:rPr>
              <a:t>10</a:t>
            </a:r>
            <a:r>
              <a:rPr lang="zh-CN" altLang="en-US" b="1" dirty="0">
                <a:solidFill>
                  <a:srgbClr val="0000FF"/>
                </a:solidFill>
              </a:rPr>
              <a:t>克盐溶解在</a:t>
            </a:r>
            <a:r>
              <a:rPr lang="en-US" altLang="zh-CN" b="1" dirty="0">
                <a:solidFill>
                  <a:srgbClr val="0000FF"/>
                </a:solidFill>
              </a:rPr>
              <a:t>100</a:t>
            </a:r>
            <a:r>
              <a:rPr lang="zh-CN" altLang="en-US" b="1" dirty="0">
                <a:solidFill>
                  <a:srgbClr val="0000FF"/>
                </a:solidFill>
              </a:rPr>
              <a:t>克水中，盐和盐水的比是（　  ）。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indent="304800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　 ① </a:t>
            </a:r>
            <a:r>
              <a:rPr lang="en-US" altLang="zh-CN" b="1" dirty="0">
                <a:solidFill>
                  <a:srgbClr val="0000FF"/>
                </a:solidFill>
              </a:rPr>
              <a:t>1∶10        ② 10∶11        ③ 1∶11 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19462" name="Rectangle 201"/>
          <p:cNvSpPr>
            <a:spLocks noChangeArrowheads="1"/>
          </p:cNvSpPr>
          <p:nvPr/>
        </p:nvSpPr>
        <p:spPr bwMode="auto">
          <a:xfrm>
            <a:off x="128588" y="692150"/>
            <a:ext cx="14081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选择：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33326" name="Rectangle 206"/>
          <p:cNvSpPr>
            <a:spLocks noChangeArrowheads="1"/>
          </p:cNvSpPr>
          <p:nvPr/>
        </p:nvSpPr>
        <p:spPr bwMode="auto">
          <a:xfrm>
            <a:off x="1595438" y="2214563"/>
            <a:ext cx="592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</a:rPr>
              <a:t>③</a:t>
            </a:r>
            <a:endParaRPr lang="en-US" altLang="zh-CN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7"/>
                  </p:tgtEl>
                </p:cond>
              </p:nextCondLst>
            </p:seq>
          </p:childTnLst>
        </p:cTn>
      </p:par>
    </p:tnLst>
    <p:bldLst>
      <p:bldP spid="1333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432" name="Picture 288" descr="前进按钮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43888" y="6343650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289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291"/>
          <p:cNvSpPr>
            <a:spLocks noChangeArrowheads="1"/>
          </p:cNvSpPr>
          <p:nvPr/>
        </p:nvSpPr>
        <p:spPr bwMode="auto">
          <a:xfrm>
            <a:off x="63500" y="742950"/>
            <a:ext cx="181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解方程：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0485" name="Rectangle 292"/>
          <p:cNvSpPr>
            <a:spLocks noChangeArrowheads="1"/>
          </p:cNvSpPr>
          <p:nvPr/>
        </p:nvSpPr>
        <p:spPr bwMode="auto">
          <a:xfrm>
            <a:off x="-107950" y="1700213"/>
            <a:ext cx="8840788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81000"/>
            <a:r>
              <a:rPr lang="zh-CN" altLang="en-US" b="1">
                <a:solidFill>
                  <a:srgbClr val="0000FF"/>
                </a:solidFill>
              </a:rPr>
              <a:t>（</a:t>
            </a:r>
            <a:r>
              <a:rPr lang="en-US" altLang="zh-CN" b="1">
                <a:solidFill>
                  <a:srgbClr val="0000FF"/>
                </a:solidFill>
              </a:rPr>
              <a:t>1</a:t>
            </a:r>
            <a:r>
              <a:rPr lang="zh-CN" altLang="en-US" b="1">
                <a:solidFill>
                  <a:srgbClr val="0000FF"/>
                </a:solidFill>
              </a:rPr>
              <a:t>）</a:t>
            </a:r>
            <a:r>
              <a:rPr lang="en-US" altLang="zh-CN" b="1">
                <a:solidFill>
                  <a:srgbClr val="0000FF"/>
                </a:solidFill>
              </a:rPr>
              <a:t>X</a:t>
            </a:r>
            <a:r>
              <a:rPr lang="zh-CN" altLang="en-US" b="1">
                <a:solidFill>
                  <a:srgbClr val="0000FF"/>
                </a:solidFill>
              </a:rPr>
              <a:t>－</a:t>
            </a:r>
            <a:r>
              <a:rPr lang="en-US" altLang="zh-CN" b="1">
                <a:solidFill>
                  <a:srgbClr val="0000FF"/>
                </a:solidFill>
              </a:rPr>
              <a:t>0.25 </a:t>
            </a:r>
            <a:r>
              <a:rPr lang="zh-CN" altLang="en-US" b="1">
                <a:solidFill>
                  <a:srgbClr val="0000FF"/>
                </a:solidFill>
              </a:rPr>
              <a:t>＝   		（</a:t>
            </a:r>
            <a:r>
              <a:rPr lang="en-US" altLang="zh-CN" b="1">
                <a:solidFill>
                  <a:srgbClr val="0000FF"/>
                </a:solidFill>
              </a:rPr>
              <a:t>2</a:t>
            </a:r>
            <a:r>
              <a:rPr lang="zh-CN" altLang="en-US" b="1">
                <a:solidFill>
                  <a:srgbClr val="0000FF"/>
                </a:solidFill>
              </a:rPr>
              <a:t>）     ＝</a:t>
            </a:r>
            <a:r>
              <a:rPr lang="en-US" altLang="zh-CN" b="1">
                <a:solidFill>
                  <a:srgbClr val="0000FF"/>
                </a:solidFill>
              </a:rPr>
              <a:t>30%</a:t>
            </a:r>
            <a:endParaRPr lang="en-US" altLang="zh-CN" b="1">
              <a:solidFill>
                <a:srgbClr val="0000FF"/>
              </a:solidFill>
            </a:endParaRPr>
          </a:p>
          <a:p>
            <a:pPr indent="381000"/>
            <a:endParaRPr lang="en-US" altLang="zh-CN" b="1">
              <a:solidFill>
                <a:srgbClr val="0000FF"/>
              </a:solidFill>
            </a:endParaRPr>
          </a:p>
          <a:p>
            <a:pPr indent="381000"/>
            <a:endParaRPr lang="en-US" altLang="zh-CN" b="1">
              <a:solidFill>
                <a:srgbClr val="0000FF"/>
              </a:solidFill>
            </a:endParaRPr>
          </a:p>
          <a:p>
            <a:pPr indent="381000"/>
            <a:endParaRPr lang="en-US" altLang="zh-CN" b="1">
              <a:solidFill>
                <a:srgbClr val="0000FF"/>
              </a:solidFill>
            </a:endParaRPr>
          </a:p>
          <a:p>
            <a:pPr indent="381000"/>
            <a:r>
              <a:rPr lang="zh-CN" altLang="en-US" b="1">
                <a:solidFill>
                  <a:srgbClr val="0000FF"/>
                </a:solidFill>
              </a:rPr>
              <a:t>（</a:t>
            </a:r>
            <a:r>
              <a:rPr lang="en-US" altLang="zh-CN" b="1">
                <a:solidFill>
                  <a:srgbClr val="0000FF"/>
                </a:solidFill>
              </a:rPr>
              <a:t>3</a:t>
            </a:r>
            <a:r>
              <a:rPr lang="zh-CN" altLang="en-US" b="1">
                <a:solidFill>
                  <a:srgbClr val="0000FF"/>
                </a:solidFill>
              </a:rPr>
              <a:t>）</a:t>
            </a:r>
            <a:r>
              <a:rPr lang="en-US" altLang="zh-CN" b="1">
                <a:solidFill>
                  <a:srgbClr val="0000FF"/>
                </a:solidFill>
              </a:rPr>
              <a:t>4</a:t>
            </a:r>
            <a:r>
              <a:rPr lang="zh-CN" altLang="en-US" b="1">
                <a:solidFill>
                  <a:srgbClr val="0000FF"/>
                </a:solidFill>
              </a:rPr>
              <a:t>＋</a:t>
            </a:r>
            <a:r>
              <a:rPr lang="en-US" altLang="zh-CN" b="1">
                <a:solidFill>
                  <a:srgbClr val="0000FF"/>
                </a:solidFill>
              </a:rPr>
              <a:t>0.7X</a:t>
            </a:r>
            <a:r>
              <a:rPr lang="zh-CN" altLang="en-US" b="1">
                <a:solidFill>
                  <a:srgbClr val="0000FF"/>
                </a:solidFill>
              </a:rPr>
              <a:t>＝</a:t>
            </a:r>
            <a:r>
              <a:rPr lang="en-US" altLang="zh-CN" b="1">
                <a:solidFill>
                  <a:srgbClr val="0000FF"/>
                </a:solidFill>
              </a:rPr>
              <a:t>102	     </a:t>
            </a:r>
            <a:r>
              <a:rPr lang="zh-CN" altLang="en-US" b="1">
                <a:solidFill>
                  <a:srgbClr val="0000FF"/>
                </a:solidFill>
              </a:rPr>
              <a:t>（</a:t>
            </a:r>
            <a:r>
              <a:rPr lang="en-US" altLang="zh-CN" b="1">
                <a:solidFill>
                  <a:srgbClr val="0000FF"/>
                </a:solidFill>
              </a:rPr>
              <a:t>4</a:t>
            </a:r>
            <a:r>
              <a:rPr lang="zh-CN" altLang="en-US" b="1">
                <a:solidFill>
                  <a:srgbClr val="0000FF"/>
                </a:solidFill>
              </a:rPr>
              <a:t>）   </a:t>
            </a:r>
            <a:r>
              <a:rPr lang="en-US" altLang="zh-CN" b="1">
                <a:solidFill>
                  <a:srgbClr val="0000FF"/>
                </a:solidFill>
              </a:rPr>
              <a:t>X</a:t>
            </a:r>
            <a:r>
              <a:rPr lang="zh-CN" altLang="en-US" b="1">
                <a:solidFill>
                  <a:srgbClr val="0000FF"/>
                </a:solidFill>
              </a:rPr>
              <a:t>＋   </a:t>
            </a:r>
            <a:r>
              <a:rPr lang="en-US" altLang="zh-CN" b="1">
                <a:solidFill>
                  <a:srgbClr val="0000FF"/>
                </a:solidFill>
              </a:rPr>
              <a:t>X</a:t>
            </a:r>
            <a:r>
              <a:rPr lang="zh-CN" altLang="en-US" b="1">
                <a:solidFill>
                  <a:srgbClr val="0000FF"/>
                </a:solidFill>
              </a:rPr>
              <a:t>＝</a:t>
            </a:r>
            <a:r>
              <a:rPr lang="en-US" altLang="zh-CN" b="1">
                <a:solidFill>
                  <a:srgbClr val="0000FF"/>
                </a:solidFill>
              </a:rPr>
              <a:t>42</a:t>
            </a:r>
            <a:endParaRPr lang="en-US" altLang="zh-CN" b="1">
              <a:solidFill>
                <a:srgbClr val="0000FF"/>
              </a:solidFill>
            </a:endParaRPr>
          </a:p>
        </p:txBody>
      </p:sp>
      <p:grpSp>
        <p:nvGrpSpPr>
          <p:cNvPr id="20486" name="Group 293"/>
          <p:cNvGrpSpPr/>
          <p:nvPr/>
        </p:nvGrpSpPr>
        <p:grpSpPr bwMode="auto">
          <a:xfrm>
            <a:off x="3452813" y="1574800"/>
            <a:ext cx="792162" cy="863600"/>
            <a:chOff x="1519" y="1888"/>
            <a:chExt cx="499" cy="544"/>
          </a:xfrm>
        </p:grpSpPr>
        <p:sp>
          <p:nvSpPr>
            <p:cNvPr id="20508" name="Text Box 294"/>
            <p:cNvSpPr txBox="1">
              <a:spLocks noChangeArrowheads="1"/>
            </p:cNvSpPr>
            <p:nvPr/>
          </p:nvSpPr>
          <p:spPr bwMode="auto">
            <a:xfrm>
              <a:off x="1519" y="1888"/>
              <a:ext cx="499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chemeClr val="tx1"/>
                  </a:solidFill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</a:rPr>
                <a:t>1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4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20509" name="Line 295"/>
            <p:cNvSpPr>
              <a:spLocks noChangeShapeType="1"/>
            </p:cNvSpPr>
            <p:nvPr/>
          </p:nvSpPr>
          <p:spPr bwMode="auto">
            <a:xfrm>
              <a:off x="1574" y="2151"/>
              <a:ext cx="3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0487" name="Group 296"/>
          <p:cNvGrpSpPr/>
          <p:nvPr/>
        </p:nvGrpSpPr>
        <p:grpSpPr bwMode="auto">
          <a:xfrm>
            <a:off x="6457950" y="1576388"/>
            <a:ext cx="792163" cy="863600"/>
            <a:chOff x="1519" y="1888"/>
            <a:chExt cx="499" cy="544"/>
          </a:xfrm>
        </p:grpSpPr>
        <p:sp>
          <p:nvSpPr>
            <p:cNvPr id="20506" name="Text Box 297"/>
            <p:cNvSpPr txBox="1">
              <a:spLocks noChangeArrowheads="1"/>
            </p:cNvSpPr>
            <p:nvPr/>
          </p:nvSpPr>
          <p:spPr bwMode="auto">
            <a:xfrm>
              <a:off x="1519" y="1888"/>
              <a:ext cx="499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chemeClr val="tx1"/>
                  </a:solidFill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</a:rPr>
                <a:t>X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4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20507" name="Line 298"/>
            <p:cNvSpPr>
              <a:spLocks noChangeShapeType="1"/>
            </p:cNvSpPr>
            <p:nvPr/>
          </p:nvSpPr>
          <p:spPr bwMode="auto">
            <a:xfrm>
              <a:off x="1574" y="2151"/>
              <a:ext cx="3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0488" name="Group 302"/>
          <p:cNvGrpSpPr/>
          <p:nvPr/>
        </p:nvGrpSpPr>
        <p:grpSpPr bwMode="auto">
          <a:xfrm>
            <a:off x="5910263" y="3521075"/>
            <a:ext cx="792162" cy="863600"/>
            <a:chOff x="3723" y="2218"/>
            <a:chExt cx="499" cy="544"/>
          </a:xfrm>
        </p:grpSpPr>
        <p:sp>
          <p:nvSpPr>
            <p:cNvPr id="20504" name="Text Box 300"/>
            <p:cNvSpPr txBox="1">
              <a:spLocks noChangeArrowheads="1"/>
            </p:cNvSpPr>
            <p:nvPr/>
          </p:nvSpPr>
          <p:spPr bwMode="auto">
            <a:xfrm>
              <a:off x="3723" y="2218"/>
              <a:ext cx="499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chemeClr val="tx1"/>
                  </a:solidFill>
                </a:rPr>
                <a:t> </a:t>
              </a:r>
              <a:r>
                <a:rPr lang="en-US" altLang="zh-CN" b="1">
                  <a:solidFill>
                    <a:srgbClr val="0000FF"/>
                  </a:solidFill>
                </a:rPr>
                <a:t>2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3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20505" name="Line 301"/>
            <p:cNvSpPr>
              <a:spLocks noChangeShapeType="1"/>
            </p:cNvSpPr>
            <p:nvPr/>
          </p:nvSpPr>
          <p:spPr bwMode="auto">
            <a:xfrm>
              <a:off x="3811" y="2481"/>
              <a:ext cx="227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0489" name="Group 303"/>
          <p:cNvGrpSpPr/>
          <p:nvPr/>
        </p:nvGrpSpPr>
        <p:grpSpPr bwMode="auto">
          <a:xfrm>
            <a:off x="7027863" y="3538538"/>
            <a:ext cx="792162" cy="863600"/>
            <a:chOff x="3723" y="2218"/>
            <a:chExt cx="499" cy="544"/>
          </a:xfrm>
        </p:grpSpPr>
        <p:sp>
          <p:nvSpPr>
            <p:cNvPr id="20502" name="Text Box 304"/>
            <p:cNvSpPr txBox="1">
              <a:spLocks noChangeArrowheads="1"/>
            </p:cNvSpPr>
            <p:nvPr/>
          </p:nvSpPr>
          <p:spPr bwMode="auto">
            <a:xfrm>
              <a:off x="3723" y="2218"/>
              <a:ext cx="499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1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2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20503" name="Line 305"/>
            <p:cNvSpPr>
              <a:spLocks noChangeShapeType="1"/>
            </p:cNvSpPr>
            <p:nvPr/>
          </p:nvSpPr>
          <p:spPr bwMode="auto">
            <a:xfrm>
              <a:off x="3811" y="2481"/>
              <a:ext cx="227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3203575" y="2312988"/>
            <a:ext cx="2520950" cy="126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effectLst>
                  <a:outerShdw dist="35921" dir="2700000" algn="ctr" rotWithShape="0">
                    <a:schemeClr val="tx1">
                      <a:alpha val="79999"/>
                    </a:schemeClr>
                  </a:outerShdw>
                </a:effectLst>
                <a:latin typeface="楷体_GB2312"/>
              </a:rPr>
              <a:t>引入</a:t>
            </a:r>
            <a:endParaRPr lang="zh-CN" altLang="en-US" sz="6000" kern="10">
              <a:ln w="25400">
                <a:solidFill>
                  <a:schemeClr val="tx1"/>
                </a:solidFill>
                <a:round/>
              </a:ln>
              <a:solidFill>
                <a:srgbClr val="000000"/>
              </a:solidFill>
              <a:effectLst>
                <a:outerShdw dist="35921" dir="2700000" algn="ctr" rotWithShape="0">
                  <a:schemeClr val="tx1">
                    <a:alpha val="79999"/>
                  </a:schemeClr>
                </a:outerShdw>
              </a:effectLst>
              <a:latin typeface="楷体_GB2312"/>
            </a:endParaRPr>
          </a:p>
        </p:txBody>
      </p:sp>
      <p:pic>
        <p:nvPicPr>
          <p:cNvPr id="3075" name="Picture 3" descr="主页按钮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1725" y="6181725"/>
            <a:ext cx="4905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6913" y="6167438"/>
            <a:ext cx="5032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352" name="Picture 18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353" name="Picture 18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86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188"/>
          <p:cNvSpPr>
            <a:spLocks noChangeArrowheads="1"/>
          </p:cNvSpPr>
          <p:nvPr/>
        </p:nvSpPr>
        <p:spPr bwMode="auto">
          <a:xfrm>
            <a:off x="157163" y="692150"/>
            <a:ext cx="181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判断题：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21510" name="Group 198"/>
          <p:cNvGrpSpPr/>
          <p:nvPr/>
        </p:nvGrpSpPr>
        <p:grpSpPr bwMode="auto">
          <a:xfrm>
            <a:off x="250825" y="1500188"/>
            <a:ext cx="8604250" cy="701675"/>
            <a:chOff x="158" y="945"/>
            <a:chExt cx="5420" cy="442"/>
          </a:xfrm>
        </p:grpSpPr>
        <p:sp>
          <p:nvSpPr>
            <p:cNvPr id="21533" name="Rectangle 192"/>
            <p:cNvSpPr>
              <a:spLocks noChangeArrowheads="1"/>
            </p:cNvSpPr>
            <p:nvPr/>
          </p:nvSpPr>
          <p:spPr bwMode="auto">
            <a:xfrm>
              <a:off x="2040" y="968"/>
              <a:ext cx="353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…………………………</a:t>
              </a:r>
              <a:r>
                <a:rPr lang="zh-CN" altLang="en-US" b="1">
                  <a:solidFill>
                    <a:srgbClr val="0000FF"/>
                  </a:solidFill>
                </a:rPr>
                <a:t>（    ）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  <p:grpSp>
          <p:nvGrpSpPr>
            <p:cNvPr id="21534" name="Group 196"/>
            <p:cNvGrpSpPr/>
            <p:nvPr/>
          </p:nvGrpSpPr>
          <p:grpSpPr bwMode="auto">
            <a:xfrm>
              <a:off x="158" y="945"/>
              <a:ext cx="2045" cy="442"/>
              <a:chOff x="158" y="945"/>
              <a:chExt cx="2045" cy="442"/>
            </a:xfrm>
          </p:grpSpPr>
          <p:sp>
            <p:nvSpPr>
              <p:cNvPr id="21535" name="Rectangle 189"/>
              <p:cNvSpPr>
                <a:spLocks noChangeArrowheads="1"/>
              </p:cNvSpPr>
              <p:nvPr/>
            </p:nvSpPr>
            <p:spPr bwMode="auto">
              <a:xfrm>
                <a:off x="158" y="945"/>
                <a:ext cx="2045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1</a:t>
                </a:r>
                <a:r>
                  <a:rPr lang="zh-CN" altLang="en-US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、</a:t>
                </a:r>
                <a:r>
                  <a:rPr lang="en-US" altLang="zh-CN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a a</a:t>
                </a:r>
                <a:r>
                  <a:rPr lang="zh-CN" altLang="en-US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＝</a:t>
                </a:r>
                <a:r>
                  <a:rPr lang="en-US" altLang="zh-CN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a </a:t>
                </a:r>
                <a:r>
                  <a:rPr lang="zh-CN" altLang="en-US" sz="40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。</a:t>
                </a:r>
                <a:endPara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1536" name="Rectangle 193"/>
              <p:cNvSpPr>
                <a:spLocks noChangeArrowheads="1"/>
              </p:cNvSpPr>
              <p:nvPr/>
            </p:nvSpPr>
            <p:spPr bwMode="auto">
              <a:xfrm>
                <a:off x="1570" y="994"/>
                <a:ext cx="1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>
                    <a:solidFill>
                      <a:srgbClr val="0000FF"/>
                    </a:solidFill>
                  </a:rPr>
                  <a:t>2</a:t>
                </a:r>
                <a:endParaRPr lang="en-US" altLang="zh-CN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21537" name="Oval 195"/>
              <p:cNvSpPr>
                <a:spLocks noChangeArrowheads="1"/>
              </p:cNvSpPr>
              <p:nvPr/>
            </p:nvSpPr>
            <p:spPr bwMode="auto">
              <a:xfrm>
                <a:off x="917" y="1196"/>
                <a:ext cx="45" cy="45"/>
              </a:xfrm>
              <a:prstGeom prst="ellipse">
                <a:avLst/>
              </a:prstGeom>
              <a:solidFill>
                <a:srgbClr val="FF5050"/>
              </a:solidFill>
              <a:ln w="9525" algn="ctr">
                <a:solidFill>
                  <a:srgbClr val="FF5050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511" name="Group 200"/>
          <p:cNvGrpSpPr/>
          <p:nvPr/>
        </p:nvGrpSpPr>
        <p:grpSpPr bwMode="auto">
          <a:xfrm>
            <a:off x="255588" y="2903538"/>
            <a:ext cx="8348662" cy="701675"/>
            <a:chOff x="161" y="1829"/>
            <a:chExt cx="5259" cy="442"/>
          </a:xfrm>
        </p:grpSpPr>
        <p:sp>
          <p:nvSpPr>
            <p:cNvPr id="21530" name="Rectangle 190"/>
            <p:cNvSpPr>
              <a:spLocks noChangeArrowheads="1"/>
            </p:cNvSpPr>
            <p:nvPr/>
          </p:nvSpPr>
          <p:spPr bwMode="auto">
            <a:xfrm>
              <a:off x="161" y="1829"/>
              <a:ext cx="252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＋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＋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1531" name="Rectangle 194"/>
            <p:cNvSpPr>
              <a:spLocks noChangeArrowheads="1"/>
            </p:cNvSpPr>
            <p:nvPr/>
          </p:nvSpPr>
          <p:spPr bwMode="auto">
            <a:xfrm>
              <a:off x="760" y="1897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FF"/>
                  </a:solidFill>
                </a:rPr>
                <a:t>3</a:t>
              </a:r>
              <a:endParaRPr lang="en-US" altLang="zh-CN" sz="1600" b="1">
                <a:solidFill>
                  <a:srgbClr val="0000FF"/>
                </a:solidFill>
              </a:endParaRPr>
            </a:p>
          </p:txBody>
        </p:sp>
        <p:sp>
          <p:nvSpPr>
            <p:cNvPr id="21532" name="Rectangle 197"/>
            <p:cNvSpPr>
              <a:spLocks noChangeArrowheads="1"/>
            </p:cNvSpPr>
            <p:nvPr/>
          </p:nvSpPr>
          <p:spPr bwMode="auto">
            <a:xfrm>
              <a:off x="2200" y="1845"/>
              <a:ext cx="322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    ……………………</a:t>
              </a:r>
              <a:r>
                <a:rPr lang="zh-CN" altLang="en-US" b="1">
                  <a:solidFill>
                    <a:srgbClr val="0000FF"/>
                  </a:solidFill>
                </a:rPr>
                <a:t>（    ）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</p:grpSp>
      <p:grpSp>
        <p:nvGrpSpPr>
          <p:cNvPr id="21512" name="Group 201"/>
          <p:cNvGrpSpPr/>
          <p:nvPr/>
        </p:nvGrpSpPr>
        <p:grpSpPr bwMode="auto">
          <a:xfrm>
            <a:off x="346075" y="4459288"/>
            <a:ext cx="8355013" cy="712787"/>
            <a:chOff x="218" y="2809"/>
            <a:chExt cx="5263" cy="449"/>
          </a:xfrm>
        </p:grpSpPr>
        <p:sp>
          <p:nvSpPr>
            <p:cNvPr id="21528" name="Rectangle 191"/>
            <p:cNvSpPr>
              <a:spLocks noChangeArrowheads="1"/>
            </p:cNvSpPr>
            <p:nvPr/>
          </p:nvSpPr>
          <p:spPr bwMode="auto">
            <a:xfrm>
              <a:off x="218" y="2816"/>
              <a:ext cx="220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、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＋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2a</a:t>
              </a:r>
              <a:r>
                <a:rPr lang="zh-CN" altLang="en-US" sz="40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1529" name="Rectangle 199"/>
            <p:cNvSpPr>
              <a:spLocks noChangeArrowheads="1"/>
            </p:cNvSpPr>
            <p:nvPr/>
          </p:nvSpPr>
          <p:spPr bwMode="auto">
            <a:xfrm>
              <a:off x="1943" y="2809"/>
              <a:ext cx="353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    ………………………</a:t>
              </a:r>
              <a:r>
                <a:rPr lang="zh-CN" altLang="en-US" b="1">
                  <a:solidFill>
                    <a:srgbClr val="0000FF"/>
                  </a:solidFill>
                </a:rPr>
                <a:t>（    ）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</p:grpSp>
      <p:sp>
        <p:nvSpPr>
          <p:cNvPr id="135371" name="Rectangle 203"/>
          <p:cNvSpPr>
            <a:spLocks noChangeArrowheads="1"/>
          </p:cNvSpPr>
          <p:nvPr/>
        </p:nvSpPr>
        <p:spPr bwMode="auto">
          <a:xfrm>
            <a:off x="7653338" y="1417638"/>
            <a:ext cx="693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√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5372" name="Rectangle 204"/>
          <p:cNvSpPr>
            <a:spLocks noChangeArrowheads="1"/>
          </p:cNvSpPr>
          <p:nvPr/>
        </p:nvSpPr>
        <p:spPr bwMode="auto">
          <a:xfrm>
            <a:off x="7561263" y="2871788"/>
            <a:ext cx="693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×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5373" name="Rectangle 205"/>
          <p:cNvSpPr>
            <a:spLocks noChangeArrowheads="1"/>
          </p:cNvSpPr>
          <p:nvPr/>
        </p:nvSpPr>
        <p:spPr bwMode="auto">
          <a:xfrm>
            <a:off x="7561263" y="4365625"/>
            <a:ext cx="693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√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5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352"/>
                  </p:tgtEl>
                </p:cond>
              </p:nextCondLst>
            </p:seq>
          </p:childTnLst>
        </p:cTn>
      </p:par>
    </p:tnLst>
    <p:bldLst>
      <p:bldP spid="135371" grpId="0"/>
      <p:bldP spid="135372" grpId="0"/>
      <p:bldP spid="1353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407" name="WordArt 31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10080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kern="10" dirty="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小结</a:t>
            </a:r>
            <a:r>
              <a:rPr lang="en-US" altLang="zh-CN" sz="4000" kern="10" dirty="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:</a:t>
            </a:r>
            <a:endParaRPr lang="zh-CN" altLang="en-US" sz="4000" kern="10" dirty="0">
              <a:ln w="25400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pic>
        <p:nvPicPr>
          <p:cNvPr id="229410" name="Picture 3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11" name="Picture 3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413" name="Rectangle 37"/>
          <p:cNvSpPr>
            <a:spLocks noChangeArrowheads="1"/>
          </p:cNvSpPr>
          <p:nvPr/>
        </p:nvSpPr>
        <p:spPr bwMode="auto">
          <a:xfrm>
            <a:off x="357188" y="1214438"/>
            <a:ext cx="7832725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（一）用字母表示数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用字母可以表示数、数量关系、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运算定律和计算公式等。        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9414" name="Rectangle 38"/>
          <p:cNvSpPr>
            <a:spLocks noChangeArrowheads="1"/>
          </p:cNvSpPr>
          <p:nvPr/>
        </p:nvSpPr>
        <p:spPr bwMode="auto">
          <a:xfrm>
            <a:off x="571500" y="3286125"/>
            <a:ext cx="8326438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>
                <a:solidFill>
                  <a:srgbClr val="0000FF"/>
                </a:solidFill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在含有字母的式子里，数字与字母，字母与字母相乘时乘号可以写作“</a:t>
            </a:r>
            <a:r>
              <a:rPr lang="en-US" altLang="zh-CN" sz="3600" b="1" dirty="0">
                <a:solidFill>
                  <a:srgbClr val="FF3300"/>
                </a:solidFill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”或省略不写，数字写在字母的前面。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pic>
        <p:nvPicPr>
          <p:cNvPr id="22535" name="Picture 39" descr="主页按钮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288" y="6324600"/>
            <a:ext cx="4905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9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410"/>
                  </p:tgtEl>
                </p:cond>
              </p:nextCondLst>
            </p:seq>
          </p:childTnLst>
        </p:cTn>
      </p:par>
    </p:tnLst>
    <p:bldLst>
      <p:bldP spid="229413" grpId="0"/>
      <p:bldP spid="2294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606" name="WordArt 1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10080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kern="1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小结</a:t>
            </a:r>
            <a:r>
              <a:rPr lang="en-US" altLang="zh-CN" sz="4000" kern="1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:</a:t>
            </a:r>
            <a:endParaRPr lang="zh-CN" altLang="en-US" sz="4000" kern="10">
              <a:ln w="25400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pic>
        <p:nvPicPr>
          <p:cNvPr id="238607" name="Picture 15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608" name="Picture 16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7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610" name="Rectangle 18"/>
          <p:cNvSpPr>
            <a:spLocks noChangeArrowheads="1"/>
          </p:cNvSpPr>
          <p:nvPr/>
        </p:nvSpPr>
        <p:spPr bwMode="auto">
          <a:xfrm>
            <a:off x="935038" y="1428750"/>
            <a:ext cx="8208962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（二）方程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  <a:p>
            <a:pPr indent="304800">
              <a:lnSpc>
                <a:spcPct val="14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含有未知数的等式叫做方程。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  <a:p>
            <a:pPr indent="304800">
              <a:lnSpc>
                <a:spcPct val="14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方程的解是使方程左右两边相等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  <a:p>
            <a:pPr indent="304800">
              <a:lnSpc>
                <a:spcPct val="14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的未知数的值。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  <a:p>
            <a:pPr indent="304800">
              <a:lnSpc>
                <a:spcPct val="14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求方程的解的过程叫解方程。</a:t>
            </a:r>
            <a:endParaRPr lang="zh-CN" altLang="en-US" sz="36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8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607"/>
                  </p:tgtEl>
                </p:cond>
              </p:nextCondLst>
            </p:seq>
          </p:childTnLst>
        </p:cTn>
      </p:par>
    </p:tnLst>
    <p:bldLst>
      <p:bldP spid="2386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30" name="WordArt 1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10080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kern="1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小结</a:t>
            </a:r>
            <a:r>
              <a:rPr lang="en-US" altLang="zh-CN" sz="4000" kern="10">
                <a:ln w="25400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:</a:t>
            </a:r>
            <a:endParaRPr lang="zh-CN" altLang="en-US" sz="4000" kern="10">
              <a:ln w="25400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pic>
        <p:nvPicPr>
          <p:cNvPr id="239631" name="Picture 15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632" name="Picture 16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7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9634" name="Rectangle 18"/>
          <p:cNvSpPr>
            <a:spLocks noChangeArrowheads="1"/>
          </p:cNvSpPr>
          <p:nvPr/>
        </p:nvSpPr>
        <p:spPr bwMode="auto">
          <a:xfrm>
            <a:off x="625475" y="1357313"/>
            <a:ext cx="8518525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（三）列方程解决问题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、审题，说说题意；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、找出等量关系；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、写出设句，根据等量关系列出方程；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、解方程，写出答句；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、检验</a:t>
            </a:r>
            <a:r>
              <a:rPr lang="zh-CN" altLang="en-US" sz="36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9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631"/>
                  </p:tgtEl>
                </p:cond>
              </p:nextCondLst>
            </p:seq>
          </p:childTnLst>
        </p:cTn>
      </p:par>
    </p:tnLst>
    <p:bldLst>
      <p:bldP spid="2396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 Box 292"/>
          <p:cNvSpPr txBox="1">
            <a:spLocks noChangeArrowheads="1"/>
          </p:cNvSpPr>
          <p:nvPr/>
        </p:nvSpPr>
        <p:spPr bwMode="auto">
          <a:xfrm>
            <a:off x="4408488" y="515938"/>
            <a:ext cx="184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9547" name="Rectangle 331"/>
          <p:cNvSpPr>
            <a:spLocks noChangeArrowheads="1"/>
          </p:cNvSpPr>
          <p:nvPr/>
        </p:nvSpPr>
        <p:spPr bwMode="auto">
          <a:xfrm>
            <a:off x="395288" y="1905000"/>
            <a:ext cx="78422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WC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km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kg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S=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h÷2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b= b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a…… 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111" name="Group 336"/>
          <p:cNvGrpSpPr/>
          <p:nvPr/>
        </p:nvGrpSpPr>
        <p:grpSpPr bwMode="auto">
          <a:xfrm>
            <a:off x="107950" y="620713"/>
            <a:ext cx="1296988" cy="719137"/>
            <a:chOff x="22" y="401"/>
            <a:chExt cx="817" cy="453"/>
          </a:xfrm>
        </p:grpSpPr>
        <p:sp>
          <p:nvSpPr>
            <p:cNvPr id="4128" name="AutoShape 337"/>
            <p:cNvSpPr>
              <a:spLocks noChangeArrowheads="1"/>
            </p:cNvSpPr>
            <p:nvPr/>
          </p:nvSpPr>
          <p:spPr bwMode="auto">
            <a:xfrm>
              <a:off x="41" y="401"/>
              <a:ext cx="752" cy="453"/>
            </a:xfrm>
            <a:prstGeom prst="flowChartPunchedTape">
              <a:avLst/>
            </a:prstGeom>
            <a:solidFill>
              <a:srgbClr val="BBE0E3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129" name="Rectangle 338"/>
            <p:cNvSpPr>
              <a:spLocks noChangeArrowheads="1"/>
            </p:cNvSpPr>
            <p:nvPr/>
          </p:nvSpPr>
          <p:spPr bwMode="auto">
            <a:xfrm>
              <a:off x="22" y="419"/>
              <a:ext cx="8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</a:rPr>
                <a:t>引入：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556" name="Rectangle 340"/>
          <p:cNvSpPr>
            <a:spLocks noChangeArrowheads="1"/>
          </p:cNvSpPr>
          <p:nvPr/>
        </p:nvSpPr>
        <p:spPr bwMode="auto">
          <a:xfrm>
            <a:off x="1547813" y="4437063"/>
            <a:ext cx="615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用字母表示数，比较简洁明了。 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13" name="Picture 341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342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343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47" grpId="0"/>
      <p:bldP spid="95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3203575" y="2312988"/>
            <a:ext cx="2520950" cy="126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effectLst>
                  <a:outerShdw dist="35921" dir="2700000" algn="ctr" rotWithShape="0">
                    <a:schemeClr val="tx1">
                      <a:alpha val="79999"/>
                    </a:schemeClr>
                  </a:outerShdw>
                </a:effectLst>
                <a:latin typeface="楷体_GB2312"/>
              </a:rPr>
              <a:t>新授</a:t>
            </a:r>
            <a:endParaRPr lang="zh-CN" altLang="en-US" sz="6000" kern="10">
              <a:ln w="25400">
                <a:solidFill>
                  <a:schemeClr val="tx1"/>
                </a:solidFill>
                <a:round/>
              </a:ln>
              <a:solidFill>
                <a:srgbClr val="000000"/>
              </a:solidFill>
              <a:effectLst>
                <a:outerShdw dist="35921" dir="2700000" algn="ctr" rotWithShape="0">
                  <a:schemeClr val="tx1">
                    <a:alpha val="79999"/>
                  </a:schemeClr>
                </a:outerShdw>
              </a:effectLst>
              <a:latin typeface="楷体_GB2312"/>
            </a:endParaRPr>
          </a:p>
        </p:txBody>
      </p:sp>
      <p:pic>
        <p:nvPicPr>
          <p:cNvPr id="5123" name="Picture 3" descr="主页按钮">
            <a:hlinkClick r:id="" action="ppaction://hlinkshowjump?jump=firstslide"/>
          </p:cNvPr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1725" y="6181725"/>
            <a:ext cx="4905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1429" name="Picture 5" descr="前进按钮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39113" y="6159500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2"/>
          <p:cNvSpPr>
            <a:spLocks noChangeArrowheads="1"/>
          </p:cNvSpPr>
          <p:nvPr/>
        </p:nvSpPr>
        <p:spPr bwMode="auto">
          <a:xfrm>
            <a:off x="1379538" y="1412875"/>
            <a:ext cx="4816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用字母表示数量关系</a:t>
            </a:r>
            <a:endParaRPr lang="zh-CN" altLang="en-US" sz="40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7" name="Rectangle 53"/>
          <p:cNvSpPr>
            <a:spLocks noChangeArrowheads="1"/>
          </p:cNvSpPr>
          <p:nvPr/>
        </p:nvSpPr>
        <p:spPr bwMode="auto">
          <a:xfrm>
            <a:off x="1450975" y="2784475"/>
            <a:ext cx="4816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用字母表示运算定律</a:t>
            </a:r>
            <a:endParaRPr lang="zh-CN" altLang="en-US" sz="40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8" name="Rectangle 54"/>
          <p:cNvSpPr>
            <a:spLocks noChangeArrowheads="1"/>
          </p:cNvSpPr>
          <p:nvPr/>
        </p:nvSpPr>
        <p:spPr bwMode="auto">
          <a:xfrm>
            <a:off x="1450975" y="4152900"/>
            <a:ext cx="4816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用字母表示计算公式</a:t>
            </a:r>
            <a:endParaRPr lang="zh-CN" altLang="en-US" sz="40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9" name="Picture 55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6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57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5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5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56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60"/>
          <p:cNvGrpSpPr/>
          <p:nvPr/>
        </p:nvGrpSpPr>
        <p:grpSpPr bwMode="auto">
          <a:xfrm>
            <a:off x="611188" y="1154113"/>
            <a:ext cx="7561262" cy="2308225"/>
            <a:chOff x="476" y="891"/>
            <a:chExt cx="4763" cy="1454"/>
          </a:xfrm>
        </p:grpSpPr>
        <p:sp>
          <p:nvSpPr>
            <p:cNvPr id="7193" name="Rectangle 257"/>
            <p:cNvSpPr>
              <a:spLocks noChangeArrowheads="1"/>
            </p:cNvSpPr>
            <p:nvPr/>
          </p:nvSpPr>
          <p:spPr bwMode="auto">
            <a:xfrm>
              <a:off x="476" y="891"/>
              <a:ext cx="4763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en-US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在一个含有字母的式子里，数字与字母，字母与字母相乘时，乘号可以写作“   ”或省略不写，数字写在字母的前面。 </a:t>
              </a:r>
              <a:endPara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94" name="Oval 259"/>
            <p:cNvSpPr>
              <a:spLocks noChangeArrowheads="1"/>
            </p:cNvSpPr>
            <p:nvPr/>
          </p:nvSpPr>
          <p:spPr bwMode="auto">
            <a:xfrm>
              <a:off x="1891" y="1739"/>
              <a:ext cx="113" cy="113"/>
            </a:xfrm>
            <a:prstGeom prst="ellipse">
              <a:avLst/>
            </a:prstGeom>
            <a:solidFill>
              <a:srgbClr val="FF3300"/>
            </a:solidFill>
            <a:ln w="9525" algn="ctr">
              <a:solidFill>
                <a:srgbClr val="FF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9285" name="Rectangle 261"/>
          <p:cNvSpPr>
            <a:spLocks noChangeArrowheads="1"/>
          </p:cNvSpPr>
          <p:nvPr/>
        </p:nvSpPr>
        <p:spPr bwMode="auto">
          <a:xfrm>
            <a:off x="468313" y="3497263"/>
            <a:ext cx="7940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乘以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4.5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可以怎样写？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乘以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可以怎样写？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264"/>
          <p:cNvGrpSpPr/>
          <p:nvPr/>
        </p:nvGrpSpPr>
        <p:grpSpPr bwMode="auto">
          <a:xfrm>
            <a:off x="1071563" y="4500563"/>
            <a:ext cx="2663825" cy="584200"/>
            <a:chOff x="657" y="2704"/>
            <a:chExt cx="1678" cy="368"/>
          </a:xfrm>
        </p:grpSpPr>
        <p:sp>
          <p:nvSpPr>
            <p:cNvPr id="7191" name="Rectangle 262"/>
            <p:cNvSpPr>
              <a:spLocks noChangeArrowheads="1"/>
            </p:cNvSpPr>
            <p:nvPr/>
          </p:nvSpPr>
          <p:spPr bwMode="auto">
            <a:xfrm>
              <a:off x="657" y="2704"/>
              <a:ext cx="167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 4.5</a:t>
              </a:r>
              <a:r>
                <a:rPr lang="zh-CN" altLang="en-US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或</a:t>
              </a:r>
              <a:r>
                <a:rPr lang="en-US" altLang="zh-CN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4.5a </a:t>
              </a:r>
              <a:endPara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92" name="Oval 263"/>
            <p:cNvSpPr>
              <a:spLocks noChangeArrowheads="1"/>
            </p:cNvSpPr>
            <p:nvPr/>
          </p:nvSpPr>
          <p:spPr bwMode="auto">
            <a:xfrm>
              <a:off x="884" y="2886"/>
              <a:ext cx="68" cy="68"/>
            </a:xfrm>
            <a:prstGeom prst="ellipse">
              <a:avLst/>
            </a:prstGeom>
            <a:solidFill>
              <a:srgbClr val="FF3300"/>
            </a:solidFill>
            <a:ln w="9525" algn="ctr">
              <a:solidFill>
                <a:srgbClr val="FF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267"/>
          <p:cNvGrpSpPr/>
          <p:nvPr/>
        </p:nvGrpSpPr>
        <p:grpSpPr bwMode="auto">
          <a:xfrm>
            <a:off x="4783138" y="4437063"/>
            <a:ext cx="1836737" cy="584200"/>
            <a:chOff x="2971" y="2795"/>
            <a:chExt cx="1157" cy="368"/>
          </a:xfrm>
        </p:grpSpPr>
        <p:sp>
          <p:nvSpPr>
            <p:cNvPr id="7189" name="Rectangle 265"/>
            <p:cNvSpPr>
              <a:spLocks noChangeArrowheads="1"/>
            </p:cNvSpPr>
            <p:nvPr/>
          </p:nvSpPr>
          <p:spPr bwMode="auto">
            <a:xfrm>
              <a:off x="2971" y="2795"/>
              <a:ext cx="115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 h</a:t>
              </a:r>
              <a:r>
                <a:rPr lang="zh-CN" altLang="en-US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或</a:t>
              </a:r>
              <a:r>
                <a:rPr lang="en-US" altLang="zh-CN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sh </a:t>
              </a:r>
              <a:endPara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90" name="Oval 266"/>
            <p:cNvSpPr>
              <a:spLocks noChangeArrowheads="1"/>
            </p:cNvSpPr>
            <p:nvPr/>
          </p:nvSpPr>
          <p:spPr bwMode="auto">
            <a:xfrm>
              <a:off x="3198" y="2970"/>
              <a:ext cx="68" cy="68"/>
            </a:xfrm>
            <a:prstGeom prst="ellipse">
              <a:avLst/>
            </a:prstGeom>
            <a:solidFill>
              <a:srgbClr val="FF3300"/>
            </a:solidFill>
            <a:ln w="9525" algn="ctr">
              <a:solidFill>
                <a:srgbClr val="FF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6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7"/>
          <p:cNvSpPr>
            <a:spLocks noChangeArrowheads="1"/>
          </p:cNvSpPr>
          <p:nvPr/>
        </p:nvSpPr>
        <p:spPr bwMode="auto">
          <a:xfrm>
            <a:off x="1042988" y="981075"/>
            <a:ext cx="6553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学校买来</a:t>
            </a:r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个足球，每个</a:t>
            </a:r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元，又买来</a:t>
            </a:r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个篮球，每个</a:t>
            </a:r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58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元。 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8" name="Group 37"/>
          <p:cNvGrpSpPr/>
          <p:nvPr/>
        </p:nvGrpSpPr>
        <p:grpSpPr bwMode="auto">
          <a:xfrm>
            <a:off x="684213" y="2052638"/>
            <a:ext cx="6262687" cy="579437"/>
            <a:chOff x="476" y="1565"/>
            <a:chExt cx="3945" cy="365"/>
          </a:xfrm>
        </p:grpSpPr>
        <p:sp>
          <p:nvSpPr>
            <p:cNvPr id="8226" name="Line 29"/>
            <p:cNvSpPr>
              <a:spLocks noChangeShapeType="1"/>
            </p:cNvSpPr>
            <p:nvPr/>
          </p:nvSpPr>
          <p:spPr bwMode="auto">
            <a:xfrm>
              <a:off x="1474" y="1839"/>
              <a:ext cx="2947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8227" name="Rectangle 30"/>
            <p:cNvSpPr>
              <a:spLocks noChangeArrowheads="1"/>
            </p:cNvSpPr>
            <p:nvPr/>
          </p:nvSpPr>
          <p:spPr bwMode="auto">
            <a:xfrm>
              <a:off x="476" y="1565"/>
              <a:ext cx="98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9a </a:t>
              </a:r>
              <a:r>
                <a:rPr lang="zh-CN" altLang="en-US" b="1">
                  <a:solidFill>
                    <a:srgbClr val="0000FF"/>
                  </a:solidFill>
                </a:rPr>
                <a:t>表示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</p:grpSp>
      <p:grpSp>
        <p:nvGrpSpPr>
          <p:cNvPr id="8199" name="Group 38"/>
          <p:cNvGrpSpPr/>
          <p:nvPr/>
        </p:nvGrpSpPr>
        <p:grpSpPr bwMode="auto">
          <a:xfrm>
            <a:off x="611188" y="2686050"/>
            <a:ext cx="6192837" cy="579438"/>
            <a:chOff x="476" y="2066"/>
            <a:chExt cx="3901" cy="365"/>
          </a:xfrm>
        </p:grpSpPr>
        <p:sp>
          <p:nvSpPr>
            <p:cNvPr id="8224" name="Rectangle 31"/>
            <p:cNvSpPr>
              <a:spLocks noChangeArrowheads="1"/>
            </p:cNvSpPr>
            <p:nvPr/>
          </p:nvSpPr>
          <p:spPr bwMode="auto">
            <a:xfrm>
              <a:off x="476" y="2066"/>
              <a:ext cx="107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58b</a:t>
              </a:r>
              <a:r>
                <a:rPr lang="zh-CN" altLang="en-US" b="1">
                  <a:solidFill>
                    <a:srgbClr val="0000FF"/>
                  </a:solidFill>
                </a:rPr>
                <a:t>表示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  <p:sp>
          <p:nvSpPr>
            <p:cNvPr id="8225" name="Line 34"/>
            <p:cNvSpPr>
              <a:spLocks noChangeShapeType="1"/>
            </p:cNvSpPr>
            <p:nvPr/>
          </p:nvSpPr>
          <p:spPr bwMode="auto">
            <a:xfrm>
              <a:off x="1543" y="2349"/>
              <a:ext cx="2834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200" name="Group 39"/>
          <p:cNvGrpSpPr/>
          <p:nvPr/>
        </p:nvGrpSpPr>
        <p:grpSpPr bwMode="auto">
          <a:xfrm>
            <a:off x="611188" y="3317875"/>
            <a:ext cx="6102350" cy="579438"/>
            <a:chOff x="487" y="2553"/>
            <a:chExt cx="3844" cy="365"/>
          </a:xfrm>
        </p:grpSpPr>
        <p:sp>
          <p:nvSpPr>
            <p:cNvPr id="8222" name="Rectangle 32"/>
            <p:cNvSpPr>
              <a:spLocks noChangeArrowheads="1"/>
            </p:cNvSpPr>
            <p:nvPr/>
          </p:nvSpPr>
          <p:spPr bwMode="auto">
            <a:xfrm>
              <a:off x="487" y="2553"/>
              <a:ext cx="131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58</a:t>
              </a:r>
              <a:r>
                <a:rPr lang="zh-CN" altLang="en-US" b="1">
                  <a:solidFill>
                    <a:srgbClr val="0000FF"/>
                  </a:solidFill>
                </a:rPr>
                <a:t>－</a:t>
              </a:r>
              <a:r>
                <a:rPr lang="en-US" altLang="zh-CN" b="1">
                  <a:solidFill>
                    <a:srgbClr val="0000FF"/>
                  </a:solidFill>
                </a:rPr>
                <a:t>a</a:t>
              </a:r>
              <a:r>
                <a:rPr lang="zh-CN" altLang="en-US" b="1">
                  <a:solidFill>
                    <a:srgbClr val="0000FF"/>
                  </a:solidFill>
                </a:rPr>
                <a:t>表示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  <p:sp>
          <p:nvSpPr>
            <p:cNvPr id="8223" name="Line 35"/>
            <p:cNvSpPr>
              <a:spLocks noChangeShapeType="1"/>
            </p:cNvSpPr>
            <p:nvPr/>
          </p:nvSpPr>
          <p:spPr bwMode="auto">
            <a:xfrm>
              <a:off x="1746" y="2860"/>
              <a:ext cx="2585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201" name="Group 40"/>
          <p:cNvGrpSpPr/>
          <p:nvPr/>
        </p:nvGrpSpPr>
        <p:grpSpPr bwMode="auto">
          <a:xfrm>
            <a:off x="615950" y="3973513"/>
            <a:ext cx="6151563" cy="579437"/>
            <a:chOff x="501" y="3065"/>
            <a:chExt cx="3875" cy="365"/>
          </a:xfrm>
        </p:grpSpPr>
        <p:sp>
          <p:nvSpPr>
            <p:cNvPr id="8220" name="Rectangle 33"/>
            <p:cNvSpPr>
              <a:spLocks noChangeArrowheads="1"/>
            </p:cNvSpPr>
            <p:nvPr/>
          </p:nvSpPr>
          <p:spPr bwMode="auto">
            <a:xfrm>
              <a:off x="501" y="3065"/>
              <a:ext cx="161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0000FF"/>
                  </a:solidFill>
                </a:rPr>
                <a:t>9a</a:t>
              </a:r>
              <a:r>
                <a:rPr lang="zh-CN" altLang="en-US" b="1">
                  <a:solidFill>
                    <a:srgbClr val="0000FF"/>
                  </a:solidFill>
                </a:rPr>
                <a:t>＋</a:t>
              </a:r>
              <a:r>
                <a:rPr lang="en-US" altLang="zh-CN" b="1">
                  <a:solidFill>
                    <a:srgbClr val="0000FF"/>
                  </a:solidFill>
                </a:rPr>
                <a:t>58b</a:t>
              </a:r>
              <a:r>
                <a:rPr lang="zh-CN" altLang="en-US" b="1">
                  <a:solidFill>
                    <a:srgbClr val="0000FF"/>
                  </a:solidFill>
                </a:rPr>
                <a:t>表示</a:t>
              </a:r>
              <a:endParaRPr lang="zh-CN" altLang="en-US" b="1">
                <a:solidFill>
                  <a:srgbClr val="0000FF"/>
                </a:solidFill>
              </a:endParaRPr>
            </a:p>
          </p:txBody>
        </p:sp>
        <p:sp>
          <p:nvSpPr>
            <p:cNvPr id="8221" name="Line 36"/>
            <p:cNvSpPr>
              <a:spLocks noChangeShapeType="1"/>
            </p:cNvSpPr>
            <p:nvPr/>
          </p:nvSpPr>
          <p:spPr bwMode="auto">
            <a:xfrm>
              <a:off x="2109" y="3381"/>
              <a:ext cx="2267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34537" name="Text Box 41"/>
          <p:cNvSpPr txBox="1">
            <a:spLocks noChangeArrowheads="1"/>
          </p:cNvSpPr>
          <p:nvPr/>
        </p:nvSpPr>
        <p:spPr bwMode="auto">
          <a:xfrm>
            <a:off x="3276600" y="1989138"/>
            <a:ext cx="23764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足球的总价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4538" name="Text Box 42"/>
          <p:cNvSpPr txBox="1">
            <a:spLocks noChangeArrowheads="1"/>
          </p:cNvSpPr>
          <p:nvPr/>
        </p:nvSpPr>
        <p:spPr bwMode="auto">
          <a:xfrm>
            <a:off x="3133725" y="2565400"/>
            <a:ext cx="2376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篮球的总价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4539" name="Text Box 43"/>
          <p:cNvSpPr txBox="1">
            <a:spLocks noChangeArrowheads="1"/>
          </p:cNvSpPr>
          <p:nvPr/>
        </p:nvSpPr>
        <p:spPr bwMode="auto">
          <a:xfrm>
            <a:off x="2538413" y="3267075"/>
            <a:ext cx="48974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每个篮球比足球贵的价钱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4540" name="Text Box 44"/>
          <p:cNvSpPr txBox="1">
            <a:spLocks noChangeArrowheads="1"/>
          </p:cNvSpPr>
          <p:nvPr/>
        </p:nvSpPr>
        <p:spPr bwMode="auto">
          <a:xfrm>
            <a:off x="3024188" y="3905250"/>
            <a:ext cx="36734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a typeface="楷体_GB2312" pitchFamily="49" charset="-122"/>
              </a:rPr>
              <a:t>篮球和足球的总价</a:t>
            </a:r>
            <a:endParaRPr lang="zh-CN" altLang="en-US" b="1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4541" name="Rectangle 45"/>
          <p:cNvSpPr>
            <a:spLocks noChangeArrowheads="1"/>
          </p:cNvSpPr>
          <p:nvPr/>
        </p:nvSpPr>
        <p:spPr bwMode="auto">
          <a:xfrm>
            <a:off x="1169988" y="4652963"/>
            <a:ext cx="36718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45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4542" name="Rectangle 46"/>
          <p:cNvSpPr>
            <a:spLocks noChangeArrowheads="1"/>
          </p:cNvSpPr>
          <p:nvPr/>
        </p:nvSpPr>
        <p:spPr bwMode="auto">
          <a:xfrm>
            <a:off x="1098550" y="5300663"/>
            <a:ext cx="56880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9a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58b=9×45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58×6=753</a:t>
            </a:r>
            <a:endParaRPr lang="en-US" altLang="zh-CN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37" grpId="0"/>
      <p:bldP spid="234538" grpId="0"/>
      <p:bldP spid="234539" grpId="0"/>
      <p:bldP spid="234540" grpId="0"/>
      <p:bldP spid="234541" grpId="0"/>
      <p:bldP spid="2345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7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8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9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20"/>
          <p:cNvSpPr>
            <a:spLocks noChangeArrowheads="1"/>
          </p:cNvSpPr>
          <p:nvPr/>
        </p:nvSpPr>
        <p:spPr bwMode="auto">
          <a:xfrm>
            <a:off x="611188" y="1341438"/>
            <a:ext cx="6604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含有未知数的等式叫做方程。 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2" name="Rectangle 21"/>
          <p:cNvSpPr>
            <a:spLocks noChangeArrowheads="1"/>
          </p:cNvSpPr>
          <p:nvPr/>
        </p:nvSpPr>
        <p:spPr bwMode="auto">
          <a:xfrm>
            <a:off x="633413" y="2681288"/>
            <a:ext cx="8059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方程的解是使方程左右两边相等的未知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数的值。 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Rectangle 22"/>
          <p:cNvSpPr>
            <a:spLocks noChangeArrowheads="1"/>
          </p:cNvSpPr>
          <p:nvPr/>
        </p:nvSpPr>
        <p:spPr bwMode="auto">
          <a:xfrm>
            <a:off x="755650" y="4433888"/>
            <a:ext cx="6438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求方程的解的过程叫解方程。 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4" descr="前进按钮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16900" y="635635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5" descr="前进按钮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6353175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6" descr="后退按钮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5363" y="6353175"/>
            <a:ext cx="5032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20"/>
          <p:cNvSpPr>
            <a:spLocks noChangeArrowheads="1"/>
          </p:cNvSpPr>
          <p:nvPr/>
        </p:nvSpPr>
        <p:spPr bwMode="auto">
          <a:xfrm>
            <a:off x="-36513" y="528638"/>
            <a:ext cx="8964613" cy="405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28600">
              <a:lnSpc>
                <a:spcPct val="130000"/>
              </a:lnSpc>
            </a:pPr>
            <a:r>
              <a:rPr lang="zh-CN" altLang="en-US" sz="4000" b="1">
                <a:solidFill>
                  <a:srgbClr val="0000FF"/>
                </a:solidFill>
              </a:rPr>
              <a:t>下列式子中，哪些是方程</a:t>
            </a:r>
            <a:r>
              <a:rPr lang="en-US" altLang="zh-CN" sz="4000" b="1">
                <a:solidFill>
                  <a:srgbClr val="0000FF"/>
                </a:solidFill>
              </a:rPr>
              <a:t>?</a:t>
            </a:r>
            <a:endParaRPr lang="en-US" altLang="zh-CN" sz="4000" b="1">
              <a:solidFill>
                <a:srgbClr val="0000FF"/>
              </a:solidFill>
            </a:endParaRPr>
          </a:p>
          <a:p>
            <a:pPr indent="228600">
              <a:lnSpc>
                <a:spcPct val="130000"/>
              </a:lnSpc>
            </a:pPr>
            <a:r>
              <a:rPr lang="en-US" altLang="zh-CN" sz="4000" b="1">
                <a:solidFill>
                  <a:srgbClr val="0000FF"/>
                </a:solidFill>
              </a:rPr>
              <a:t>① 4</a:t>
            </a:r>
            <a:r>
              <a:rPr lang="zh-CN" altLang="en-US" sz="4000" b="1">
                <a:solidFill>
                  <a:srgbClr val="0000FF"/>
                </a:solidFill>
              </a:rPr>
              <a:t>＋</a:t>
            </a:r>
            <a:r>
              <a:rPr lang="en-US" altLang="zh-CN" sz="4000" b="1">
                <a:solidFill>
                  <a:srgbClr val="0000FF"/>
                </a:solidFill>
              </a:rPr>
              <a:t>0.7X</a:t>
            </a:r>
            <a:r>
              <a:rPr lang="zh-CN" altLang="en-US" sz="4000" b="1">
                <a:solidFill>
                  <a:srgbClr val="0000FF"/>
                </a:solidFill>
              </a:rPr>
              <a:t>＝</a:t>
            </a:r>
            <a:r>
              <a:rPr lang="en-US" altLang="zh-CN" sz="4000" b="1">
                <a:solidFill>
                  <a:srgbClr val="0000FF"/>
                </a:solidFill>
              </a:rPr>
              <a:t>102      ② X</a:t>
            </a:r>
            <a:r>
              <a:rPr lang="zh-CN" altLang="en-US" sz="4000" b="1">
                <a:solidFill>
                  <a:srgbClr val="0000FF"/>
                </a:solidFill>
              </a:rPr>
              <a:t>－</a:t>
            </a:r>
            <a:r>
              <a:rPr lang="en-US" altLang="zh-CN" sz="4000" b="1">
                <a:solidFill>
                  <a:srgbClr val="0000FF"/>
                </a:solidFill>
              </a:rPr>
              <a:t>0.25</a:t>
            </a:r>
            <a:r>
              <a:rPr lang="zh-CN" altLang="en-US" sz="4000" b="1">
                <a:solidFill>
                  <a:srgbClr val="0000FF"/>
                </a:solidFill>
              </a:rPr>
              <a:t>＝   </a:t>
            </a:r>
            <a:endParaRPr lang="zh-CN" altLang="en-US" sz="4000" b="1">
              <a:solidFill>
                <a:srgbClr val="0000FF"/>
              </a:solidFill>
            </a:endParaRPr>
          </a:p>
          <a:p>
            <a:pPr indent="228600">
              <a:lnSpc>
                <a:spcPct val="130000"/>
              </a:lnSpc>
            </a:pPr>
            <a:r>
              <a:rPr lang="zh-CN" altLang="en-US" sz="4000" b="1">
                <a:solidFill>
                  <a:srgbClr val="0000FF"/>
                </a:solidFill>
              </a:rPr>
              <a:t>③ </a:t>
            </a:r>
            <a:r>
              <a:rPr lang="en-US" altLang="zh-CN" sz="4000" b="1">
                <a:solidFill>
                  <a:srgbClr val="0000FF"/>
                </a:solidFill>
              </a:rPr>
              <a:t>30a</a:t>
            </a:r>
            <a:r>
              <a:rPr lang="zh-CN" altLang="en-US" sz="4000" b="1">
                <a:solidFill>
                  <a:srgbClr val="0000FF"/>
                </a:solidFill>
              </a:rPr>
              <a:t>＋</a:t>
            </a:r>
            <a:r>
              <a:rPr lang="en-US" altLang="zh-CN" sz="4000" b="1">
                <a:solidFill>
                  <a:srgbClr val="0000FF"/>
                </a:solidFill>
              </a:rPr>
              <a:t>5b               ④ 7X</a:t>
            </a:r>
            <a:r>
              <a:rPr lang="zh-CN" altLang="en-US" sz="4000" b="1">
                <a:solidFill>
                  <a:srgbClr val="0000FF"/>
                </a:solidFill>
              </a:rPr>
              <a:t>－</a:t>
            </a:r>
            <a:r>
              <a:rPr lang="en-US" altLang="zh-CN" sz="4000" b="1">
                <a:solidFill>
                  <a:srgbClr val="0000FF"/>
                </a:solidFill>
              </a:rPr>
              <a:t>6</a:t>
            </a:r>
            <a:r>
              <a:rPr lang="zh-CN" altLang="en-US" sz="4000" b="1">
                <a:solidFill>
                  <a:srgbClr val="0000FF"/>
                </a:solidFill>
              </a:rPr>
              <a:t>＜</a:t>
            </a:r>
            <a:r>
              <a:rPr lang="en-US" altLang="zh-CN" sz="4000" b="1">
                <a:solidFill>
                  <a:srgbClr val="0000FF"/>
                </a:solidFill>
              </a:rPr>
              <a:t>36</a:t>
            </a:r>
            <a:endParaRPr lang="en-US" altLang="zh-CN" sz="4000" b="1">
              <a:solidFill>
                <a:srgbClr val="0000FF"/>
              </a:solidFill>
            </a:endParaRPr>
          </a:p>
          <a:p>
            <a:pPr indent="228600">
              <a:lnSpc>
                <a:spcPct val="130000"/>
              </a:lnSpc>
            </a:pPr>
            <a:r>
              <a:rPr lang="en-US" altLang="zh-CN" sz="4000" b="1">
                <a:solidFill>
                  <a:srgbClr val="0000FF"/>
                </a:solidFill>
              </a:rPr>
              <a:t>⑤ 55X</a:t>
            </a:r>
            <a:r>
              <a:rPr lang="zh-CN" altLang="en-US" sz="4000" b="1">
                <a:solidFill>
                  <a:srgbClr val="0000FF"/>
                </a:solidFill>
              </a:rPr>
              <a:t>＝</a:t>
            </a:r>
            <a:r>
              <a:rPr lang="en-US" altLang="zh-CN" sz="4000" b="1">
                <a:solidFill>
                  <a:srgbClr val="0000FF"/>
                </a:solidFill>
              </a:rPr>
              <a:t>Y                 ⑥    </a:t>
            </a:r>
            <a:r>
              <a:rPr lang="zh-CN" altLang="en-US" sz="4000" b="1">
                <a:solidFill>
                  <a:srgbClr val="0000FF"/>
                </a:solidFill>
              </a:rPr>
              <a:t>＝</a:t>
            </a:r>
            <a:r>
              <a:rPr lang="en-US" altLang="zh-CN" sz="4000" b="1">
                <a:solidFill>
                  <a:srgbClr val="0000FF"/>
                </a:solidFill>
              </a:rPr>
              <a:t>30%   </a:t>
            </a:r>
            <a:endParaRPr lang="en-US" altLang="zh-CN" sz="4000" b="1">
              <a:solidFill>
                <a:srgbClr val="0000FF"/>
              </a:solidFill>
            </a:endParaRPr>
          </a:p>
          <a:p>
            <a:pPr indent="228600">
              <a:lnSpc>
                <a:spcPct val="130000"/>
              </a:lnSpc>
            </a:pPr>
            <a:r>
              <a:rPr lang="en-US" altLang="zh-CN" sz="4000" b="1">
                <a:solidFill>
                  <a:srgbClr val="0000FF"/>
                </a:solidFill>
              </a:rPr>
              <a:t>⑦ 1÷8</a:t>
            </a:r>
            <a:r>
              <a:rPr lang="zh-CN" altLang="en-US" sz="4000" b="1">
                <a:solidFill>
                  <a:srgbClr val="0000FF"/>
                </a:solidFill>
              </a:rPr>
              <a:t>＝</a:t>
            </a:r>
            <a:r>
              <a:rPr lang="en-US" altLang="zh-CN" sz="4000" b="1">
                <a:solidFill>
                  <a:srgbClr val="0000FF"/>
                </a:solidFill>
              </a:rPr>
              <a:t>0.125         ⑧   X</a:t>
            </a:r>
            <a:r>
              <a:rPr lang="zh-CN" altLang="en-US" sz="4000" b="1">
                <a:solidFill>
                  <a:srgbClr val="0000FF"/>
                </a:solidFill>
              </a:rPr>
              <a:t>＋   </a:t>
            </a:r>
            <a:r>
              <a:rPr lang="en-US" altLang="zh-CN" sz="4000" b="1">
                <a:solidFill>
                  <a:srgbClr val="0000FF"/>
                </a:solidFill>
              </a:rPr>
              <a:t>X</a:t>
            </a:r>
            <a:r>
              <a:rPr lang="zh-CN" altLang="en-US" sz="4000" b="1">
                <a:solidFill>
                  <a:srgbClr val="0000FF"/>
                </a:solidFill>
              </a:rPr>
              <a:t>＝</a:t>
            </a:r>
            <a:r>
              <a:rPr lang="en-US" altLang="zh-CN" sz="4000" b="1">
                <a:solidFill>
                  <a:srgbClr val="0000FF"/>
                </a:solidFill>
              </a:rPr>
              <a:t>42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grpSp>
        <p:nvGrpSpPr>
          <p:cNvPr id="10246" name="Group 23"/>
          <p:cNvGrpSpPr/>
          <p:nvPr/>
        </p:nvGrpSpPr>
        <p:grpSpPr bwMode="auto">
          <a:xfrm>
            <a:off x="7747000" y="1338263"/>
            <a:ext cx="587375" cy="863600"/>
            <a:chOff x="1603" y="1898"/>
            <a:chExt cx="370" cy="544"/>
          </a:xfrm>
        </p:grpSpPr>
        <p:sp>
          <p:nvSpPr>
            <p:cNvPr id="10269" name="Text Box 24"/>
            <p:cNvSpPr txBox="1">
              <a:spLocks noChangeArrowheads="1"/>
            </p:cNvSpPr>
            <p:nvPr/>
          </p:nvSpPr>
          <p:spPr bwMode="auto">
            <a:xfrm>
              <a:off x="1603" y="1898"/>
              <a:ext cx="370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1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4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10270" name="Line 25"/>
            <p:cNvSpPr>
              <a:spLocks noChangeShapeType="1"/>
            </p:cNvSpPr>
            <p:nvPr/>
          </p:nvSpPr>
          <p:spPr bwMode="auto">
            <a:xfrm>
              <a:off x="1724" y="2161"/>
              <a:ext cx="18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247" name="Group 26"/>
          <p:cNvGrpSpPr/>
          <p:nvPr/>
        </p:nvGrpSpPr>
        <p:grpSpPr bwMode="auto">
          <a:xfrm>
            <a:off x="5545138" y="2941638"/>
            <a:ext cx="587375" cy="863600"/>
            <a:chOff x="1603" y="1898"/>
            <a:chExt cx="370" cy="544"/>
          </a:xfrm>
        </p:grpSpPr>
        <p:sp>
          <p:nvSpPr>
            <p:cNvPr id="10267" name="Text Box 27"/>
            <p:cNvSpPr txBox="1">
              <a:spLocks noChangeArrowheads="1"/>
            </p:cNvSpPr>
            <p:nvPr/>
          </p:nvSpPr>
          <p:spPr bwMode="auto">
            <a:xfrm>
              <a:off x="1603" y="1898"/>
              <a:ext cx="370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x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4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>
              <a:off x="1724" y="2161"/>
              <a:ext cx="18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248" name="Group 29"/>
          <p:cNvGrpSpPr/>
          <p:nvPr/>
        </p:nvGrpSpPr>
        <p:grpSpPr bwMode="auto">
          <a:xfrm>
            <a:off x="5438775" y="3751263"/>
            <a:ext cx="587375" cy="863600"/>
            <a:chOff x="1603" y="1898"/>
            <a:chExt cx="370" cy="544"/>
          </a:xfrm>
        </p:grpSpPr>
        <p:sp>
          <p:nvSpPr>
            <p:cNvPr id="10265" name="Text Box 30"/>
            <p:cNvSpPr txBox="1">
              <a:spLocks noChangeArrowheads="1"/>
            </p:cNvSpPr>
            <p:nvPr/>
          </p:nvSpPr>
          <p:spPr bwMode="auto">
            <a:xfrm>
              <a:off x="1603" y="1898"/>
              <a:ext cx="370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2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3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10266" name="Line 31"/>
            <p:cNvSpPr>
              <a:spLocks noChangeShapeType="1"/>
            </p:cNvSpPr>
            <p:nvPr/>
          </p:nvSpPr>
          <p:spPr bwMode="auto">
            <a:xfrm>
              <a:off x="1724" y="2161"/>
              <a:ext cx="18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249" name="Group 32"/>
          <p:cNvGrpSpPr/>
          <p:nvPr/>
        </p:nvGrpSpPr>
        <p:grpSpPr bwMode="auto">
          <a:xfrm>
            <a:off x="6645275" y="3736975"/>
            <a:ext cx="587375" cy="863600"/>
            <a:chOff x="1603" y="1898"/>
            <a:chExt cx="370" cy="544"/>
          </a:xfrm>
        </p:grpSpPr>
        <p:sp>
          <p:nvSpPr>
            <p:cNvPr id="10263" name="Text Box 33"/>
            <p:cNvSpPr txBox="1">
              <a:spLocks noChangeArrowheads="1"/>
            </p:cNvSpPr>
            <p:nvPr/>
          </p:nvSpPr>
          <p:spPr bwMode="auto">
            <a:xfrm>
              <a:off x="1603" y="1898"/>
              <a:ext cx="370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1</a:t>
              </a:r>
              <a:endParaRPr lang="en-US" altLang="zh-CN" sz="4000" b="1">
                <a:solidFill>
                  <a:srgbClr val="0000FF"/>
                </a:solidFill>
              </a:endParaRPr>
            </a:p>
            <a:p>
              <a:pPr algn="just" eaLnBrk="1" hangingPunct="1">
                <a:lnSpc>
                  <a:spcPct val="80000"/>
                </a:lnSpc>
              </a:pPr>
              <a:r>
                <a:rPr lang="en-US" altLang="zh-CN" b="1">
                  <a:solidFill>
                    <a:srgbClr val="0000FF"/>
                  </a:solidFill>
                </a:rPr>
                <a:t> 2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  <p:sp>
          <p:nvSpPr>
            <p:cNvPr id="10264" name="Line 34"/>
            <p:cNvSpPr>
              <a:spLocks noChangeShapeType="1"/>
            </p:cNvSpPr>
            <p:nvPr/>
          </p:nvSpPr>
          <p:spPr bwMode="auto">
            <a:xfrm>
              <a:off x="1724" y="2161"/>
              <a:ext cx="18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36579" name="Rectangle 35"/>
          <p:cNvSpPr>
            <a:spLocks noChangeArrowheads="1"/>
          </p:cNvSpPr>
          <p:nvPr/>
        </p:nvSpPr>
        <p:spPr bwMode="auto">
          <a:xfrm>
            <a:off x="1571625" y="4714875"/>
            <a:ext cx="4911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000" b="1"/>
              <a:t>①②⑤⑥⑧</a:t>
            </a:r>
            <a:r>
              <a:rPr lang="zh-CN" altLang="en-US" sz="4000" b="1"/>
              <a:t>是方程。 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79" grpId="0"/>
    </p:bldLst>
  </p:timing>
</p:sld>
</file>

<file path=ppt/tags/tag1.xml><?xml version="1.0" encoding="utf-8"?>
<p:tagLst xmlns:p="http://schemas.openxmlformats.org/presentationml/2006/main">
  <p:tag name="KSO_WPP_MARK_KEY" val="79599ac2-0b8e-4fce-a760-a28ce9f521d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1636</Words>
  <Application>WPS 演示</Application>
  <PresentationFormat>全屏显示(4:3)</PresentationFormat>
  <Paragraphs>233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楷体_GB2312</vt:lpstr>
      <vt:lpstr>新宋体</vt:lpstr>
      <vt:lpstr>楷体_GB2312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2023-02-14T05:24:40Z</dcterms:created>
  <dcterms:modified xsi:type="dcterms:W3CDTF">2023-02-14T05:24:40Z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847A8E1C6C624EC7A9C6D3A4E30A1AF6</vt:lpwstr>
  </property>
  <property fmtid="{D5CDD505-2E9C-101B-9397-08002B2CF9AE}" pid="3" name="KSOProductBuildVer">
    <vt:lpwstr>2052-11.1.0.13703</vt:lpwstr>
  </property>
</Properties>
</file>