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60" r:id="rId3"/>
    <p:sldId id="288" r:id="rId4"/>
    <p:sldId id="256" r:id="rId5"/>
    <p:sldId id="273" r:id="rId6"/>
    <p:sldId id="291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92" r:id="rId15"/>
    <p:sldId id="293" r:id="rId16"/>
    <p:sldId id="258" r:id="rId17"/>
    <p:sldId id="289" r:id="rId18"/>
    <p:sldId id="301" r:id="rId19"/>
    <p:sldId id="270" r:id="rId20"/>
    <p:sldId id="267" r:id="rId21"/>
    <p:sldId id="269" r:id="rId22"/>
    <p:sldId id="302" r:id="rId23"/>
    <p:sldId id="303" r:id="rId24"/>
    <p:sldId id="309" r:id="rId25"/>
    <p:sldId id="307" r:id="rId26"/>
    <p:sldId id="308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33"/>
    <a:srgbClr val="FFFF00"/>
    <a:srgbClr val="0EF303"/>
    <a:srgbClr val="0000CC"/>
    <a:srgbClr val="000000"/>
    <a:srgbClr val="FF0000"/>
    <a:srgbClr val="A4F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2" autoAdjust="0"/>
    <p:restoredTop sz="99683" autoAdjust="0"/>
  </p:normalViewPr>
  <p:slideViewPr>
    <p:cSldViewPr>
      <p:cViewPr>
        <p:scale>
          <a:sx n="100" d="100"/>
          <a:sy n="100" d="100"/>
        </p:scale>
        <p:origin x="-31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4C093-91C9-4A04-8CAE-98EF31686B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FBABD-2782-4DE3-B8D9-779A8FF151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147" y="0"/>
            <a:ext cx="917614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1922462" y="17491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021A93DA-DCC0-45BF-82C5-7E19BD565AE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9"/>
            <a:ext cx="2057400" cy="58007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9"/>
            <a:ext cx="6019800" cy="5800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926ECF12-FC9F-4853-8F39-3AA449A7C6F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926ECF12-FC9F-4853-8F39-3AA449A7C6F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9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8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ECF12-FC9F-4853-8F39-3AA449A7C6F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844AC-52D0-4CBE-A334-AD2FDF8D97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57388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1569B284-E938-40CE-9D09-7A27681653C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6876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221089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021388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021388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376988" y="5992813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BFC6DEB8-A8E4-4B66-BC37-6316D9AF751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A47A8044-DDF5-4BC1-9537-7CC8A2ADF63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4C4E60E9-582B-4490-B561-AD19D3F5C4E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210D27C0-F45A-46BB-8CC3-124AF530EB0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4C83D4E8-B0CE-4C23-BBE5-900EEE73D12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F66DADB7-6920-4B5C-9171-EDB2DD256B9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6"/>
            <a:ext cx="462915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>
              <a:defRPr/>
            </a:pPr>
            <a:fld id="{D23B69DF-5D0B-4E9F-A226-5B347FAC791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917575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5123" name="文本占位符 5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2030414"/>
            <a:ext cx="788670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just" rtl="0" eaLnBrk="1" fontAlgn="base" hangingPunct="1">
        <a:lnSpc>
          <a:spcPct val="15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vmlDrawing" Target="../drawings/vmlDrawing3.v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800" b="1" kern="10" dirty="0" smtClean="0">
                <a:ln w="12700">
                  <a:noFill/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探索规律</a:t>
            </a:r>
            <a:endParaRPr lang="zh-CN" altLang="en-US" sz="8800" b="1" kern="10" dirty="0">
              <a:ln w="12700">
                <a:noFill/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61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85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509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EF30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EF30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EF30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EF30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533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557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824038" y="1636713"/>
            <a:ext cx="503237" cy="503237"/>
          </a:xfrm>
          <a:prstGeom prst="rect">
            <a:avLst/>
          </a:prstGeom>
          <a:solidFill>
            <a:srgbClr val="0EF303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22325" y="2208213"/>
            <a:ext cx="38211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如果用数字“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表示正方形的大小。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5770563" y="1279525"/>
            <a:ext cx="1006475" cy="1008063"/>
            <a:chOff x="930" y="1071"/>
            <a:chExt cx="816" cy="817"/>
          </a:xfrm>
        </p:grpSpPr>
        <p:sp>
          <p:nvSpPr>
            <p:cNvPr id="19501" name="Rectangle 6"/>
            <p:cNvSpPr>
              <a:spLocks noChangeArrowheads="1"/>
            </p:cNvSpPr>
            <p:nvPr/>
          </p:nvSpPr>
          <p:spPr bwMode="auto">
            <a:xfrm>
              <a:off x="930" y="1071"/>
              <a:ext cx="408" cy="408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502" name="Rectangle 7"/>
            <p:cNvSpPr>
              <a:spLocks noChangeArrowheads="1"/>
            </p:cNvSpPr>
            <p:nvPr/>
          </p:nvSpPr>
          <p:spPr bwMode="auto">
            <a:xfrm>
              <a:off x="1338" y="1071"/>
              <a:ext cx="408" cy="408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503" name="Rectangle 8"/>
            <p:cNvSpPr>
              <a:spLocks noChangeArrowheads="1"/>
            </p:cNvSpPr>
            <p:nvPr/>
          </p:nvSpPr>
          <p:spPr bwMode="auto">
            <a:xfrm>
              <a:off x="930" y="1480"/>
              <a:ext cx="408" cy="408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504" name="Rectangle 9"/>
            <p:cNvSpPr>
              <a:spLocks noChangeArrowheads="1"/>
            </p:cNvSpPr>
            <p:nvPr/>
          </p:nvSpPr>
          <p:spPr bwMode="auto">
            <a:xfrm>
              <a:off x="1338" y="1480"/>
              <a:ext cx="408" cy="408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4633913" y="2208213"/>
            <a:ext cx="41529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）现在正方形的大小怎么表示？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32"/>
          <p:cNvGrpSpPr/>
          <p:nvPr/>
        </p:nvGrpSpPr>
        <p:grpSpPr bwMode="auto">
          <a:xfrm>
            <a:off x="5262563" y="3335338"/>
            <a:ext cx="2014537" cy="2016125"/>
            <a:chOff x="839" y="2160"/>
            <a:chExt cx="1269" cy="1270"/>
          </a:xfrm>
        </p:grpSpPr>
        <p:grpSp>
          <p:nvGrpSpPr>
            <p:cNvPr id="19481" name="Group 12"/>
            <p:cNvGrpSpPr/>
            <p:nvPr/>
          </p:nvGrpSpPr>
          <p:grpSpPr bwMode="auto">
            <a:xfrm>
              <a:off x="839" y="2160"/>
              <a:ext cx="634" cy="635"/>
              <a:chOff x="930" y="1071"/>
              <a:chExt cx="816" cy="817"/>
            </a:xfrm>
          </p:grpSpPr>
          <p:sp>
            <p:nvSpPr>
              <p:cNvPr id="19497" name="Rectangle 13"/>
              <p:cNvSpPr>
                <a:spLocks noChangeArrowheads="1"/>
              </p:cNvSpPr>
              <p:nvPr/>
            </p:nvSpPr>
            <p:spPr bwMode="auto">
              <a:xfrm>
                <a:off x="930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8" name="Rectangle 14"/>
              <p:cNvSpPr>
                <a:spLocks noChangeArrowheads="1"/>
              </p:cNvSpPr>
              <p:nvPr/>
            </p:nvSpPr>
            <p:spPr bwMode="auto">
              <a:xfrm>
                <a:off x="1338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9" name="Rectangle 15"/>
              <p:cNvSpPr>
                <a:spLocks noChangeArrowheads="1"/>
              </p:cNvSpPr>
              <p:nvPr/>
            </p:nvSpPr>
            <p:spPr bwMode="auto">
              <a:xfrm>
                <a:off x="930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500" name="Rectangle 16"/>
              <p:cNvSpPr>
                <a:spLocks noChangeArrowheads="1"/>
              </p:cNvSpPr>
              <p:nvPr/>
            </p:nvSpPr>
            <p:spPr bwMode="auto">
              <a:xfrm>
                <a:off x="1338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19482" name="Group 17"/>
            <p:cNvGrpSpPr/>
            <p:nvPr/>
          </p:nvGrpSpPr>
          <p:grpSpPr bwMode="auto">
            <a:xfrm>
              <a:off x="1474" y="2160"/>
              <a:ext cx="634" cy="635"/>
              <a:chOff x="930" y="1071"/>
              <a:chExt cx="816" cy="817"/>
            </a:xfrm>
          </p:grpSpPr>
          <p:sp>
            <p:nvSpPr>
              <p:cNvPr id="19493" name="Rectangle 18"/>
              <p:cNvSpPr>
                <a:spLocks noChangeArrowheads="1"/>
              </p:cNvSpPr>
              <p:nvPr/>
            </p:nvSpPr>
            <p:spPr bwMode="auto">
              <a:xfrm>
                <a:off x="930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4" name="Rectangle 19"/>
              <p:cNvSpPr>
                <a:spLocks noChangeArrowheads="1"/>
              </p:cNvSpPr>
              <p:nvPr/>
            </p:nvSpPr>
            <p:spPr bwMode="auto">
              <a:xfrm>
                <a:off x="1338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5" name="Rectangle 20"/>
              <p:cNvSpPr>
                <a:spLocks noChangeArrowheads="1"/>
              </p:cNvSpPr>
              <p:nvPr/>
            </p:nvSpPr>
            <p:spPr bwMode="auto">
              <a:xfrm>
                <a:off x="930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6" name="Rectangle 21"/>
              <p:cNvSpPr>
                <a:spLocks noChangeArrowheads="1"/>
              </p:cNvSpPr>
              <p:nvPr/>
            </p:nvSpPr>
            <p:spPr bwMode="auto">
              <a:xfrm>
                <a:off x="1338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19483" name="Group 22"/>
            <p:cNvGrpSpPr/>
            <p:nvPr/>
          </p:nvGrpSpPr>
          <p:grpSpPr bwMode="auto">
            <a:xfrm>
              <a:off x="1474" y="2795"/>
              <a:ext cx="634" cy="635"/>
              <a:chOff x="930" y="1071"/>
              <a:chExt cx="816" cy="817"/>
            </a:xfrm>
          </p:grpSpPr>
          <p:sp>
            <p:nvSpPr>
              <p:cNvPr id="19489" name="Rectangle 23"/>
              <p:cNvSpPr>
                <a:spLocks noChangeArrowheads="1"/>
              </p:cNvSpPr>
              <p:nvPr/>
            </p:nvSpPr>
            <p:spPr bwMode="auto">
              <a:xfrm>
                <a:off x="930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0" name="Rectangle 24"/>
              <p:cNvSpPr>
                <a:spLocks noChangeArrowheads="1"/>
              </p:cNvSpPr>
              <p:nvPr/>
            </p:nvSpPr>
            <p:spPr bwMode="auto">
              <a:xfrm>
                <a:off x="1338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1" name="Rectangle 25"/>
              <p:cNvSpPr>
                <a:spLocks noChangeArrowheads="1"/>
              </p:cNvSpPr>
              <p:nvPr/>
            </p:nvSpPr>
            <p:spPr bwMode="auto">
              <a:xfrm>
                <a:off x="930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92" name="Rectangle 26"/>
              <p:cNvSpPr>
                <a:spLocks noChangeArrowheads="1"/>
              </p:cNvSpPr>
              <p:nvPr/>
            </p:nvSpPr>
            <p:spPr bwMode="auto">
              <a:xfrm>
                <a:off x="1338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19484" name="Group 27"/>
            <p:cNvGrpSpPr/>
            <p:nvPr/>
          </p:nvGrpSpPr>
          <p:grpSpPr bwMode="auto">
            <a:xfrm>
              <a:off x="839" y="2795"/>
              <a:ext cx="634" cy="635"/>
              <a:chOff x="930" y="1071"/>
              <a:chExt cx="816" cy="817"/>
            </a:xfrm>
          </p:grpSpPr>
          <p:sp>
            <p:nvSpPr>
              <p:cNvPr id="19485" name="Rectangle 28"/>
              <p:cNvSpPr>
                <a:spLocks noChangeArrowheads="1"/>
              </p:cNvSpPr>
              <p:nvPr/>
            </p:nvSpPr>
            <p:spPr bwMode="auto">
              <a:xfrm>
                <a:off x="930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86" name="Rectangle 29"/>
              <p:cNvSpPr>
                <a:spLocks noChangeArrowheads="1"/>
              </p:cNvSpPr>
              <p:nvPr/>
            </p:nvSpPr>
            <p:spPr bwMode="auto">
              <a:xfrm>
                <a:off x="1338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87" name="Rectangle 30"/>
              <p:cNvSpPr>
                <a:spLocks noChangeArrowheads="1"/>
              </p:cNvSpPr>
              <p:nvPr/>
            </p:nvSpPr>
            <p:spPr bwMode="auto">
              <a:xfrm>
                <a:off x="930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88" name="Rectangle 31"/>
              <p:cNvSpPr>
                <a:spLocks noChangeArrowheads="1"/>
              </p:cNvSpPr>
              <p:nvPr/>
            </p:nvSpPr>
            <p:spPr bwMode="auto">
              <a:xfrm>
                <a:off x="1338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8" name="Group 44"/>
          <p:cNvGrpSpPr/>
          <p:nvPr/>
        </p:nvGrpSpPr>
        <p:grpSpPr bwMode="auto">
          <a:xfrm>
            <a:off x="1419225" y="3775075"/>
            <a:ext cx="1511300" cy="1511300"/>
            <a:chOff x="884" y="1480"/>
            <a:chExt cx="952" cy="952"/>
          </a:xfrm>
        </p:grpSpPr>
        <p:grpSp>
          <p:nvGrpSpPr>
            <p:cNvPr id="19471" name="Group 34"/>
            <p:cNvGrpSpPr/>
            <p:nvPr/>
          </p:nvGrpSpPr>
          <p:grpSpPr bwMode="auto">
            <a:xfrm>
              <a:off x="884" y="1480"/>
              <a:ext cx="634" cy="635"/>
              <a:chOff x="930" y="1071"/>
              <a:chExt cx="816" cy="817"/>
            </a:xfrm>
          </p:grpSpPr>
          <p:sp>
            <p:nvSpPr>
              <p:cNvPr id="19477" name="Rectangle 35"/>
              <p:cNvSpPr>
                <a:spLocks noChangeArrowheads="1"/>
              </p:cNvSpPr>
              <p:nvPr/>
            </p:nvSpPr>
            <p:spPr bwMode="auto">
              <a:xfrm>
                <a:off x="930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78" name="Rectangle 36"/>
              <p:cNvSpPr>
                <a:spLocks noChangeArrowheads="1"/>
              </p:cNvSpPr>
              <p:nvPr/>
            </p:nvSpPr>
            <p:spPr bwMode="auto">
              <a:xfrm>
                <a:off x="1338" y="1071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79" name="Rectangle 37"/>
              <p:cNvSpPr>
                <a:spLocks noChangeArrowheads="1"/>
              </p:cNvSpPr>
              <p:nvPr/>
            </p:nvSpPr>
            <p:spPr bwMode="auto">
              <a:xfrm>
                <a:off x="930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19480" name="Rectangle 38"/>
              <p:cNvSpPr>
                <a:spLocks noChangeArrowheads="1"/>
              </p:cNvSpPr>
              <p:nvPr/>
            </p:nvSpPr>
            <p:spPr bwMode="auto">
              <a:xfrm>
                <a:off x="1338" y="1480"/>
                <a:ext cx="408" cy="408"/>
              </a:xfrm>
              <a:prstGeom prst="rect">
                <a:avLst/>
              </a:prstGeom>
              <a:solidFill>
                <a:srgbClr val="0EF303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19472" name="Rectangle 39"/>
            <p:cNvSpPr>
              <a:spLocks noChangeArrowheads="1"/>
            </p:cNvSpPr>
            <p:nvPr/>
          </p:nvSpPr>
          <p:spPr bwMode="auto">
            <a:xfrm>
              <a:off x="1519" y="1480"/>
              <a:ext cx="317" cy="317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3" name="Rectangle 40"/>
            <p:cNvSpPr>
              <a:spLocks noChangeArrowheads="1"/>
            </p:cNvSpPr>
            <p:nvPr/>
          </p:nvSpPr>
          <p:spPr bwMode="auto">
            <a:xfrm>
              <a:off x="1519" y="1797"/>
              <a:ext cx="317" cy="317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4" name="Rectangle 41"/>
            <p:cNvSpPr>
              <a:spLocks noChangeArrowheads="1"/>
            </p:cNvSpPr>
            <p:nvPr/>
          </p:nvSpPr>
          <p:spPr bwMode="auto">
            <a:xfrm>
              <a:off x="1519" y="2115"/>
              <a:ext cx="317" cy="317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5" name="Rectangle 42"/>
            <p:cNvSpPr>
              <a:spLocks noChangeArrowheads="1"/>
            </p:cNvSpPr>
            <p:nvPr/>
          </p:nvSpPr>
          <p:spPr bwMode="auto">
            <a:xfrm>
              <a:off x="1202" y="2115"/>
              <a:ext cx="317" cy="317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6" name="Rectangle 43"/>
            <p:cNvSpPr>
              <a:spLocks noChangeArrowheads="1"/>
            </p:cNvSpPr>
            <p:nvPr/>
          </p:nvSpPr>
          <p:spPr bwMode="auto">
            <a:xfrm>
              <a:off x="884" y="2115"/>
              <a:ext cx="317" cy="317"/>
            </a:xfrm>
            <a:prstGeom prst="rect">
              <a:avLst/>
            </a:prstGeom>
            <a:solidFill>
              <a:srgbClr val="0EF303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141" name="Text Box 45"/>
          <p:cNvSpPr txBox="1">
            <a:spLocks noChangeArrowheads="1"/>
          </p:cNvSpPr>
          <p:nvPr/>
        </p:nvSpPr>
        <p:spPr bwMode="auto">
          <a:xfrm>
            <a:off x="857250" y="5357813"/>
            <a:ext cx="32496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）现在正方形的大小呢？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2" name="Text Box 46"/>
          <p:cNvSpPr txBox="1">
            <a:spLocks noChangeArrowheads="1"/>
          </p:cNvSpPr>
          <p:nvPr/>
        </p:nvSpPr>
        <p:spPr bwMode="auto">
          <a:xfrm>
            <a:off x="4775200" y="5351463"/>
            <a:ext cx="38592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）接着画第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个 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4" name="Text Box 48"/>
          <p:cNvSpPr txBox="1">
            <a:spLocks noChangeArrowheads="1"/>
          </p:cNvSpPr>
          <p:nvPr/>
        </p:nvSpPr>
        <p:spPr bwMode="auto">
          <a:xfrm>
            <a:off x="7080250" y="1493838"/>
            <a:ext cx="1439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2×2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3062288" y="4065588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3×3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7" name="Text Box 51"/>
          <p:cNvSpPr txBox="1">
            <a:spLocks noChangeArrowheads="1"/>
          </p:cNvSpPr>
          <p:nvPr/>
        </p:nvSpPr>
        <p:spPr bwMode="auto">
          <a:xfrm>
            <a:off x="7491413" y="3994150"/>
            <a:ext cx="1295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4×4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9" name="Text Box 53"/>
          <p:cNvSpPr txBox="1">
            <a:spLocks noChangeArrowheads="1"/>
          </p:cNvSpPr>
          <p:nvPr/>
        </p:nvSpPr>
        <p:spPr bwMode="auto">
          <a:xfrm>
            <a:off x="393700" y="487363"/>
            <a:ext cx="5464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探索数与图之间的规律：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Text Box 48"/>
          <p:cNvSpPr txBox="1">
            <a:spLocks noChangeArrowheads="1"/>
          </p:cNvSpPr>
          <p:nvPr/>
        </p:nvSpPr>
        <p:spPr bwMode="auto">
          <a:xfrm>
            <a:off x="2786063" y="1500188"/>
            <a:ext cx="1439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1×1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/>
      <p:bldP spid="4106" grpId="0"/>
      <p:bldP spid="4141" grpId="0"/>
      <p:bldP spid="4142" grpId="0"/>
      <p:bldP spid="4144" grpId="0"/>
      <p:bldP spid="4146" grpId="0"/>
      <p:bldP spid="4147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3" name="Text Box 47"/>
          <p:cNvSpPr txBox="1">
            <a:spLocks noChangeArrowheads="1"/>
          </p:cNvSpPr>
          <p:nvPr/>
        </p:nvSpPr>
        <p:spPr bwMode="auto">
          <a:xfrm>
            <a:off x="714375" y="1643063"/>
            <a:ext cx="6673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）请描述第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个图形的样子？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48" name="Rectangle 52"/>
          <p:cNvSpPr>
            <a:spLocks noChangeArrowheads="1"/>
          </p:cNvSpPr>
          <p:nvPr/>
        </p:nvSpPr>
        <p:spPr bwMode="auto">
          <a:xfrm>
            <a:off x="714375" y="2786063"/>
            <a:ext cx="77866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）如果用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表示第几项数，用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表示图形的个数，你能用一个关系式来它们之间的规律吗？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50" name="Text Box 54"/>
          <p:cNvSpPr txBox="1">
            <a:spLocks noChangeArrowheads="1"/>
          </p:cNvSpPr>
          <p:nvPr/>
        </p:nvSpPr>
        <p:spPr bwMode="auto">
          <a:xfrm>
            <a:off x="2714625" y="4857750"/>
            <a:ext cx="2686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X=N×N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8" name="Rectangle 56"/>
          <p:cNvSpPr>
            <a:spLocks noChangeArrowheads="1"/>
          </p:cNvSpPr>
          <p:nvPr/>
        </p:nvSpPr>
        <p:spPr bwMode="auto">
          <a:xfrm>
            <a:off x="4429125" y="4786313"/>
            <a:ext cx="10366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=N²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6" name="Text Box 53"/>
          <p:cNvSpPr txBox="1">
            <a:spLocks noChangeArrowheads="1"/>
          </p:cNvSpPr>
          <p:nvPr/>
        </p:nvSpPr>
        <p:spPr bwMode="auto">
          <a:xfrm>
            <a:off x="393700" y="487363"/>
            <a:ext cx="5464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探索数与图之间的规律：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3" grpId="0"/>
      <p:bldP spid="4148" grpId="0"/>
      <p:bldP spid="4150" grpId="0"/>
      <p:bldP spid="204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574675" y="1371600"/>
            <a:ext cx="85693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32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64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36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125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6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AutoNum type="circleNumDbPlain"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,63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，（       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</p:txBody>
      </p:sp>
      <p:sp>
        <p:nvSpPr>
          <p:cNvPr id="21507" name="Text Box 19"/>
          <p:cNvSpPr txBox="1">
            <a:spLocks noChangeArrowheads="1"/>
          </p:cNvSpPr>
          <p:nvPr/>
        </p:nvSpPr>
        <p:spPr bwMode="auto">
          <a:xfrm>
            <a:off x="357188" y="428625"/>
            <a:ext cx="4968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找规律，填一填。</a:t>
            </a:r>
            <a:endParaRPr lang="zh-CN" altLang="en-US" sz="4400" b="1" dirty="0">
              <a:solidFill>
                <a:srgbClr val="66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67" name="Text Box 27"/>
          <p:cNvSpPr txBox="1">
            <a:spLocks noChangeArrowheads="1"/>
          </p:cNvSpPr>
          <p:nvPr/>
        </p:nvSpPr>
        <p:spPr bwMode="auto">
          <a:xfrm>
            <a:off x="3311525" y="1357313"/>
            <a:ext cx="7604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9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6786563" y="1357313"/>
            <a:ext cx="687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>
            <a:off x="3786188" y="2130425"/>
            <a:ext cx="760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>
            <a:off x="7286625" y="2105025"/>
            <a:ext cx="760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3454400" y="2857500"/>
            <a:ext cx="760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2" name="Text Box 32"/>
          <p:cNvSpPr txBox="1">
            <a:spLocks noChangeArrowheads="1"/>
          </p:cNvSpPr>
          <p:nvPr/>
        </p:nvSpPr>
        <p:spPr bwMode="auto">
          <a:xfrm>
            <a:off x="6838950" y="2867025"/>
            <a:ext cx="862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128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3357563" y="3571875"/>
            <a:ext cx="760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4" name="Text Box 34"/>
          <p:cNvSpPr txBox="1">
            <a:spLocks noChangeArrowheads="1"/>
          </p:cNvSpPr>
          <p:nvPr/>
        </p:nvSpPr>
        <p:spPr bwMode="auto">
          <a:xfrm>
            <a:off x="6929438" y="3581400"/>
            <a:ext cx="760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5" name="Text Box 35"/>
          <p:cNvSpPr txBox="1">
            <a:spLocks noChangeArrowheads="1"/>
          </p:cNvSpPr>
          <p:nvPr/>
        </p:nvSpPr>
        <p:spPr bwMode="auto">
          <a:xfrm>
            <a:off x="3571875" y="4286250"/>
            <a:ext cx="760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64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6" name="Text Box 36"/>
          <p:cNvSpPr txBox="1">
            <a:spLocks noChangeArrowheads="1"/>
          </p:cNvSpPr>
          <p:nvPr/>
        </p:nvSpPr>
        <p:spPr bwMode="auto">
          <a:xfrm>
            <a:off x="6500813" y="4286250"/>
            <a:ext cx="8620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216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7" name="Text Box 37"/>
          <p:cNvSpPr txBox="1">
            <a:spLocks noChangeArrowheads="1"/>
          </p:cNvSpPr>
          <p:nvPr/>
        </p:nvSpPr>
        <p:spPr bwMode="auto">
          <a:xfrm>
            <a:off x="4286250" y="5026025"/>
            <a:ext cx="7604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8" name="Text Box 38"/>
          <p:cNvSpPr txBox="1">
            <a:spLocks noChangeArrowheads="1"/>
          </p:cNvSpPr>
          <p:nvPr/>
        </p:nvSpPr>
        <p:spPr bwMode="auto">
          <a:xfrm>
            <a:off x="7072313" y="5026025"/>
            <a:ext cx="760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79" name="Text Box 39"/>
          <p:cNvSpPr txBox="1">
            <a:spLocks noChangeArrowheads="1"/>
          </p:cNvSpPr>
          <p:nvPr/>
        </p:nvSpPr>
        <p:spPr bwMode="auto">
          <a:xfrm>
            <a:off x="5000625" y="5786438"/>
            <a:ext cx="7604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39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80" name="Text Box 40"/>
          <p:cNvSpPr txBox="1">
            <a:spLocks noChangeArrowheads="1"/>
          </p:cNvSpPr>
          <p:nvPr/>
        </p:nvSpPr>
        <p:spPr bwMode="auto">
          <a:xfrm>
            <a:off x="7286625" y="5786438"/>
            <a:ext cx="97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7" grpId="0"/>
      <p:bldP spid="35868" grpId="0"/>
      <p:bldP spid="35869" grpId="0"/>
      <p:bldP spid="35870" grpId="0"/>
      <p:bldP spid="35871" grpId="0"/>
      <p:bldP spid="35872" grpId="0"/>
      <p:bldP spid="35873" grpId="0"/>
      <p:bldP spid="35874" grpId="0"/>
      <p:bldP spid="35875" grpId="0"/>
      <p:bldP spid="35876" grpId="0"/>
      <p:bldP spid="35877" grpId="0"/>
      <p:bldP spid="35878" grpId="0"/>
      <p:bldP spid="35879" grpId="0"/>
      <p:bldP spid="358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1052513"/>
            <a:ext cx="8643938" cy="40909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六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班同学按下面的规律为教室挂上气球。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br>
              <a:rPr lang="zh-CN" altLang="en-US" b="1" smtClean="0">
                <a:solidFill>
                  <a:schemeClr val="bg2"/>
                </a:solidFill>
                <a:latin typeface="华文楷体" pitchFamily="2" charset="-122"/>
                <a:ea typeface="华文楷体" pitchFamily="2" charset="-122"/>
              </a:rPr>
            </a:br>
            <a:endParaRPr lang="zh-CN" altLang="en-US" b="1" smtClean="0">
              <a:solidFill>
                <a:schemeClr val="bg2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第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个气球是什么颜色的？</a:t>
            </a:r>
            <a:endParaRPr lang="en-US" altLang="zh-CN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   第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27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个呢？请说明理由。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531" name="Picture 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63" y="1857375"/>
            <a:ext cx="8255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28688" y="357188"/>
            <a:ext cx="7162800" cy="828675"/>
          </a:xfrm>
        </p:spPr>
        <p:txBody>
          <a:bodyPr/>
          <a:lstStyle/>
          <a:p>
            <a:pPr eaLnBrk="1" hangingPunct="1"/>
            <a:r>
              <a:rPr lang="zh-CN" altLang="en-US" sz="4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魔方的故事</a:t>
            </a:r>
            <a:endParaRPr lang="zh-CN" altLang="en-US" sz="44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8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57250" y="3286125"/>
            <a:ext cx="762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4200"/>
              </a:lnSpc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第一个图形由 </a:t>
            </a:r>
            <a:r>
              <a:rPr kumimoji="1" lang="en-US" altLang="zh-CN" sz="3200" b="1">
                <a:latin typeface="华文楷体" pitchFamily="2" charset="-122"/>
                <a:ea typeface="华文楷体" pitchFamily="2" charset="-122"/>
              </a:rPr>
              <a:t>1 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个小正方体搭成；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200"/>
              </a:lnSpc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第二个图形由</a:t>
            </a:r>
            <a:r>
              <a:rPr kumimoji="1" lang="zh-CN" altLang="en-US" sz="3200" b="1" u="sng">
                <a:latin typeface="华文楷体" pitchFamily="2" charset="-122"/>
                <a:ea typeface="华文楷体" pitchFamily="2" charset="-122"/>
              </a:rPr>
              <a:t>     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个小正方体搭成；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200"/>
              </a:lnSpc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第三个图形由</a:t>
            </a:r>
            <a:r>
              <a:rPr kumimoji="1" lang="zh-CN" altLang="en-US" sz="3200" b="1" u="sng">
                <a:latin typeface="华文楷体" pitchFamily="2" charset="-122"/>
                <a:ea typeface="华文楷体" pitchFamily="2" charset="-122"/>
              </a:rPr>
              <a:t>      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个小正方体搭成；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4200"/>
              </a:lnSpc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由此搭下去，第</a:t>
            </a:r>
            <a:r>
              <a:rPr kumimoji="1" lang="en-US" altLang="zh-CN" sz="3200" b="1">
                <a:latin typeface="华文楷体" pitchFamily="2" charset="-122"/>
                <a:ea typeface="华文楷体" pitchFamily="2" charset="-122"/>
              </a:rPr>
              <a:t>n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个图形由</a:t>
            </a:r>
            <a:r>
              <a:rPr kumimoji="1" lang="zh-CN" altLang="en-US" sz="3200" b="1" u="sng">
                <a:latin typeface="华文楷体" pitchFamily="2" charset="-122"/>
                <a:ea typeface="华文楷体" pitchFamily="2" charset="-122"/>
              </a:rPr>
              <a:t>	</a:t>
            </a:r>
            <a:r>
              <a:rPr kumimoji="1" lang="zh-CN" altLang="en-US" sz="3200" b="1">
                <a:latin typeface="华文楷体" pitchFamily="2" charset="-122"/>
                <a:ea typeface="华文楷体" pitchFamily="2" charset="-122"/>
              </a:rPr>
              <a:t>个小正方体搭成。</a:t>
            </a:r>
            <a:endParaRPr kumimoji="1"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219200" y="990600"/>
          <a:ext cx="6016625" cy="224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BMP 图象" r:id="rId1" imgW="3209925" imgH="1200150" progId="Paint.Picture">
                  <p:embed/>
                </p:oleObj>
              </mc:Choice>
              <mc:Fallback>
                <p:oleObj name="BMP 图象" r:id="rId1" imgW="3209925" imgH="120015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990600"/>
                        <a:ext cx="6016625" cy="224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5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714375" y="3786188"/>
            <a:ext cx="762000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36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			8</a:t>
            </a:r>
            <a:endParaRPr kumimoji="1"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6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			27</a:t>
            </a:r>
            <a:endParaRPr kumimoji="1"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6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kumimoji="1"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					    n</a:t>
            </a:r>
            <a:r>
              <a:rPr kumimoji="1" lang="en-US" altLang="zh-CN" sz="3600" b="1" baseline="50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kumimoji="1" lang="en-US" altLang="zh-CN" sz="3600" b="1" baseline="50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67744" y="404664"/>
            <a:ext cx="4214813" cy="1143000"/>
          </a:xfrm>
        </p:spPr>
        <p:txBody>
          <a:bodyPr/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教学目标</a:t>
            </a:r>
            <a:endParaRPr lang="zh-CN" altLang="en-US" sz="54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700808"/>
            <a:ext cx="8640960" cy="4116387"/>
          </a:xfrm>
        </p:spPr>
        <p:txBody>
          <a:bodyPr/>
          <a:lstStyle/>
          <a:p>
            <a:pPr algn="just"/>
            <a:r>
              <a:rPr lang="en-US" altLang="zh-CN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知识目标：引导探求给定的事物中隐含的规律或变化趋势。</a:t>
            </a:r>
            <a:endParaRPr lang="zh-CN" altLang="en-US" sz="28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en-US" altLang="zh-CN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能力目标：体验经历探索规律形成的过程，加深对所学的数、图形的理解，发展大家观察、归纳、概括的能力。</a:t>
            </a:r>
            <a:endParaRPr lang="zh-CN" altLang="en-US" sz="28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just"/>
            <a:r>
              <a:rPr lang="en-US" altLang="zh-CN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情感目标：进行知识的梳理，沟通知识之间的联系，体会知识与生活的联系。</a:t>
            </a:r>
            <a:endParaRPr lang="zh-CN" altLang="en-US" sz="2800" b="1" dirty="0" smtClea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714375" y="785813"/>
            <a:ext cx="7467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b="1">
                <a:latin typeface="华文楷体" pitchFamily="2" charset="-122"/>
                <a:ea typeface="华文楷体" pitchFamily="2" charset="-122"/>
              </a:rPr>
              <a:t>一批小球按下面的方法堆放</a:t>
            </a:r>
            <a:endParaRPr kumimoji="1" lang="zh-CN" altLang="en-US" sz="3600" b="1" u="sng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714375" y="1357313"/>
          <a:ext cx="7313613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BMP 图象" r:id="rId1" imgW="3571875" imgH="962025" progId="Paint.Picture">
                  <p:embed/>
                </p:oleObj>
              </mc:Choice>
              <mc:Fallback>
                <p:oleObj name="BMP 图象" r:id="rId1" imgW="3571875" imgH="96202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1357313"/>
                        <a:ext cx="7313613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1214438" y="4500563"/>
            <a:ext cx="6956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华文楷体" pitchFamily="2" charset="-122"/>
                <a:ea typeface="华文楷体" pitchFamily="2" charset="-122"/>
              </a:rPr>
              <a:t>你知道第 </a:t>
            </a:r>
            <a:r>
              <a:rPr kumimoji="1" lang="en-US" altLang="zh-CN" sz="3600" b="1">
                <a:latin typeface="华文楷体" pitchFamily="2" charset="-122"/>
                <a:ea typeface="华文楷体" pitchFamily="2" charset="-122"/>
              </a:rPr>
              <a:t>n </a:t>
            </a:r>
            <a:r>
              <a:rPr kumimoji="1" lang="zh-CN" altLang="en-US" sz="3600" b="1">
                <a:latin typeface="华文楷体" pitchFamily="2" charset="-122"/>
                <a:ea typeface="华文楷体" pitchFamily="2" charset="-122"/>
              </a:rPr>
              <a:t>堆有多少个小球吗？</a:t>
            </a:r>
            <a:endParaRPr kumimoji="1"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286000" y="5214938"/>
            <a:ext cx="4857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(1</a:t>
            </a:r>
            <a:r>
              <a:rPr lang="zh-CN" altLang="en-US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kumimoji="1" lang="en-US" altLang="zh-CN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n</a:t>
            </a:r>
            <a:r>
              <a:rPr lang="en-US" altLang="zh-CN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) ×</a:t>
            </a:r>
            <a:r>
              <a:rPr kumimoji="1" lang="en-US" altLang="zh-CN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n </a:t>
            </a:r>
            <a:r>
              <a:rPr lang="en-US" altLang="zh-CN" sz="4000" b="1">
                <a:solidFill>
                  <a:srgbClr val="0000CC"/>
                </a:solidFill>
                <a:latin typeface="华文楷体" pitchFamily="2" charset="-122"/>
                <a:ea typeface="华文楷体" pitchFamily="2" charset="-122"/>
              </a:rPr>
              <a:t>÷2 </a:t>
            </a:r>
            <a:endParaRPr lang="en-US" altLang="zh-CN" sz="4000" b="1">
              <a:solidFill>
                <a:srgbClr val="0000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392238" y="3275013"/>
            <a:ext cx="5018087" cy="12001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堆有（    ）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小球，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堆有（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）个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小球。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3378200" y="3225800"/>
            <a:ext cx="865188" cy="7080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 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421063" y="3794125"/>
            <a:ext cx="865187" cy="7080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36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17415" grpId="0"/>
      <p:bldP spid="20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803525" y="288925"/>
            <a:ext cx="28987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搭三角形</a:t>
            </a:r>
            <a:endParaRPr lang="zh-CN" altLang="en-US" sz="4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555" name="Group 182"/>
          <p:cNvGrpSpPr/>
          <p:nvPr/>
        </p:nvGrpSpPr>
        <p:grpSpPr bwMode="auto">
          <a:xfrm>
            <a:off x="1190625" y="2044700"/>
            <a:ext cx="854075" cy="744538"/>
            <a:chOff x="741" y="1333"/>
            <a:chExt cx="538" cy="469"/>
          </a:xfrm>
        </p:grpSpPr>
        <p:grpSp>
          <p:nvGrpSpPr>
            <p:cNvPr id="23665" name="Group 19"/>
            <p:cNvGrpSpPr/>
            <p:nvPr/>
          </p:nvGrpSpPr>
          <p:grpSpPr bwMode="auto">
            <a:xfrm rot="-7608350">
              <a:off x="837" y="1305"/>
              <a:ext cx="198" cy="389"/>
              <a:chOff x="1422" y="2367"/>
              <a:chExt cx="198" cy="389"/>
            </a:xfrm>
          </p:grpSpPr>
          <p:sp>
            <p:nvSpPr>
              <p:cNvPr id="23672" name="Line 17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3" name="Oval 18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666" name="Group 20"/>
            <p:cNvGrpSpPr/>
            <p:nvPr/>
          </p:nvGrpSpPr>
          <p:grpSpPr bwMode="auto">
            <a:xfrm rot="6673145">
              <a:off x="932" y="1508"/>
              <a:ext cx="198" cy="389"/>
              <a:chOff x="1422" y="2367"/>
              <a:chExt cx="198" cy="389"/>
            </a:xfrm>
          </p:grpSpPr>
          <p:sp>
            <p:nvSpPr>
              <p:cNvPr id="23670" name="Line 21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1" name="Oval 22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rot="10800000"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667" name="Group 23"/>
            <p:cNvGrpSpPr/>
            <p:nvPr/>
          </p:nvGrpSpPr>
          <p:grpSpPr bwMode="auto">
            <a:xfrm rot="-731555">
              <a:off x="1081" y="1333"/>
              <a:ext cx="198" cy="389"/>
              <a:chOff x="1422" y="2367"/>
              <a:chExt cx="198" cy="389"/>
            </a:xfrm>
          </p:grpSpPr>
          <p:sp>
            <p:nvSpPr>
              <p:cNvPr id="23668" name="Line 24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9" name="Oval 25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23556" name="Text Box 114"/>
          <p:cNvSpPr txBox="1">
            <a:spLocks noChangeArrowheads="1"/>
          </p:cNvSpPr>
          <p:nvPr/>
        </p:nvSpPr>
        <p:spPr bwMode="auto">
          <a:xfrm>
            <a:off x="377825" y="1160463"/>
            <a:ext cx="8361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用火柴棒按下图的方式搭三角形，填写下表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7939" name="Group 291"/>
          <p:cNvGraphicFramePr>
            <a:graphicFrameLocks noGrp="1"/>
          </p:cNvGraphicFramePr>
          <p:nvPr>
            <p:ph/>
          </p:nvPr>
        </p:nvGraphicFramePr>
        <p:xfrm>
          <a:off x="214313" y="3082925"/>
          <a:ext cx="8429625" cy="1219200"/>
        </p:xfrm>
        <a:graphic>
          <a:graphicData uri="http://schemas.openxmlformats.org/drawingml/2006/table">
            <a:tbl>
              <a:tblPr/>
              <a:tblGrid>
                <a:gridCol w="2654300"/>
                <a:gridCol w="711200"/>
                <a:gridCol w="663575"/>
                <a:gridCol w="636587"/>
                <a:gridCol w="671513"/>
                <a:gridCol w="685800"/>
                <a:gridCol w="671512"/>
                <a:gridCol w="173513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三角形的个数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n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火柴棒的根数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816" name="Text Box 168"/>
          <p:cNvSpPr txBox="1">
            <a:spLocks noChangeArrowheads="1"/>
          </p:cNvSpPr>
          <p:nvPr/>
        </p:nvSpPr>
        <p:spPr bwMode="auto">
          <a:xfrm>
            <a:off x="2987675" y="3709988"/>
            <a:ext cx="8588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817" name="Text Box 169"/>
          <p:cNvSpPr txBox="1">
            <a:spLocks noChangeArrowheads="1"/>
          </p:cNvSpPr>
          <p:nvPr/>
        </p:nvSpPr>
        <p:spPr bwMode="auto">
          <a:xfrm>
            <a:off x="3698875" y="3713163"/>
            <a:ext cx="538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818" name="Text Box 170"/>
          <p:cNvSpPr txBox="1">
            <a:spLocks noChangeArrowheads="1"/>
          </p:cNvSpPr>
          <p:nvPr/>
        </p:nvSpPr>
        <p:spPr bwMode="auto">
          <a:xfrm>
            <a:off x="4367213" y="3719513"/>
            <a:ext cx="8588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819" name="Text Box 171"/>
          <p:cNvSpPr txBox="1">
            <a:spLocks noChangeArrowheads="1"/>
          </p:cNvSpPr>
          <p:nvPr/>
        </p:nvSpPr>
        <p:spPr bwMode="auto">
          <a:xfrm>
            <a:off x="4999038" y="3697288"/>
            <a:ext cx="8588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820" name="Text Box 172"/>
          <p:cNvSpPr txBox="1">
            <a:spLocks noChangeArrowheads="1"/>
          </p:cNvSpPr>
          <p:nvPr/>
        </p:nvSpPr>
        <p:spPr bwMode="auto">
          <a:xfrm>
            <a:off x="5553075" y="3700463"/>
            <a:ext cx="8588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821" name="AutoShape 173"/>
          <p:cNvSpPr>
            <a:spLocks noChangeArrowheads="1"/>
          </p:cNvSpPr>
          <p:nvPr/>
        </p:nvSpPr>
        <p:spPr bwMode="auto">
          <a:xfrm>
            <a:off x="2071688" y="4429125"/>
            <a:ext cx="6000750" cy="2143125"/>
          </a:xfrm>
          <a:prstGeom prst="cloudCallout">
            <a:avLst>
              <a:gd name="adj1" fmla="val -44852"/>
              <a:gd name="adj2" fmla="val -50819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三角形的个数与火柴棒的根数之间有什么关系？</a:t>
            </a:r>
            <a:endParaRPr lang="zh-CN" altLang="en-US" sz="32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592" name="Group 261"/>
          <p:cNvGrpSpPr/>
          <p:nvPr/>
        </p:nvGrpSpPr>
        <p:grpSpPr bwMode="auto">
          <a:xfrm>
            <a:off x="2643188" y="1857375"/>
            <a:ext cx="1333500" cy="852488"/>
            <a:chOff x="1718" y="1198"/>
            <a:chExt cx="840" cy="537"/>
          </a:xfrm>
        </p:grpSpPr>
        <p:grpSp>
          <p:nvGrpSpPr>
            <p:cNvPr id="23649" name="Group 26"/>
            <p:cNvGrpSpPr/>
            <p:nvPr/>
          </p:nvGrpSpPr>
          <p:grpSpPr bwMode="auto">
            <a:xfrm rot="-7316247">
              <a:off x="2265" y="1266"/>
              <a:ext cx="198" cy="389"/>
              <a:chOff x="1422" y="2367"/>
              <a:chExt cx="198" cy="389"/>
            </a:xfrm>
          </p:grpSpPr>
          <p:sp>
            <p:nvSpPr>
              <p:cNvPr id="23663" name="Line 27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4" name="Oval 28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650" name="Group 41"/>
            <p:cNvGrpSpPr/>
            <p:nvPr/>
          </p:nvGrpSpPr>
          <p:grpSpPr bwMode="auto">
            <a:xfrm rot="7016410">
              <a:off x="2137" y="1102"/>
              <a:ext cx="198" cy="389"/>
              <a:chOff x="1422" y="2367"/>
              <a:chExt cx="198" cy="389"/>
            </a:xfrm>
          </p:grpSpPr>
          <p:sp>
            <p:nvSpPr>
              <p:cNvPr id="23661" name="Line 42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2" name="Oval 43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rot="10800000"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651" name="Group 60"/>
            <p:cNvGrpSpPr/>
            <p:nvPr/>
          </p:nvGrpSpPr>
          <p:grpSpPr bwMode="auto">
            <a:xfrm rot="365892">
              <a:off x="1718" y="1266"/>
              <a:ext cx="538" cy="469"/>
              <a:chOff x="1092" y="685"/>
              <a:chExt cx="538" cy="469"/>
            </a:xfrm>
          </p:grpSpPr>
          <p:grpSp>
            <p:nvGrpSpPr>
              <p:cNvPr id="23652" name="Group 61"/>
              <p:cNvGrpSpPr/>
              <p:nvPr/>
            </p:nvGrpSpPr>
            <p:grpSpPr bwMode="auto">
              <a:xfrm rot="-7608350">
                <a:off x="1188" y="657"/>
                <a:ext cx="198" cy="389"/>
                <a:chOff x="1422" y="2367"/>
                <a:chExt cx="198" cy="389"/>
              </a:xfrm>
            </p:grpSpPr>
            <p:sp>
              <p:nvSpPr>
                <p:cNvPr id="23659" name="Line 62"/>
                <p:cNvSpPr>
                  <a:spLocks noChangeShapeType="1"/>
                </p:cNvSpPr>
                <p:nvPr/>
              </p:nvSpPr>
              <p:spPr bwMode="auto">
                <a:xfrm>
                  <a:off x="1422" y="2367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60" name="Oval 63"/>
                <p:cNvSpPr>
                  <a:spLocks noChangeArrowheads="1"/>
                </p:cNvSpPr>
                <p:nvPr/>
              </p:nvSpPr>
              <p:spPr bwMode="auto">
                <a:xfrm>
                  <a:off x="1564" y="2700"/>
                  <a:ext cx="56" cy="56"/>
                </a:xfrm>
                <a:prstGeom prst="ellipse">
                  <a:avLst/>
                </a:prstGeom>
                <a:solidFill>
                  <a:schemeClr val="hlink"/>
                </a:solidFill>
                <a:ln w="19050">
                  <a:solidFill>
                    <a:schemeClr val="hlink"/>
                  </a:solidFill>
                  <a:round/>
                </a:ln>
              </p:spPr>
              <p:txBody>
                <a:bodyPr vert="eaVert" wrap="none" anchor="ctr"/>
                <a:lstStyle/>
                <a:p>
                  <a:endParaRPr lang="zh-CN" altLang="zh-CN" b="1">
                    <a:solidFill>
                      <a:schemeClr val="hlink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23653" name="Group 64"/>
              <p:cNvGrpSpPr/>
              <p:nvPr/>
            </p:nvGrpSpPr>
            <p:grpSpPr bwMode="auto">
              <a:xfrm rot="6673145">
                <a:off x="1283" y="860"/>
                <a:ext cx="198" cy="389"/>
                <a:chOff x="1422" y="2367"/>
                <a:chExt cx="198" cy="389"/>
              </a:xfrm>
            </p:grpSpPr>
            <p:sp>
              <p:nvSpPr>
                <p:cNvPr id="23657" name="Line 65"/>
                <p:cNvSpPr>
                  <a:spLocks noChangeShapeType="1"/>
                </p:cNvSpPr>
                <p:nvPr/>
              </p:nvSpPr>
              <p:spPr bwMode="auto">
                <a:xfrm>
                  <a:off x="1422" y="2367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58" name="Oval 66"/>
                <p:cNvSpPr>
                  <a:spLocks noChangeArrowheads="1"/>
                </p:cNvSpPr>
                <p:nvPr/>
              </p:nvSpPr>
              <p:spPr bwMode="auto">
                <a:xfrm>
                  <a:off x="1564" y="2700"/>
                  <a:ext cx="56" cy="56"/>
                </a:xfrm>
                <a:prstGeom prst="ellipse">
                  <a:avLst/>
                </a:prstGeom>
                <a:solidFill>
                  <a:schemeClr val="hlink"/>
                </a:solidFill>
                <a:ln w="19050">
                  <a:solidFill>
                    <a:schemeClr val="hlink"/>
                  </a:solidFill>
                  <a:round/>
                </a:ln>
              </p:spPr>
              <p:txBody>
                <a:bodyPr rot="10800000" vert="eaVert" wrap="none" anchor="ctr"/>
                <a:lstStyle/>
                <a:p>
                  <a:endParaRPr lang="zh-CN" altLang="zh-CN" b="1">
                    <a:solidFill>
                      <a:schemeClr val="hlink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23654" name="Group 67"/>
              <p:cNvGrpSpPr/>
              <p:nvPr/>
            </p:nvGrpSpPr>
            <p:grpSpPr bwMode="auto">
              <a:xfrm rot="-731555">
                <a:off x="1432" y="685"/>
                <a:ext cx="198" cy="389"/>
                <a:chOff x="1422" y="2367"/>
                <a:chExt cx="198" cy="389"/>
              </a:xfrm>
            </p:grpSpPr>
            <p:sp>
              <p:nvSpPr>
                <p:cNvPr id="23655" name="Line 68"/>
                <p:cNvSpPr>
                  <a:spLocks noChangeShapeType="1"/>
                </p:cNvSpPr>
                <p:nvPr/>
              </p:nvSpPr>
              <p:spPr bwMode="auto">
                <a:xfrm>
                  <a:off x="1422" y="2367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56" name="Oval 69"/>
                <p:cNvSpPr>
                  <a:spLocks noChangeArrowheads="1"/>
                </p:cNvSpPr>
                <p:nvPr/>
              </p:nvSpPr>
              <p:spPr bwMode="auto">
                <a:xfrm>
                  <a:off x="1564" y="2700"/>
                  <a:ext cx="56" cy="56"/>
                </a:xfrm>
                <a:prstGeom prst="ellipse">
                  <a:avLst/>
                </a:prstGeom>
                <a:solidFill>
                  <a:schemeClr val="hlink"/>
                </a:solidFill>
                <a:ln w="19050">
                  <a:solidFill>
                    <a:schemeClr val="hlink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 b="1">
                    <a:solidFill>
                      <a:schemeClr val="hlink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</p:grpSp>
      </p:grpSp>
      <p:grpSp>
        <p:nvGrpSpPr>
          <p:cNvPr id="23593" name="Group 289"/>
          <p:cNvGrpSpPr/>
          <p:nvPr/>
        </p:nvGrpSpPr>
        <p:grpSpPr bwMode="auto">
          <a:xfrm>
            <a:off x="4233863" y="1860550"/>
            <a:ext cx="1631950" cy="844550"/>
            <a:chOff x="2667" y="1172"/>
            <a:chExt cx="1028" cy="532"/>
          </a:xfrm>
        </p:grpSpPr>
        <p:grpSp>
          <p:nvGrpSpPr>
            <p:cNvPr id="23627" name="Group 288"/>
            <p:cNvGrpSpPr/>
            <p:nvPr/>
          </p:nvGrpSpPr>
          <p:grpSpPr bwMode="auto">
            <a:xfrm>
              <a:off x="3190" y="1252"/>
              <a:ext cx="333" cy="268"/>
              <a:chOff x="3592" y="429"/>
              <a:chExt cx="333" cy="268"/>
            </a:xfrm>
          </p:grpSpPr>
          <p:sp>
            <p:nvSpPr>
              <p:cNvPr id="23647" name="Line 73"/>
              <p:cNvSpPr>
                <a:spLocks noChangeShapeType="1"/>
              </p:cNvSpPr>
              <p:nvPr/>
            </p:nvSpPr>
            <p:spPr bwMode="auto">
              <a:xfrm rot="-7316247">
                <a:off x="3682" y="454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8" name="Oval 74"/>
              <p:cNvSpPr>
                <a:spLocks noChangeArrowheads="1"/>
              </p:cNvSpPr>
              <p:nvPr/>
            </p:nvSpPr>
            <p:spPr bwMode="auto">
              <a:xfrm rot="-7316247">
                <a:off x="3828" y="429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628" name="Group 287"/>
            <p:cNvGrpSpPr/>
            <p:nvPr/>
          </p:nvGrpSpPr>
          <p:grpSpPr bwMode="auto">
            <a:xfrm>
              <a:off x="2667" y="1172"/>
              <a:ext cx="1028" cy="532"/>
              <a:chOff x="2667" y="1172"/>
              <a:chExt cx="1028" cy="532"/>
            </a:xfrm>
          </p:grpSpPr>
          <p:sp>
            <p:nvSpPr>
              <p:cNvPr id="23629" name="Oval 77"/>
              <p:cNvSpPr>
                <a:spLocks noChangeArrowheads="1"/>
              </p:cNvSpPr>
              <p:nvPr/>
            </p:nvSpPr>
            <p:spPr bwMode="auto">
              <a:xfrm rot="7016410">
                <a:off x="3005" y="1224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rot="10800000"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23630" name="Group 264"/>
              <p:cNvGrpSpPr/>
              <p:nvPr/>
            </p:nvGrpSpPr>
            <p:grpSpPr bwMode="auto">
              <a:xfrm>
                <a:off x="2667" y="1172"/>
                <a:ext cx="1028" cy="532"/>
                <a:chOff x="2621" y="1272"/>
                <a:chExt cx="1028" cy="532"/>
              </a:xfrm>
            </p:grpSpPr>
            <p:grpSp>
              <p:nvGrpSpPr>
                <p:cNvPr id="23631" name="Group 35"/>
                <p:cNvGrpSpPr/>
                <p:nvPr/>
              </p:nvGrpSpPr>
              <p:grpSpPr bwMode="auto">
                <a:xfrm rot="-156882">
                  <a:off x="3451" y="1363"/>
                  <a:ext cx="198" cy="389"/>
                  <a:chOff x="1422" y="2367"/>
                  <a:chExt cx="198" cy="389"/>
                </a:xfrm>
              </p:grpSpPr>
              <p:sp>
                <p:nvSpPr>
                  <p:cNvPr id="23645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6" name="Oval 37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sp>
              <p:nvSpPr>
                <p:cNvPr id="23632" name="Line 76"/>
                <p:cNvSpPr>
                  <a:spLocks noChangeShapeType="1"/>
                </p:cNvSpPr>
                <p:nvPr/>
              </p:nvSpPr>
              <p:spPr bwMode="auto">
                <a:xfrm rot="7016410">
                  <a:off x="3098" y="1182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3633" name="Group 79"/>
                <p:cNvGrpSpPr/>
                <p:nvPr/>
              </p:nvGrpSpPr>
              <p:grpSpPr bwMode="auto">
                <a:xfrm rot="-7242458">
                  <a:off x="2717" y="1298"/>
                  <a:ext cx="198" cy="389"/>
                  <a:chOff x="1422" y="2367"/>
                  <a:chExt cx="198" cy="389"/>
                </a:xfrm>
              </p:grpSpPr>
              <p:sp>
                <p:nvSpPr>
                  <p:cNvPr id="23643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4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23634" name="Group 82"/>
                <p:cNvGrpSpPr/>
                <p:nvPr/>
              </p:nvGrpSpPr>
              <p:grpSpPr bwMode="auto">
                <a:xfrm rot="7039037">
                  <a:off x="2790" y="1510"/>
                  <a:ext cx="198" cy="389"/>
                  <a:chOff x="1422" y="2367"/>
                  <a:chExt cx="198" cy="389"/>
                </a:xfrm>
              </p:grpSpPr>
              <p:sp>
                <p:nvSpPr>
                  <p:cNvPr id="23641" name="Line 83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2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rot="10800000" vert="eaVert"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23635" name="Group 85"/>
                <p:cNvGrpSpPr/>
                <p:nvPr/>
              </p:nvGrpSpPr>
              <p:grpSpPr bwMode="auto">
                <a:xfrm rot="-365663">
                  <a:off x="2957" y="1352"/>
                  <a:ext cx="198" cy="389"/>
                  <a:chOff x="1422" y="2367"/>
                  <a:chExt cx="198" cy="389"/>
                </a:xfrm>
              </p:grpSpPr>
              <p:sp>
                <p:nvSpPr>
                  <p:cNvPr id="236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40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23636" name="Group 263"/>
                <p:cNvGrpSpPr/>
                <p:nvPr/>
              </p:nvGrpSpPr>
              <p:grpSpPr bwMode="auto">
                <a:xfrm>
                  <a:off x="3177" y="1633"/>
                  <a:ext cx="391" cy="153"/>
                  <a:chOff x="3333" y="471"/>
                  <a:chExt cx="391" cy="153"/>
                </a:xfrm>
              </p:grpSpPr>
              <p:sp>
                <p:nvSpPr>
                  <p:cNvPr id="23637" name="Line 223"/>
                  <p:cNvSpPr>
                    <a:spLocks noChangeShapeType="1"/>
                  </p:cNvSpPr>
                  <p:nvPr/>
                </p:nvSpPr>
                <p:spPr bwMode="auto">
                  <a:xfrm rot="6918733">
                    <a:off x="3481" y="381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38" name="Oval 224"/>
                  <p:cNvSpPr>
                    <a:spLocks noChangeArrowheads="1"/>
                  </p:cNvSpPr>
                  <p:nvPr/>
                </p:nvSpPr>
                <p:spPr bwMode="auto">
                  <a:xfrm rot="6918733">
                    <a:off x="3333" y="521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rot="10800000" vert="eaVert"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23594" name="Group 266"/>
          <p:cNvGrpSpPr/>
          <p:nvPr/>
        </p:nvGrpSpPr>
        <p:grpSpPr bwMode="auto">
          <a:xfrm>
            <a:off x="5929313" y="2005013"/>
            <a:ext cx="2125662" cy="873125"/>
            <a:chOff x="3735" y="1263"/>
            <a:chExt cx="1339" cy="550"/>
          </a:xfrm>
        </p:grpSpPr>
        <p:grpSp>
          <p:nvGrpSpPr>
            <p:cNvPr id="23597" name="Group 90"/>
            <p:cNvGrpSpPr/>
            <p:nvPr/>
          </p:nvGrpSpPr>
          <p:grpSpPr bwMode="auto">
            <a:xfrm rot="-156882">
              <a:off x="4544" y="1352"/>
              <a:ext cx="198" cy="389"/>
              <a:chOff x="1422" y="2367"/>
              <a:chExt cx="198" cy="389"/>
            </a:xfrm>
          </p:grpSpPr>
          <p:sp>
            <p:nvSpPr>
              <p:cNvPr id="23625" name="Line 91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6" name="Oval 92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598" name="Group 93"/>
            <p:cNvGrpSpPr/>
            <p:nvPr/>
          </p:nvGrpSpPr>
          <p:grpSpPr bwMode="auto">
            <a:xfrm rot="6703426">
              <a:off x="4430" y="1530"/>
              <a:ext cx="164" cy="402"/>
              <a:chOff x="1422" y="2367"/>
              <a:chExt cx="198" cy="389"/>
            </a:xfrm>
          </p:grpSpPr>
          <p:sp>
            <p:nvSpPr>
              <p:cNvPr id="23623" name="Line 94"/>
              <p:cNvSpPr>
                <a:spLocks noChangeShapeType="1"/>
              </p:cNvSpPr>
              <p:nvPr/>
            </p:nvSpPr>
            <p:spPr bwMode="auto">
              <a:xfrm>
                <a:off x="1422" y="2367"/>
                <a:ext cx="153" cy="33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4" name="Oval 95"/>
              <p:cNvSpPr>
                <a:spLocks noChangeArrowheads="1"/>
              </p:cNvSpPr>
              <p:nvPr/>
            </p:nvSpPr>
            <p:spPr bwMode="auto">
              <a:xfrm>
                <a:off x="1564" y="2700"/>
                <a:ext cx="56" cy="56"/>
              </a:xfrm>
              <a:prstGeom prst="ellipse">
                <a:avLst/>
              </a:prstGeom>
              <a:solidFill>
                <a:schemeClr val="hlink"/>
              </a:solidFill>
              <a:ln w="19050">
                <a:solidFill>
                  <a:schemeClr val="hlink"/>
                </a:solidFill>
                <a:round/>
              </a:ln>
            </p:spPr>
            <p:txBody>
              <a:bodyPr rot="10800000" vert="eaVert" wrap="none" anchor="ctr"/>
              <a:lstStyle/>
              <a:p>
                <a:endParaRPr lang="zh-CN" altLang="zh-CN" b="1">
                  <a:solidFill>
                    <a:schemeClr val="hlink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23599" name="Group 265"/>
            <p:cNvGrpSpPr/>
            <p:nvPr/>
          </p:nvGrpSpPr>
          <p:grpSpPr bwMode="auto">
            <a:xfrm>
              <a:off x="3735" y="1263"/>
              <a:ext cx="1339" cy="546"/>
              <a:chOff x="3735" y="1172"/>
              <a:chExt cx="1339" cy="546"/>
            </a:xfrm>
          </p:grpSpPr>
          <p:grpSp>
            <p:nvGrpSpPr>
              <p:cNvPr id="23600" name="Group 32"/>
              <p:cNvGrpSpPr/>
              <p:nvPr/>
            </p:nvGrpSpPr>
            <p:grpSpPr bwMode="auto">
              <a:xfrm rot="-3772705">
                <a:off x="4678" y="1087"/>
                <a:ext cx="198" cy="389"/>
                <a:chOff x="1422" y="2367"/>
                <a:chExt cx="198" cy="389"/>
              </a:xfrm>
            </p:grpSpPr>
            <p:sp>
              <p:nvSpPr>
                <p:cNvPr id="23621" name="Line 33"/>
                <p:cNvSpPr>
                  <a:spLocks noChangeShapeType="1"/>
                </p:cNvSpPr>
                <p:nvPr/>
              </p:nvSpPr>
              <p:spPr bwMode="auto">
                <a:xfrm>
                  <a:off x="1422" y="2367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22" name="Oval 34"/>
                <p:cNvSpPr>
                  <a:spLocks noChangeArrowheads="1"/>
                </p:cNvSpPr>
                <p:nvPr/>
              </p:nvSpPr>
              <p:spPr bwMode="auto">
                <a:xfrm>
                  <a:off x="1564" y="2700"/>
                  <a:ext cx="56" cy="56"/>
                </a:xfrm>
                <a:prstGeom prst="ellipse">
                  <a:avLst/>
                </a:prstGeom>
                <a:solidFill>
                  <a:schemeClr val="hlink"/>
                </a:solidFill>
                <a:ln w="19050">
                  <a:solidFill>
                    <a:schemeClr val="hlink"/>
                  </a:solidFill>
                  <a:round/>
                </a:ln>
              </p:spPr>
              <p:txBody>
                <a:bodyPr vert="eaVert" wrap="none" anchor="ctr"/>
                <a:lstStyle/>
                <a:p>
                  <a:endParaRPr lang="zh-CN" altLang="zh-CN" b="1">
                    <a:solidFill>
                      <a:schemeClr val="hlink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23601" name="Group 56"/>
              <p:cNvGrpSpPr/>
              <p:nvPr/>
            </p:nvGrpSpPr>
            <p:grpSpPr bwMode="auto">
              <a:xfrm rot="-6734076">
                <a:off x="4781" y="1271"/>
                <a:ext cx="198" cy="389"/>
                <a:chOff x="1422" y="2367"/>
                <a:chExt cx="198" cy="389"/>
              </a:xfrm>
            </p:grpSpPr>
            <p:sp>
              <p:nvSpPr>
                <p:cNvPr id="23619" name="Line 57"/>
                <p:cNvSpPr>
                  <a:spLocks noChangeShapeType="1"/>
                </p:cNvSpPr>
                <p:nvPr/>
              </p:nvSpPr>
              <p:spPr bwMode="auto">
                <a:xfrm>
                  <a:off x="1422" y="2367"/>
                  <a:ext cx="153" cy="333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20" name="Oval 58"/>
                <p:cNvSpPr>
                  <a:spLocks noChangeArrowheads="1"/>
                </p:cNvSpPr>
                <p:nvPr/>
              </p:nvSpPr>
              <p:spPr bwMode="auto">
                <a:xfrm>
                  <a:off x="1564" y="2700"/>
                  <a:ext cx="56" cy="56"/>
                </a:xfrm>
                <a:prstGeom prst="ellipse">
                  <a:avLst/>
                </a:prstGeom>
                <a:solidFill>
                  <a:schemeClr val="hlink"/>
                </a:solidFill>
                <a:ln w="19050">
                  <a:solidFill>
                    <a:schemeClr val="hlink"/>
                  </a:solidFill>
                  <a:round/>
                </a:ln>
              </p:spPr>
              <p:txBody>
                <a:bodyPr vert="eaVert" wrap="none" anchor="ctr"/>
                <a:lstStyle/>
                <a:p>
                  <a:endParaRPr lang="zh-CN" altLang="zh-CN" b="1">
                    <a:solidFill>
                      <a:schemeClr val="hlink"/>
                    </a:solidFill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grpSp>
            <p:nvGrpSpPr>
              <p:cNvPr id="23602" name="Group 96"/>
              <p:cNvGrpSpPr/>
              <p:nvPr/>
            </p:nvGrpSpPr>
            <p:grpSpPr bwMode="auto">
              <a:xfrm>
                <a:off x="3735" y="1172"/>
                <a:ext cx="885" cy="546"/>
                <a:chOff x="2006" y="1009"/>
                <a:chExt cx="885" cy="546"/>
              </a:xfrm>
            </p:grpSpPr>
            <p:grpSp>
              <p:nvGrpSpPr>
                <p:cNvPr id="23603" name="Group 97"/>
                <p:cNvGrpSpPr/>
                <p:nvPr/>
              </p:nvGrpSpPr>
              <p:grpSpPr bwMode="auto">
                <a:xfrm rot="-7316247">
                  <a:off x="2598" y="1068"/>
                  <a:ext cx="198" cy="389"/>
                  <a:chOff x="1422" y="2367"/>
                  <a:chExt cx="198" cy="389"/>
                </a:xfrm>
              </p:grpSpPr>
              <p:sp>
                <p:nvSpPr>
                  <p:cNvPr id="23617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18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vert="eaVert"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23604" name="Group 100"/>
                <p:cNvGrpSpPr/>
                <p:nvPr/>
              </p:nvGrpSpPr>
              <p:grpSpPr bwMode="auto">
                <a:xfrm rot="7016410">
                  <a:off x="2452" y="913"/>
                  <a:ext cx="198" cy="389"/>
                  <a:chOff x="1422" y="2367"/>
                  <a:chExt cx="198" cy="389"/>
                </a:xfrm>
              </p:grpSpPr>
              <p:sp>
                <p:nvSpPr>
                  <p:cNvPr id="23615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1422" y="2367"/>
                    <a:ext cx="153" cy="33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16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1564" y="2700"/>
                    <a:ext cx="56" cy="56"/>
                  </a:xfrm>
                  <a:prstGeom prst="ellipse">
                    <a:avLst/>
                  </a:prstGeom>
                  <a:solidFill>
                    <a:schemeClr val="hlink"/>
                  </a:solidFill>
                  <a:ln w="19050">
                    <a:solidFill>
                      <a:schemeClr val="hlink"/>
                    </a:solidFill>
                    <a:round/>
                  </a:ln>
                </p:spPr>
                <p:txBody>
                  <a:bodyPr rot="10800000" vert="eaVert" wrap="none" anchor="ctr"/>
                  <a:lstStyle/>
                  <a:p>
                    <a:endParaRPr lang="zh-CN" altLang="zh-CN" b="1">
                      <a:solidFill>
                        <a:schemeClr val="hlink"/>
                      </a:solidFill>
                      <a:latin typeface="华文楷体" pitchFamily="2" charset="-122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23605" name="Group 103"/>
                <p:cNvGrpSpPr/>
                <p:nvPr/>
              </p:nvGrpSpPr>
              <p:grpSpPr bwMode="auto">
                <a:xfrm rot="365892">
                  <a:off x="2006" y="1086"/>
                  <a:ext cx="538" cy="469"/>
                  <a:chOff x="1092" y="685"/>
                  <a:chExt cx="538" cy="469"/>
                </a:xfrm>
              </p:grpSpPr>
              <p:grpSp>
                <p:nvGrpSpPr>
                  <p:cNvPr id="23606" name="Group 104"/>
                  <p:cNvGrpSpPr/>
                  <p:nvPr/>
                </p:nvGrpSpPr>
                <p:grpSpPr bwMode="auto">
                  <a:xfrm rot="-7608350">
                    <a:off x="1188" y="657"/>
                    <a:ext cx="198" cy="389"/>
                    <a:chOff x="1422" y="2367"/>
                    <a:chExt cx="198" cy="389"/>
                  </a:xfrm>
                </p:grpSpPr>
                <p:sp>
                  <p:nvSpPr>
                    <p:cNvPr id="23613" name="Line 10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22" y="2367"/>
                      <a:ext cx="153" cy="33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14" name="Oval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64" y="2700"/>
                      <a:ext cx="56" cy="56"/>
                    </a:xfrm>
                    <a:prstGeom prst="ellipse">
                      <a:avLst/>
                    </a:prstGeom>
                    <a:solidFill>
                      <a:schemeClr val="hlink"/>
                    </a:solidFill>
                    <a:ln w="19050">
                      <a:solidFill>
                        <a:schemeClr val="hlink"/>
                      </a:solidFill>
                      <a:round/>
                    </a:ln>
                  </p:spPr>
                  <p:txBody>
                    <a:bodyPr vert="eaVert" wrap="none" anchor="ctr"/>
                    <a:lstStyle/>
                    <a:p>
                      <a:endParaRPr lang="zh-CN" altLang="zh-CN" b="1">
                        <a:solidFill>
                          <a:schemeClr val="hlink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23607" name="Group 107"/>
                  <p:cNvGrpSpPr/>
                  <p:nvPr/>
                </p:nvGrpSpPr>
                <p:grpSpPr bwMode="auto">
                  <a:xfrm rot="6673145">
                    <a:off x="1283" y="860"/>
                    <a:ext cx="198" cy="389"/>
                    <a:chOff x="1422" y="2367"/>
                    <a:chExt cx="198" cy="389"/>
                  </a:xfrm>
                </p:grpSpPr>
                <p:sp>
                  <p:nvSpPr>
                    <p:cNvPr id="23611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22" y="2367"/>
                      <a:ext cx="153" cy="33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12" name="Oval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64" y="2700"/>
                      <a:ext cx="56" cy="56"/>
                    </a:xfrm>
                    <a:prstGeom prst="ellipse">
                      <a:avLst/>
                    </a:prstGeom>
                    <a:solidFill>
                      <a:schemeClr val="hlink"/>
                    </a:solidFill>
                    <a:ln w="19050">
                      <a:solidFill>
                        <a:schemeClr val="hlink"/>
                      </a:solidFill>
                      <a:round/>
                    </a:ln>
                  </p:spPr>
                  <p:txBody>
                    <a:bodyPr rot="10800000" vert="eaVert" wrap="none" anchor="ctr"/>
                    <a:lstStyle/>
                    <a:p>
                      <a:endParaRPr lang="zh-CN" altLang="zh-CN" b="1">
                        <a:solidFill>
                          <a:schemeClr val="hlink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  <p:grpSp>
                <p:nvGrpSpPr>
                  <p:cNvPr id="23608" name="Group 110"/>
                  <p:cNvGrpSpPr/>
                  <p:nvPr/>
                </p:nvGrpSpPr>
                <p:grpSpPr bwMode="auto">
                  <a:xfrm rot="-731555">
                    <a:off x="1432" y="685"/>
                    <a:ext cx="198" cy="389"/>
                    <a:chOff x="1422" y="2367"/>
                    <a:chExt cx="198" cy="389"/>
                  </a:xfrm>
                </p:grpSpPr>
                <p:sp>
                  <p:nvSpPr>
                    <p:cNvPr id="23609" name="Line 1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22" y="2367"/>
                      <a:ext cx="153" cy="33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610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64" y="2700"/>
                      <a:ext cx="56" cy="56"/>
                    </a:xfrm>
                    <a:prstGeom prst="ellipse">
                      <a:avLst/>
                    </a:prstGeom>
                    <a:solidFill>
                      <a:schemeClr val="hlink"/>
                    </a:solidFill>
                    <a:ln w="19050">
                      <a:solidFill>
                        <a:schemeClr val="hlink"/>
                      </a:solidFill>
                      <a:round/>
                    </a:ln>
                  </p:spPr>
                  <p:txBody>
                    <a:bodyPr wrap="none" anchor="ctr"/>
                    <a:lstStyle/>
                    <a:p>
                      <a:endParaRPr lang="zh-CN" altLang="zh-CN" b="1">
                        <a:solidFill>
                          <a:schemeClr val="hlink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92" name="Text Box 172"/>
          <p:cNvSpPr txBox="1">
            <a:spLocks noChangeArrowheads="1"/>
          </p:cNvSpPr>
          <p:nvPr/>
        </p:nvSpPr>
        <p:spPr bwMode="auto">
          <a:xfrm>
            <a:off x="6307138" y="3571875"/>
            <a:ext cx="858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 Box 172"/>
          <p:cNvSpPr txBox="1">
            <a:spLocks noChangeArrowheads="1"/>
          </p:cNvSpPr>
          <p:nvPr/>
        </p:nvSpPr>
        <p:spPr bwMode="auto">
          <a:xfrm>
            <a:off x="7072313" y="3643313"/>
            <a:ext cx="192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2n</a:t>
            </a: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＋</a:t>
            </a: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</a:rPr>
              <a:t>1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16" grpId="0"/>
      <p:bldP spid="27817" grpId="0"/>
      <p:bldP spid="27818" grpId="0"/>
      <p:bldP spid="27819" grpId="0"/>
      <p:bldP spid="27820" grpId="0"/>
      <p:bldP spid="27821" grpId="0" animBg="1"/>
      <p:bldP spid="92" grpId="0"/>
      <p:bldP spid="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7"/>
          <p:cNvGrpSpPr/>
          <p:nvPr/>
        </p:nvGrpSpPr>
        <p:grpSpPr bwMode="auto">
          <a:xfrm>
            <a:off x="857250" y="1000125"/>
            <a:ext cx="2235200" cy="1225550"/>
            <a:chOff x="1130" y="1726"/>
            <a:chExt cx="1408" cy="772"/>
          </a:xfrm>
        </p:grpSpPr>
        <p:sp>
          <p:nvSpPr>
            <p:cNvPr id="26632" name="chair3"/>
            <p:cNvSpPr>
              <a:spLocks noEditPoints="1" noChangeArrowheads="1"/>
            </p:cNvSpPr>
            <p:nvPr/>
          </p:nvSpPr>
          <p:spPr bwMode="auto">
            <a:xfrm>
              <a:off x="1425" y="1746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33" name="chair3"/>
            <p:cNvSpPr>
              <a:spLocks noEditPoints="1" noChangeArrowheads="1"/>
            </p:cNvSpPr>
            <p:nvPr/>
          </p:nvSpPr>
          <p:spPr bwMode="auto">
            <a:xfrm rot="10800000">
              <a:off x="1871" y="2300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34" name="chair3"/>
            <p:cNvSpPr>
              <a:spLocks noEditPoints="1" noChangeArrowheads="1"/>
            </p:cNvSpPr>
            <p:nvPr/>
          </p:nvSpPr>
          <p:spPr bwMode="auto">
            <a:xfrm rot="10800000">
              <a:off x="1462" y="2287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35" name="chair3"/>
            <p:cNvSpPr>
              <a:spLocks noEditPoints="1" noChangeArrowheads="1"/>
            </p:cNvSpPr>
            <p:nvPr/>
          </p:nvSpPr>
          <p:spPr bwMode="auto">
            <a:xfrm rot="5400000">
              <a:off x="2293" y="2013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36" name="chair3"/>
            <p:cNvSpPr>
              <a:spLocks noEditPoints="1" noChangeArrowheads="1"/>
            </p:cNvSpPr>
            <p:nvPr/>
          </p:nvSpPr>
          <p:spPr bwMode="auto">
            <a:xfrm rot="16200000">
              <a:off x="1083" y="2035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37" name="chair3"/>
            <p:cNvSpPr>
              <a:spLocks noEditPoints="1" noChangeArrowheads="1"/>
            </p:cNvSpPr>
            <p:nvPr/>
          </p:nvSpPr>
          <p:spPr bwMode="auto">
            <a:xfrm>
              <a:off x="1828" y="1726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636" name="Rectangle 14"/>
            <p:cNvSpPr>
              <a:spLocks noChangeArrowheads="1"/>
            </p:cNvSpPr>
            <p:nvPr/>
          </p:nvSpPr>
          <p:spPr bwMode="auto">
            <a:xfrm>
              <a:off x="1368" y="1980"/>
              <a:ext cx="918" cy="26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4579" name="Group 15"/>
          <p:cNvGrpSpPr/>
          <p:nvPr/>
        </p:nvGrpSpPr>
        <p:grpSpPr bwMode="auto">
          <a:xfrm>
            <a:off x="4251325" y="952500"/>
            <a:ext cx="3721100" cy="1262063"/>
            <a:chOff x="2861" y="1139"/>
            <a:chExt cx="2344" cy="795"/>
          </a:xfrm>
        </p:grpSpPr>
        <p:sp>
          <p:nvSpPr>
            <p:cNvPr id="24618" name="Rectangle 16"/>
            <p:cNvSpPr>
              <a:spLocks noChangeArrowheads="1"/>
            </p:cNvSpPr>
            <p:nvPr/>
          </p:nvSpPr>
          <p:spPr bwMode="auto">
            <a:xfrm>
              <a:off x="4031" y="1391"/>
              <a:ext cx="918" cy="27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619" name="Rectangle 17"/>
            <p:cNvSpPr>
              <a:spLocks noChangeArrowheads="1"/>
            </p:cNvSpPr>
            <p:nvPr/>
          </p:nvSpPr>
          <p:spPr bwMode="auto">
            <a:xfrm>
              <a:off x="3118" y="1396"/>
              <a:ext cx="918" cy="26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2" name="chair3"/>
            <p:cNvSpPr>
              <a:spLocks noEditPoints="1" noChangeArrowheads="1"/>
            </p:cNvSpPr>
            <p:nvPr/>
          </p:nvSpPr>
          <p:spPr bwMode="auto">
            <a:xfrm>
              <a:off x="4556" y="1139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3" name="chair3"/>
            <p:cNvSpPr>
              <a:spLocks noEditPoints="1" noChangeArrowheads="1"/>
            </p:cNvSpPr>
            <p:nvPr/>
          </p:nvSpPr>
          <p:spPr bwMode="auto">
            <a:xfrm>
              <a:off x="4111" y="1144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4" name="chair3"/>
            <p:cNvSpPr>
              <a:spLocks noEditPoints="1" noChangeArrowheads="1"/>
            </p:cNvSpPr>
            <p:nvPr/>
          </p:nvSpPr>
          <p:spPr bwMode="auto">
            <a:xfrm>
              <a:off x="3621" y="1140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5" name="chair3"/>
            <p:cNvSpPr>
              <a:spLocks noEditPoints="1" noChangeArrowheads="1"/>
            </p:cNvSpPr>
            <p:nvPr/>
          </p:nvSpPr>
          <p:spPr bwMode="auto">
            <a:xfrm>
              <a:off x="3203" y="1145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6" name="chair3"/>
            <p:cNvSpPr>
              <a:spLocks noEditPoints="1" noChangeArrowheads="1"/>
            </p:cNvSpPr>
            <p:nvPr/>
          </p:nvSpPr>
          <p:spPr bwMode="auto">
            <a:xfrm rot="5400000">
              <a:off x="4960" y="1410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7" name="chair3"/>
            <p:cNvSpPr>
              <a:spLocks noEditPoints="1" noChangeArrowheads="1"/>
            </p:cNvSpPr>
            <p:nvPr/>
          </p:nvSpPr>
          <p:spPr bwMode="auto">
            <a:xfrm rot="37633949">
              <a:off x="2814" y="1444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8" name="chair3"/>
            <p:cNvSpPr>
              <a:spLocks noEditPoints="1" noChangeArrowheads="1"/>
            </p:cNvSpPr>
            <p:nvPr/>
          </p:nvSpPr>
          <p:spPr bwMode="auto">
            <a:xfrm rot="10800000">
              <a:off x="4603" y="1734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49" name="chair3"/>
            <p:cNvSpPr>
              <a:spLocks noEditPoints="1" noChangeArrowheads="1"/>
            </p:cNvSpPr>
            <p:nvPr/>
          </p:nvSpPr>
          <p:spPr bwMode="auto">
            <a:xfrm rot="10800000">
              <a:off x="4149" y="1721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50" name="chair3"/>
            <p:cNvSpPr>
              <a:spLocks noEditPoints="1" noChangeArrowheads="1"/>
            </p:cNvSpPr>
            <p:nvPr/>
          </p:nvSpPr>
          <p:spPr bwMode="auto">
            <a:xfrm rot="10800000">
              <a:off x="3668" y="1736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651" name="chair3"/>
            <p:cNvSpPr>
              <a:spLocks noEditPoints="1" noChangeArrowheads="1"/>
            </p:cNvSpPr>
            <p:nvPr/>
          </p:nvSpPr>
          <p:spPr bwMode="auto">
            <a:xfrm rot="10800000">
              <a:off x="3223" y="1714"/>
              <a:ext cx="305" cy="198"/>
            </a:xfrm>
            <a:custGeom>
              <a:avLst/>
              <a:gdLst>
                <a:gd name="T0" fmla="*/ 10800 w 21600"/>
                <a:gd name="T1" fmla="*/ 0 h 21600"/>
                <a:gd name="T2" fmla="*/ 20275 w 21600"/>
                <a:gd name="T3" fmla="*/ 10800 h 21600"/>
                <a:gd name="T4" fmla="*/ 10800 w 21600"/>
                <a:gd name="T5" fmla="*/ 21600 h 21600"/>
                <a:gd name="T6" fmla="*/ 1303 w 21600"/>
                <a:gd name="T7" fmla="*/ 10800 h 21600"/>
                <a:gd name="T8" fmla="*/ 4828 w 21600"/>
                <a:gd name="T9" fmla="*/ 6639 h 21600"/>
                <a:gd name="T10" fmla="*/ 16846 w 21600"/>
                <a:gd name="T11" fmla="*/ 196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0661" y="21600"/>
                  </a:moveTo>
                  <a:lnTo>
                    <a:pt x="11964" y="21600"/>
                  </a:lnTo>
                  <a:lnTo>
                    <a:pt x="12969" y="21477"/>
                  </a:lnTo>
                  <a:lnTo>
                    <a:pt x="13951" y="21379"/>
                  </a:lnTo>
                  <a:lnTo>
                    <a:pt x="14742" y="21134"/>
                  </a:lnTo>
                  <a:lnTo>
                    <a:pt x="15575" y="20765"/>
                  </a:lnTo>
                  <a:lnTo>
                    <a:pt x="16152" y="20520"/>
                  </a:lnTo>
                  <a:lnTo>
                    <a:pt x="16579" y="20225"/>
                  </a:lnTo>
                  <a:lnTo>
                    <a:pt x="16942" y="19857"/>
                  </a:lnTo>
                  <a:lnTo>
                    <a:pt x="17455" y="20520"/>
                  </a:lnTo>
                  <a:lnTo>
                    <a:pt x="17989" y="21011"/>
                  </a:lnTo>
                  <a:lnTo>
                    <a:pt x="18459" y="21379"/>
                  </a:lnTo>
                  <a:lnTo>
                    <a:pt x="19079" y="21477"/>
                  </a:lnTo>
                  <a:lnTo>
                    <a:pt x="19656" y="21477"/>
                  </a:lnTo>
                  <a:lnTo>
                    <a:pt x="20275" y="21379"/>
                  </a:lnTo>
                  <a:lnTo>
                    <a:pt x="20660" y="21011"/>
                  </a:lnTo>
                  <a:lnTo>
                    <a:pt x="21173" y="20643"/>
                  </a:lnTo>
                  <a:lnTo>
                    <a:pt x="21386" y="20225"/>
                  </a:lnTo>
                  <a:lnTo>
                    <a:pt x="21600" y="19636"/>
                  </a:lnTo>
                  <a:lnTo>
                    <a:pt x="21600" y="19145"/>
                  </a:lnTo>
                  <a:lnTo>
                    <a:pt x="21600" y="18605"/>
                  </a:lnTo>
                  <a:lnTo>
                    <a:pt x="21386" y="18115"/>
                  </a:lnTo>
                  <a:lnTo>
                    <a:pt x="21066" y="17525"/>
                  </a:lnTo>
                  <a:lnTo>
                    <a:pt x="20660" y="17108"/>
                  </a:lnTo>
                  <a:lnTo>
                    <a:pt x="20275" y="16740"/>
                  </a:lnTo>
                  <a:lnTo>
                    <a:pt x="20275" y="10628"/>
                  </a:lnTo>
                  <a:lnTo>
                    <a:pt x="20275" y="5695"/>
                  </a:lnTo>
                  <a:lnTo>
                    <a:pt x="20275" y="5105"/>
                  </a:lnTo>
                  <a:lnTo>
                    <a:pt x="20190" y="4492"/>
                  </a:lnTo>
                  <a:lnTo>
                    <a:pt x="19976" y="4075"/>
                  </a:lnTo>
                  <a:lnTo>
                    <a:pt x="19763" y="3485"/>
                  </a:lnTo>
                  <a:lnTo>
                    <a:pt x="19442" y="2995"/>
                  </a:lnTo>
                  <a:lnTo>
                    <a:pt x="19079" y="2455"/>
                  </a:lnTo>
                  <a:lnTo>
                    <a:pt x="18673" y="2086"/>
                  </a:lnTo>
                  <a:lnTo>
                    <a:pt x="18139" y="1620"/>
                  </a:lnTo>
                  <a:lnTo>
                    <a:pt x="17562" y="1325"/>
                  </a:lnTo>
                  <a:lnTo>
                    <a:pt x="16836" y="957"/>
                  </a:lnTo>
                  <a:lnTo>
                    <a:pt x="16045" y="589"/>
                  </a:lnTo>
                  <a:lnTo>
                    <a:pt x="15169" y="344"/>
                  </a:lnTo>
                  <a:lnTo>
                    <a:pt x="14272" y="245"/>
                  </a:lnTo>
                  <a:lnTo>
                    <a:pt x="13182" y="123"/>
                  </a:lnTo>
                  <a:lnTo>
                    <a:pt x="12028" y="0"/>
                  </a:lnTo>
                  <a:lnTo>
                    <a:pt x="10832" y="0"/>
                  </a:lnTo>
                  <a:lnTo>
                    <a:pt x="9572" y="0"/>
                  </a:lnTo>
                  <a:lnTo>
                    <a:pt x="8418" y="123"/>
                  </a:lnTo>
                  <a:lnTo>
                    <a:pt x="7328" y="245"/>
                  </a:lnTo>
                  <a:lnTo>
                    <a:pt x="6431" y="344"/>
                  </a:lnTo>
                  <a:lnTo>
                    <a:pt x="5555" y="589"/>
                  </a:lnTo>
                  <a:lnTo>
                    <a:pt x="4764" y="957"/>
                  </a:lnTo>
                  <a:lnTo>
                    <a:pt x="4038" y="1325"/>
                  </a:lnTo>
                  <a:lnTo>
                    <a:pt x="3461" y="1620"/>
                  </a:lnTo>
                  <a:lnTo>
                    <a:pt x="2927" y="2086"/>
                  </a:lnTo>
                  <a:lnTo>
                    <a:pt x="2521" y="2455"/>
                  </a:lnTo>
                  <a:lnTo>
                    <a:pt x="2158" y="2995"/>
                  </a:lnTo>
                  <a:lnTo>
                    <a:pt x="1837" y="3485"/>
                  </a:lnTo>
                  <a:lnTo>
                    <a:pt x="1624" y="4075"/>
                  </a:lnTo>
                  <a:lnTo>
                    <a:pt x="1410" y="4492"/>
                  </a:lnTo>
                  <a:lnTo>
                    <a:pt x="1303" y="5105"/>
                  </a:lnTo>
                  <a:lnTo>
                    <a:pt x="1303" y="5695"/>
                  </a:lnTo>
                  <a:lnTo>
                    <a:pt x="1303" y="10874"/>
                  </a:lnTo>
                  <a:lnTo>
                    <a:pt x="1303" y="16740"/>
                  </a:lnTo>
                  <a:lnTo>
                    <a:pt x="940" y="17108"/>
                  </a:lnTo>
                  <a:lnTo>
                    <a:pt x="534" y="17525"/>
                  </a:lnTo>
                  <a:lnTo>
                    <a:pt x="214" y="18115"/>
                  </a:lnTo>
                  <a:lnTo>
                    <a:pt x="0" y="18605"/>
                  </a:lnTo>
                  <a:lnTo>
                    <a:pt x="0" y="19145"/>
                  </a:lnTo>
                  <a:lnTo>
                    <a:pt x="0" y="19636"/>
                  </a:lnTo>
                  <a:lnTo>
                    <a:pt x="214" y="20225"/>
                  </a:lnTo>
                  <a:lnTo>
                    <a:pt x="427" y="20643"/>
                  </a:lnTo>
                  <a:lnTo>
                    <a:pt x="833" y="21011"/>
                  </a:lnTo>
                  <a:lnTo>
                    <a:pt x="1303" y="21379"/>
                  </a:lnTo>
                  <a:lnTo>
                    <a:pt x="1944" y="21477"/>
                  </a:lnTo>
                  <a:lnTo>
                    <a:pt x="2521" y="21477"/>
                  </a:lnTo>
                  <a:lnTo>
                    <a:pt x="3141" y="21379"/>
                  </a:lnTo>
                  <a:lnTo>
                    <a:pt x="3611" y="21011"/>
                  </a:lnTo>
                  <a:lnTo>
                    <a:pt x="4145" y="20520"/>
                  </a:lnTo>
                  <a:lnTo>
                    <a:pt x="4658" y="19857"/>
                  </a:lnTo>
                  <a:lnTo>
                    <a:pt x="4914" y="20225"/>
                  </a:lnTo>
                  <a:lnTo>
                    <a:pt x="5448" y="20520"/>
                  </a:lnTo>
                  <a:lnTo>
                    <a:pt x="6025" y="20765"/>
                  </a:lnTo>
                  <a:lnTo>
                    <a:pt x="6751" y="21134"/>
                  </a:lnTo>
                  <a:lnTo>
                    <a:pt x="7542" y="21379"/>
                  </a:lnTo>
                  <a:lnTo>
                    <a:pt x="8418" y="21477"/>
                  </a:lnTo>
                  <a:lnTo>
                    <a:pt x="9465" y="21600"/>
                  </a:lnTo>
                  <a:lnTo>
                    <a:pt x="10661" y="21600"/>
                  </a:lnTo>
                  <a:close/>
                </a:path>
                <a:path w="21600" h="21600" extrusionOk="0">
                  <a:moveTo>
                    <a:pt x="17049" y="19857"/>
                  </a:moveTo>
                  <a:lnTo>
                    <a:pt x="17049" y="19268"/>
                  </a:lnTo>
                  <a:lnTo>
                    <a:pt x="17049" y="18016"/>
                  </a:lnTo>
                  <a:lnTo>
                    <a:pt x="17049" y="16274"/>
                  </a:lnTo>
                  <a:lnTo>
                    <a:pt x="17049" y="14114"/>
                  </a:lnTo>
                  <a:lnTo>
                    <a:pt x="17049" y="11880"/>
                  </a:lnTo>
                  <a:lnTo>
                    <a:pt x="17049" y="9843"/>
                  </a:lnTo>
                  <a:lnTo>
                    <a:pt x="17049" y="8100"/>
                  </a:lnTo>
                  <a:lnTo>
                    <a:pt x="17049" y="7069"/>
                  </a:lnTo>
                  <a:lnTo>
                    <a:pt x="16942" y="6725"/>
                  </a:lnTo>
                  <a:lnTo>
                    <a:pt x="16836" y="6357"/>
                  </a:lnTo>
                  <a:lnTo>
                    <a:pt x="16686" y="6112"/>
                  </a:lnTo>
                  <a:lnTo>
                    <a:pt x="16472" y="5768"/>
                  </a:lnTo>
                  <a:lnTo>
                    <a:pt x="15746" y="5351"/>
                  </a:lnTo>
                  <a:lnTo>
                    <a:pt x="14849" y="4983"/>
                  </a:lnTo>
                  <a:lnTo>
                    <a:pt x="13951" y="4615"/>
                  </a:lnTo>
                  <a:lnTo>
                    <a:pt x="12862" y="4369"/>
                  </a:lnTo>
                  <a:lnTo>
                    <a:pt x="11879" y="4271"/>
                  </a:lnTo>
                  <a:lnTo>
                    <a:pt x="10832" y="4197"/>
                  </a:lnTo>
                  <a:lnTo>
                    <a:pt x="9828" y="4271"/>
                  </a:lnTo>
                  <a:lnTo>
                    <a:pt x="8845" y="4369"/>
                  </a:lnTo>
                  <a:lnTo>
                    <a:pt x="7734" y="4615"/>
                  </a:lnTo>
                  <a:lnTo>
                    <a:pt x="6751" y="4983"/>
                  </a:lnTo>
                  <a:lnTo>
                    <a:pt x="5961" y="5351"/>
                  </a:lnTo>
                  <a:lnTo>
                    <a:pt x="5234" y="5768"/>
                  </a:lnTo>
                  <a:lnTo>
                    <a:pt x="4914" y="6112"/>
                  </a:lnTo>
                  <a:lnTo>
                    <a:pt x="4764" y="6357"/>
                  </a:lnTo>
                  <a:lnTo>
                    <a:pt x="4658" y="6725"/>
                  </a:lnTo>
                  <a:lnTo>
                    <a:pt x="4658" y="7069"/>
                  </a:lnTo>
                  <a:lnTo>
                    <a:pt x="4658" y="8100"/>
                  </a:lnTo>
                  <a:lnTo>
                    <a:pt x="4658" y="9843"/>
                  </a:lnTo>
                  <a:lnTo>
                    <a:pt x="4658" y="11880"/>
                  </a:lnTo>
                  <a:lnTo>
                    <a:pt x="4658" y="14114"/>
                  </a:lnTo>
                  <a:lnTo>
                    <a:pt x="4658" y="16274"/>
                  </a:lnTo>
                  <a:lnTo>
                    <a:pt x="4658" y="18016"/>
                  </a:lnTo>
                  <a:lnTo>
                    <a:pt x="4658" y="19268"/>
                  </a:lnTo>
                  <a:lnTo>
                    <a:pt x="4658" y="19857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4580" name="Text Box 28"/>
          <p:cNvSpPr txBox="1">
            <a:spLocks noChangeArrowheads="1"/>
          </p:cNvSpPr>
          <p:nvPr/>
        </p:nvSpPr>
        <p:spPr bwMode="auto">
          <a:xfrm>
            <a:off x="646113" y="2282825"/>
            <a:ext cx="7751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按图中的方式继续排列桌椅，完成下表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6694" name="Group 70"/>
          <p:cNvGraphicFramePr>
            <a:graphicFrameLocks noGrp="1"/>
          </p:cNvGraphicFramePr>
          <p:nvPr>
            <p:ph/>
          </p:nvPr>
        </p:nvGraphicFramePr>
        <p:xfrm>
          <a:off x="793750" y="2911475"/>
          <a:ext cx="7045326" cy="1158876"/>
        </p:xfrm>
        <a:graphic>
          <a:graphicData uri="http://schemas.openxmlformats.org/drawingml/2006/table">
            <a:tbl>
              <a:tblPr/>
              <a:tblGrid>
                <a:gridCol w="2309034"/>
                <a:gridCol w="616974"/>
                <a:gridCol w="679780"/>
                <a:gridCol w="742586"/>
                <a:gridCol w="663155"/>
                <a:gridCol w="733349"/>
                <a:gridCol w="665002"/>
                <a:gridCol w="635446"/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桌子的张数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1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2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3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4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5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…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n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可坐人数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 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91430" marR="91430" marT="45745" marB="4574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10" name="Text Box 61"/>
          <p:cNvSpPr txBox="1">
            <a:spLocks noChangeArrowheads="1"/>
          </p:cNvSpPr>
          <p:nvPr/>
        </p:nvSpPr>
        <p:spPr bwMode="auto">
          <a:xfrm>
            <a:off x="2803525" y="288925"/>
            <a:ext cx="28987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摆 桌 椅</a:t>
            </a:r>
            <a:endParaRPr lang="zh-CN" altLang="en-US" sz="40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3251200" y="3455988"/>
            <a:ext cx="5365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690" name="Text Box 66"/>
          <p:cNvSpPr txBox="1">
            <a:spLocks noChangeArrowheads="1"/>
          </p:cNvSpPr>
          <p:nvPr/>
        </p:nvSpPr>
        <p:spPr bwMode="auto">
          <a:xfrm>
            <a:off x="3706813" y="3455988"/>
            <a:ext cx="66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691" name="Text Box 67"/>
          <p:cNvSpPr txBox="1">
            <a:spLocks noChangeArrowheads="1"/>
          </p:cNvSpPr>
          <p:nvPr/>
        </p:nvSpPr>
        <p:spPr bwMode="auto">
          <a:xfrm>
            <a:off x="4405313" y="3455988"/>
            <a:ext cx="811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692" name="Text Box 68"/>
          <p:cNvSpPr txBox="1">
            <a:spLocks noChangeArrowheads="1"/>
          </p:cNvSpPr>
          <p:nvPr/>
        </p:nvSpPr>
        <p:spPr bwMode="auto">
          <a:xfrm>
            <a:off x="5106988" y="3455988"/>
            <a:ext cx="739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693" name="Text Box 69"/>
          <p:cNvSpPr txBox="1">
            <a:spLocks noChangeArrowheads="1"/>
          </p:cNvSpPr>
          <p:nvPr/>
        </p:nvSpPr>
        <p:spPr bwMode="auto">
          <a:xfrm>
            <a:off x="5794375" y="3455988"/>
            <a:ext cx="825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703" name="AutoShape 79"/>
          <p:cNvSpPr>
            <a:spLocks noChangeArrowheads="1"/>
          </p:cNvSpPr>
          <p:nvPr/>
        </p:nvSpPr>
        <p:spPr bwMode="auto">
          <a:xfrm>
            <a:off x="3944938" y="4518025"/>
            <a:ext cx="4933950" cy="1987550"/>
          </a:xfrm>
          <a:prstGeom prst="cloudCallout">
            <a:avLst>
              <a:gd name="adj1" fmla="val -53412"/>
              <a:gd name="adj2" fmla="val -47523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桌子的张数与可坐的人数之间有什么关系？</a:t>
            </a:r>
            <a:endParaRPr lang="zh-CN" altLang="en-US" sz="32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716" name="AutoShape 92"/>
          <p:cNvSpPr>
            <a:spLocks noChangeArrowheads="1"/>
          </p:cNvSpPr>
          <p:nvPr/>
        </p:nvSpPr>
        <p:spPr bwMode="auto">
          <a:xfrm>
            <a:off x="600075" y="5129213"/>
            <a:ext cx="3194050" cy="987425"/>
          </a:xfrm>
          <a:prstGeom prst="rightArrow">
            <a:avLst>
              <a:gd name="adj1" fmla="val 50000"/>
              <a:gd name="adj2" fmla="val 672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想一想、议一议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26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89" grpId="0"/>
      <p:bldP spid="26690" grpId="0"/>
      <p:bldP spid="26691" grpId="0"/>
      <p:bldP spid="26692" grpId="0"/>
      <p:bldP spid="26693" grpId="0"/>
      <p:bldP spid="26703" grpId="0" animBg="1"/>
      <p:bldP spid="267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"/>
          <p:cNvSpPr txBox="1">
            <a:spLocks noChangeArrowheads="1"/>
          </p:cNvSpPr>
          <p:nvPr/>
        </p:nvSpPr>
        <p:spPr bwMode="auto">
          <a:xfrm>
            <a:off x="3143250" y="642938"/>
            <a:ext cx="30130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课后探索</a:t>
            </a:r>
            <a:endParaRPr kumimoji="1" lang="zh-CN" altLang="en-US" sz="48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5603" name="Picture 7" descr="WW_030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25" y="142875"/>
            <a:ext cx="1279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785813" y="2071688"/>
            <a:ext cx="7621587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把一根绳子对折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次，然后从中间剪一刀，这根绳子被剪成多少段？对折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次呢？对折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次呢？你能运用规律计算对折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次被剪成的段数吗？</a:t>
            </a:r>
            <a:endParaRPr kumimoji="1" lang="en-US" altLang="zh-CN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/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4"/>
          <p:cNvSpPr>
            <a:spLocks noChangeArrowheads="1"/>
          </p:cNvSpPr>
          <p:nvPr/>
        </p:nvSpPr>
        <p:spPr bwMode="auto">
          <a:xfrm>
            <a:off x="1552575" y="928688"/>
            <a:ext cx="2800350" cy="28003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6627" name="Line 5"/>
          <p:cNvSpPr>
            <a:spLocks noChangeShapeType="1"/>
          </p:cNvSpPr>
          <p:nvPr/>
        </p:nvSpPr>
        <p:spPr bwMode="auto">
          <a:xfrm>
            <a:off x="1700213" y="1308100"/>
            <a:ext cx="2687637" cy="19431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28" name="Line 6"/>
          <p:cNvSpPr>
            <a:spLocks noChangeShapeType="1"/>
          </p:cNvSpPr>
          <p:nvPr/>
        </p:nvSpPr>
        <p:spPr bwMode="auto">
          <a:xfrm flipH="1">
            <a:off x="1797050" y="984250"/>
            <a:ext cx="2065338" cy="2457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29" name="Line 7"/>
          <p:cNvSpPr>
            <a:spLocks noChangeShapeType="1"/>
          </p:cNvSpPr>
          <p:nvPr/>
        </p:nvSpPr>
        <p:spPr bwMode="auto">
          <a:xfrm>
            <a:off x="2981325" y="742950"/>
            <a:ext cx="727075" cy="31797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3148013" y="1001713"/>
            <a:ext cx="6969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3471863" y="1819275"/>
            <a:ext cx="6969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3592513" y="2811463"/>
            <a:ext cx="6969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2692400" y="2855913"/>
            <a:ext cx="6969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4" name="Text Box 12"/>
          <p:cNvSpPr txBox="1">
            <a:spLocks noChangeArrowheads="1"/>
          </p:cNvSpPr>
          <p:nvPr/>
        </p:nvSpPr>
        <p:spPr bwMode="auto">
          <a:xfrm>
            <a:off x="1779588" y="2027238"/>
            <a:ext cx="6969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5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5" name="Text Box 13"/>
          <p:cNvSpPr txBox="1">
            <a:spLocks noChangeArrowheads="1"/>
          </p:cNvSpPr>
          <p:nvPr/>
        </p:nvSpPr>
        <p:spPr bwMode="auto">
          <a:xfrm>
            <a:off x="2679700" y="1346200"/>
            <a:ext cx="6969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6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6" name="Text Box 14"/>
          <p:cNvSpPr txBox="1">
            <a:spLocks noChangeArrowheads="1"/>
          </p:cNvSpPr>
          <p:nvPr/>
        </p:nvSpPr>
        <p:spPr bwMode="auto">
          <a:xfrm>
            <a:off x="2982913" y="1854200"/>
            <a:ext cx="6969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7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37" name="Oval 15"/>
          <p:cNvSpPr>
            <a:spLocks noChangeArrowheads="1"/>
          </p:cNvSpPr>
          <p:nvPr/>
        </p:nvSpPr>
        <p:spPr bwMode="auto">
          <a:xfrm>
            <a:off x="5357813" y="3000375"/>
            <a:ext cx="2800350" cy="28003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6638" name="Line 16"/>
          <p:cNvSpPr>
            <a:spLocks noChangeShapeType="1"/>
          </p:cNvSpPr>
          <p:nvPr/>
        </p:nvSpPr>
        <p:spPr bwMode="auto">
          <a:xfrm flipH="1">
            <a:off x="5751513" y="2886075"/>
            <a:ext cx="2392362" cy="2809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39" name="Line 17"/>
          <p:cNvSpPr>
            <a:spLocks noChangeShapeType="1"/>
          </p:cNvSpPr>
          <p:nvPr/>
        </p:nvSpPr>
        <p:spPr bwMode="auto">
          <a:xfrm>
            <a:off x="6253163" y="2438400"/>
            <a:ext cx="257175" cy="35321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40" name="Line 18"/>
          <p:cNvSpPr>
            <a:spLocks noChangeShapeType="1"/>
          </p:cNvSpPr>
          <p:nvPr/>
        </p:nvSpPr>
        <p:spPr bwMode="auto">
          <a:xfrm>
            <a:off x="5246688" y="2579688"/>
            <a:ext cx="3446462" cy="27670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41" name="Line 19"/>
          <p:cNvSpPr>
            <a:spLocks noChangeShapeType="1"/>
          </p:cNvSpPr>
          <p:nvPr/>
        </p:nvSpPr>
        <p:spPr bwMode="auto">
          <a:xfrm>
            <a:off x="4772025" y="4151313"/>
            <a:ext cx="4208463" cy="4794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6642" name="Text Box 20"/>
          <p:cNvSpPr txBox="1">
            <a:spLocks noChangeArrowheads="1"/>
          </p:cNvSpPr>
          <p:nvPr/>
        </p:nvSpPr>
        <p:spPr bwMode="auto">
          <a:xfrm>
            <a:off x="6719888" y="3276600"/>
            <a:ext cx="6969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3" name="Text Box 21"/>
          <p:cNvSpPr txBox="1">
            <a:spLocks noChangeArrowheads="1"/>
          </p:cNvSpPr>
          <p:nvPr/>
        </p:nvSpPr>
        <p:spPr bwMode="auto">
          <a:xfrm>
            <a:off x="7507288" y="3876675"/>
            <a:ext cx="6969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4" name="Text Box 22"/>
          <p:cNvSpPr txBox="1">
            <a:spLocks noChangeArrowheads="1"/>
          </p:cNvSpPr>
          <p:nvPr/>
        </p:nvSpPr>
        <p:spPr bwMode="auto">
          <a:xfrm>
            <a:off x="7816850" y="4419600"/>
            <a:ext cx="6969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5" name="Text Box 23"/>
          <p:cNvSpPr txBox="1">
            <a:spLocks noChangeArrowheads="1"/>
          </p:cNvSpPr>
          <p:nvPr/>
        </p:nvSpPr>
        <p:spPr bwMode="auto">
          <a:xfrm>
            <a:off x="7034213" y="4841875"/>
            <a:ext cx="6969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6" name="Text Box 25"/>
          <p:cNvSpPr txBox="1">
            <a:spLocks noChangeArrowheads="1"/>
          </p:cNvSpPr>
          <p:nvPr/>
        </p:nvSpPr>
        <p:spPr bwMode="auto">
          <a:xfrm>
            <a:off x="5641975" y="4362450"/>
            <a:ext cx="6969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6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7" name="Text Box 26"/>
          <p:cNvSpPr txBox="1">
            <a:spLocks noChangeArrowheads="1"/>
          </p:cNvSpPr>
          <p:nvPr/>
        </p:nvSpPr>
        <p:spPr bwMode="auto">
          <a:xfrm>
            <a:off x="5699125" y="3576638"/>
            <a:ext cx="6969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7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8" name="Text Box 27"/>
          <p:cNvSpPr txBox="1">
            <a:spLocks noChangeArrowheads="1"/>
          </p:cNvSpPr>
          <p:nvPr/>
        </p:nvSpPr>
        <p:spPr bwMode="auto">
          <a:xfrm>
            <a:off x="5999163" y="2894013"/>
            <a:ext cx="6969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8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49" name="Text Box 28"/>
          <p:cNvSpPr txBox="1">
            <a:spLocks noChangeArrowheads="1"/>
          </p:cNvSpPr>
          <p:nvPr/>
        </p:nvSpPr>
        <p:spPr bwMode="auto">
          <a:xfrm>
            <a:off x="6462713" y="3740150"/>
            <a:ext cx="69691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9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650" name="Text Box 29"/>
          <p:cNvSpPr txBox="1">
            <a:spLocks noChangeArrowheads="1"/>
          </p:cNvSpPr>
          <p:nvPr/>
        </p:nvSpPr>
        <p:spPr bwMode="auto">
          <a:xfrm>
            <a:off x="6323013" y="4287838"/>
            <a:ext cx="6969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0000FF"/>
                </a:solidFill>
                <a:latin typeface="+mn-ea"/>
                <a:ea typeface="+mn-ea"/>
              </a:rPr>
              <a:t>10</a:t>
            </a:r>
            <a:endParaRPr lang="en-US" altLang="zh-CN" sz="32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6651" name="Text Box 30"/>
          <p:cNvSpPr txBox="1">
            <a:spLocks noChangeArrowheads="1"/>
          </p:cNvSpPr>
          <p:nvPr/>
        </p:nvSpPr>
        <p:spPr bwMode="auto">
          <a:xfrm>
            <a:off x="6910388" y="3997325"/>
            <a:ext cx="69691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>
                <a:solidFill>
                  <a:srgbClr val="0000FF"/>
                </a:solidFill>
                <a:latin typeface="+mn-ea"/>
                <a:ea typeface="+mn-ea"/>
              </a:rPr>
              <a:t>11</a:t>
            </a:r>
            <a:endParaRPr lang="en-US" altLang="zh-CN" sz="3200" b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9" name="爆炸形 1 28"/>
          <p:cNvSpPr/>
          <p:nvPr/>
        </p:nvSpPr>
        <p:spPr>
          <a:xfrm>
            <a:off x="428625" y="4214813"/>
            <a:ext cx="4929188" cy="2071687"/>
          </a:xfrm>
          <a:prstGeom prst="irregularSeal1">
            <a:avLst/>
          </a:prstGeom>
          <a:solidFill>
            <a:srgbClr val="0070C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分割成了几块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？ 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6653" name="TextBox 29"/>
          <p:cNvSpPr txBox="1">
            <a:spLocks noChangeArrowheads="1"/>
          </p:cNvSpPr>
          <p:nvPr/>
        </p:nvSpPr>
        <p:spPr bwMode="auto">
          <a:xfrm>
            <a:off x="3316288" y="285750"/>
            <a:ext cx="58277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latin typeface="+mn-ea"/>
                <a:ea typeface="+mn-ea"/>
              </a:rPr>
              <a:t>线与线之间有什么特点？</a:t>
            </a:r>
            <a:endParaRPr lang="zh-CN" altLang="en-US" sz="4000" b="1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55575" y="357187"/>
            <a:ext cx="5832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一首唱不完的歌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41288" y="1268413"/>
            <a:ext cx="878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只青蛙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张嘴，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只眼睛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条腿，扑通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声跳下水；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286250"/>
            <a:ext cx="85725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n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只青蛙（   ） 张嘴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） 只眼睛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    ） 条腿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扑通（     ）声跳下水。 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57188" y="3357563"/>
            <a:ext cx="3384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071813" y="4394200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857875" y="4394200"/>
            <a:ext cx="792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2n  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500063" y="5143500"/>
            <a:ext cx="792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4n  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4357688" y="5072063"/>
            <a:ext cx="792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n   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20650" y="2693988"/>
            <a:ext cx="9023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只青蛙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张嘴，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只眼睛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条腿，扑通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声跳下水；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141288" y="1976438"/>
            <a:ext cx="9002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只青蛙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张嘴，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只眼睛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条腿，扑通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声跳下水；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  <p:bldP spid="2056" grpId="0"/>
      <p:bldP spid="2057" grpId="0"/>
      <p:bldP spid="2058" grpId="0"/>
      <p:bldP spid="2059" grpId="0"/>
      <p:bldP spid="2060" grpId="0"/>
      <p:bldP spid="2062" grpId="0"/>
      <p:bldP spid="20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5"/>
          <p:cNvSpPr txBox="1">
            <a:spLocks noChangeArrowheads="1"/>
          </p:cNvSpPr>
          <p:nvPr/>
        </p:nvSpPr>
        <p:spPr bwMode="auto">
          <a:xfrm>
            <a:off x="285750" y="642938"/>
            <a:ext cx="7143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将乘法表填完整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8333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33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341" name="Text Box 105"/>
          <p:cNvSpPr txBox="1">
            <a:spLocks noChangeArrowheads="1"/>
          </p:cNvSpPr>
          <p:nvPr/>
        </p:nvSpPr>
        <p:spPr bwMode="auto">
          <a:xfrm>
            <a:off x="285750" y="642938"/>
            <a:ext cx="71437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将乘法表填完整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</a:tr>
            </a:tbl>
          </a:graphicData>
        </a:graphic>
      </p:graphicFrame>
      <p:sp>
        <p:nvSpPr>
          <p:cNvPr id="11389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13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41"/>
          <p:cNvGraphicFramePr>
            <a:graphicFrameLocks noGrp="1"/>
          </p:cNvGraphicFramePr>
          <p:nvPr>
            <p:ph/>
          </p:nvPr>
        </p:nvGraphicFramePr>
        <p:xfrm>
          <a:off x="1285875" y="142875"/>
          <a:ext cx="7072313" cy="6400800"/>
        </p:xfrm>
        <a:graphic>
          <a:graphicData uri="http://schemas.openxmlformats.org/drawingml/2006/table">
            <a:tbl>
              <a:tblPr/>
              <a:tblGrid>
                <a:gridCol w="665163"/>
                <a:gridCol w="763587"/>
                <a:gridCol w="708025"/>
                <a:gridCol w="704850"/>
                <a:gridCol w="703263"/>
                <a:gridCol w="706437"/>
                <a:gridCol w="704850"/>
                <a:gridCol w="706438"/>
                <a:gridCol w="704850"/>
                <a:gridCol w="704850"/>
              </a:tblGrid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×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437" name="Text Box 105"/>
          <p:cNvSpPr txBox="1">
            <a:spLocks noChangeArrowheads="1"/>
          </p:cNvSpPr>
          <p:nvPr/>
        </p:nvSpPr>
        <p:spPr bwMode="auto">
          <a:xfrm>
            <a:off x="285750" y="511175"/>
            <a:ext cx="889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索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规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律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985ae46-0a30-44f0-a502-fb7e3d41020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自定义 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>
        <a:noFill/>
        <a:ln w="25400" cmpd="sng">
          <a:solidFill>
            <a:srgbClr val="C00000"/>
          </a:solidFill>
          <a:round/>
        </a:ln>
      </a:spPr>
      <a:bodyPr/>
      <a:lstStyle/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主题23</Template>
  <TotalTime>0</TotalTime>
  <Words>2942</Words>
  <Application>WPS 演示</Application>
  <PresentationFormat>全屏显示(4:3)</PresentationFormat>
  <Paragraphs>2424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黑体</vt:lpstr>
      <vt:lpstr>楷体</vt:lpstr>
      <vt:lpstr>Calibri</vt:lpstr>
      <vt:lpstr>微软雅黑</vt:lpstr>
      <vt:lpstr>华文新魏</vt:lpstr>
      <vt:lpstr>楷体_GB2312</vt:lpstr>
      <vt:lpstr>新宋体</vt:lpstr>
      <vt:lpstr>Times New Roman</vt:lpstr>
      <vt:lpstr>Arial Unicode MS</vt:lpstr>
      <vt:lpstr>华文楷体</vt:lpstr>
      <vt:lpstr>华文行楷</vt:lpstr>
      <vt:lpstr>Arial</vt:lpstr>
      <vt:lpstr>第一PPT模板网-WWW.1PPT.COM</vt:lpstr>
      <vt:lpstr>Paint.Picture</vt:lpstr>
      <vt:lpstr>Paint.Picture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2023-02-14T05:27:24Z</dcterms:created>
  <dcterms:modified xsi:type="dcterms:W3CDTF">2023-02-14T05:27:24Z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3A2ACD46E70F40EF9A98F963B6C7DFE9</vt:lpwstr>
  </property>
  <property fmtid="{D5CDD505-2E9C-101B-9397-08002B2CF9AE}" pid="3" name="KSOProductBuildVer">
    <vt:lpwstr>2052-11.1.0.13703</vt:lpwstr>
  </property>
</Properties>
</file>