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98" r:id="rId3"/>
    <p:sldId id="279" r:id="rId5"/>
    <p:sldId id="286" r:id="rId6"/>
    <p:sldId id="266" r:id="rId7"/>
    <p:sldId id="308" r:id="rId8"/>
    <p:sldId id="262" r:id="rId9"/>
    <p:sldId id="301" r:id="rId10"/>
    <p:sldId id="300" r:id="rId11"/>
    <p:sldId id="307" r:id="rId12"/>
    <p:sldId id="309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CCFF99"/>
    <a:srgbClr val="FF0000"/>
    <a:srgbClr val="FF3300"/>
    <a:srgbClr val="D60093"/>
    <a:srgbClr val="990033"/>
    <a:srgbClr val="FF66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83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11C60A-E878-4714-AC7B-92AE09CAF5C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F75BFC6-74E3-47F8-9714-AF2B29D3E52D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A39640-5033-42B4-B6FA-3EF2F93BFB3A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22B49A9-A0E7-44E6-A441-C4E2824FE53A}" type="slidenum">
              <a:rPr lang="en-US" altLang="zh-CN" sz="1200" b="0" smtClean="0"/>
            </a:fld>
            <a:endParaRPr lang="en-US" altLang="zh-CN" sz="1200" b="0" smtClean="0"/>
          </a:p>
        </p:txBody>
      </p:sp>
      <p:sp>
        <p:nvSpPr>
          <p:cNvPr id="14339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9C18C5-BA08-4350-B09F-927A98DEF6BC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6A612A8-CC61-4B99-8F1C-0A7B02F506BE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2CD10C9-FE67-4A7F-A347-31C896580DC9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FC605C3-83E9-42EB-8AF9-5408510D0471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6E5664-77ED-4C28-8236-1EFEB527AC11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C62AFD5-7626-4BAB-85DD-127E216F5195}" type="slidenum">
              <a:rPr lang="en-US" altLang="zh-CN" sz="1200" b="0" smtClean="0"/>
            </a:fld>
            <a:endParaRPr lang="en-US" altLang="zh-CN" sz="1200" b="0" smtClean="0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E2F6CF8-7ADE-4DE2-B1B3-10688AC50D42}" type="slidenum">
              <a:rPr lang="en-US" altLang="zh-CN" sz="1200" b="0" smtClean="0"/>
            </a:fld>
            <a:endParaRPr lang="en-US" altLang="zh-CN" sz="1200" b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B61A5-76F0-466C-8956-C3D5FDCC6FD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43A60-58C5-46CC-87FA-03684861A7A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23838-3330-4EF9-B6B3-5F90BF8FC0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D5928-73B8-4B4B-B129-DD5FBA1FE1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1F43C-A96D-49D2-B21D-153F427CE9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1B157-C845-4C8F-ABE5-EEE02D07423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8DA7-1376-4D7C-B916-054897EFB6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04DCD-1FC3-43D5-A6CB-8F36CC390D1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FC2D7-CBBF-464A-A826-845BA47398E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BD52E-2879-4A51-A3C8-1763D48219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9C84-BE73-44A1-87CF-63998F389C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34785B-CDF0-44F3-8C27-65E2A59915A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4"/>
          <p:cNvSpPr>
            <a:spLocks noChangeArrowheads="1"/>
          </p:cNvSpPr>
          <p:nvPr/>
        </p:nvSpPr>
        <p:spPr bwMode="auto">
          <a:xfrm>
            <a:off x="2005350" y="1770063"/>
            <a:ext cx="52629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角 </a:t>
            </a:r>
            <a:r>
              <a:rPr lang="zh-CN" alt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的 分 类</a:t>
            </a:r>
            <a:endParaRPr lang="zh-CN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中宋简" pitchFamily="49" charset="-122"/>
              <a:ea typeface="汉仪中宋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357188"/>
            <a:ext cx="8658225" cy="621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2451100" y="1957388"/>
            <a:ext cx="1357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110</a:t>
            </a:r>
            <a:endParaRPr lang="en-US" altLang="zh-CN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2511425" y="3971925"/>
            <a:ext cx="1357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140</a:t>
            </a:r>
            <a:endParaRPr lang="en-US" altLang="zh-CN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2500313" y="479742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endParaRPr lang="en-US" altLang="zh-CN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2528888" y="555942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140</a:t>
            </a:r>
            <a:endParaRPr lang="en-US" altLang="zh-CN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  <p:bldP spid="96262" grpId="0"/>
      <p:bldP spid="96263" grpId="0"/>
      <p:bldP spid="962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5"/>
          <p:cNvGrpSpPr/>
          <p:nvPr/>
        </p:nvGrpSpPr>
        <p:grpSpPr bwMode="auto">
          <a:xfrm>
            <a:off x="2928938" y="2786063"/>
            <a:ext cx="2286000" cy="2133600"/>
            <a:chOff x="432" y="1296"/>
            <a:chExt cx="1440" cy="1344"/>
          </a:xfrm>
        </p:grpSpPr>
        <p:sp>
          <p:nvSpPr>
            <p:cNvPr id="3077" name="Line 14"/>
            <p:cNvSpPr>
              <a:spLocks noChangeShapeType="1"/>
            </p:cNvSpPr>
            <p:nvPr/>
          </p:nvSpPr>
          <p:spPr bwMode="auto">
            <a:xfrm flipH="1">
              <a:off x="432" y="1296"/>
              <a:ext cx="0" cy="1344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8" name="Line 15"/>
            <p:cNvSpPr>
              <a:spLocks noChangeShapeType="1"/>
            </p:cNvSpPr>
            <p:nvPr/>
          </p:nvSpPr>
          <p:spPr bwMode="auto">
            <a:xfrm flipV="1">
              <a:off x="432" y="2640"/>
              <a:ext cx="144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9" name="Line 16"/>
            <p:cNvSpPr>
              <a:spLocks noChangeShapeType="1"/>
            </p:cNvSpPr>
            <p:nvPr/>
          </p:nvSpPr>
          <p:spPr bwMode="auto">
            <a:xfrm>
              <a:off x="432" y="2496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0" name="Line 17"/>
            <p:cNvSpPr>
              <a:spLocks noChangeShapeType="1"/>
            </p:cNvSpPr>
            <p:nvPr/>
          </p:nvSpPr>
          <p:spPr bwMode="auto">
            <a:xfrm>
              <a:off x="576" y="2496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1" name="Line 20"/>
            <p:cNvSpPr>
              <a:spLocks noChangeShapeType="1"/>
            </p:cNvSpPr>
            <p:nvPr/>
          </p:nvSpPr>
          <p:spPr bwMode="auto">
            <a:xfrm flipV="1">
              <a:off x="432" y="1296"/>
              <a:ext cx="0" cy="1344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1835150" y="1412875"/>
            <a:ext cx="27368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4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3786188" y="1428750"/>
            <a:ext cx="214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= 90º</a:t>
            </a:r>
            <a:endParaRPr lang="en-US" altLang="zh-CN" sz="4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287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9" grpId="0"/>
      <p:bldP spid="287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685800" y="2057400"/>
            <a:ext cx="2286000" cy="2133600"/>
            <a:chOff x="432" y="1296"/>
            <a:chExt cx="1440" cy="1344"/>
          </a:xfrm>
        </p:grpSpPr>
        <p:sp>
          <p:nvSpPr>
            <p:cNvPr id="4113" name="Line 3"/>
            <p:cNvSpPr>
              <a:spLocks noChangeShapeType="1"/>
            </p:cNvSpPr>
            <p:nvPr/>
          </p:nvSpPr>
          <p:spPr bwMode="auto">
            <a:xfrm flipV="1">
              <a:off x="432" y="2640"/>
              <a:ext cx="144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4" name="Line 4"/>
            <p:cNvSpPr>
              <a:spLocks noChangeShapeType="1"/>
            </p:cNvSpPr>
            <p:nvPr/>
          </p:nvSpPr>
          <p:spPr bwMode="auto">
            <a:xfrm>
              <a:off x="432" y="2496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5" name="Line 5"/>
            <p:cNvSpPr>
              <a:spLocks noChangeShapeType="1"/>
            </p:cNvSpPr>
            <p:nvPr/>
          </p:nvSpPr>
          <p:spPr bwMode="auto">
            <a:xfrm>
              <a:off x="576" y="2496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6" name="Arc 6"/>
            <p:cNvSpPr/>
            <p:nvPr/>
          </p:nvSpPr>
          <p:spPr bwMode="auto">
            <a:xfrm>
              <a:off x="624" y="2400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117" name="Line 7"/>
            <p:cNvSpPr>
              <a:spLocks noChangeShapeType="1"/>
            </p:cNvSpPr>
            <p:nvPr/>
          </p:nvSpPr>
          <p:spPr bwMode="auto">
            <a:xfrm flipV="1">
              <a:off x="432" y="1680"/>
              <a:ext cx="672" cy="96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8" name="Line 8"/>
            <p:cNvSpPr>
              <a:spLocks noChangeShapeType="1"/>
            </p:cNvSpPr>
            <p:nvPr/>
          </p:nvSpPr>
          <p:spPr bwMode="auto">
            <a:xfrm flipV="1">
              <a:off x="432" y="1296"/>
              <a:ext cx="0" cy="1344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9" name="Line 9"/>
          <p:cNvSpPr>
            <a:spLocks noChangeShapeType="1"/>
          </p:cNvSpPr>
          <p:nvPr/>
        </p:nvSpPr>
        <p:spPr bwMode="auto">
          <a:xfrm flipV="1">
            <a:off x="3581400" y="4191000"/>
            <a:ext cx="2286000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0" name="Line 10"/>
          <p:cNvSpPr>
            <a:spLocks noChangeShapeType="1"/>
          </p:cNvSpPr>
          <p:nvPr/>
        </p:nvSpPr>
        <p:spPr bwMode="auto">
          <a:xfrm>
            <a:off x="3581400" y="39624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Line 11"/>
          <p:cNvSpPr>
            <a:spLocks noChangeShapeType="1"/>
          </p:cNvSpPr>
          <p:nvPr/>
        </p:nvSpPr>
        <p:spPr bwMode="auto">
          <a:xfrm>
            <a:off x="3810000" y="3962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2" name="Line 12"/>
          <p:cNvSpPr>
            <a:spLocks noChangeShapeType="1"/>
          </p:cNvSpPr>
          <p:nvPr/>
        </p:nvSpPr>
        <p:spPr bwMode="auto">
          <a:xfrm flipV="1">
            <a:off x="3581400" y="2743200"/>
            <a:ext cx="1981200" cy="14478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3" name="Line 13"/>
          <p:cNvSpPr>
            <a:spLocks noChangeShapeType="1"/>
          </p:cNvSpPr>
          <p:nvPr/>
        </p:nvSpPr>
        <p:spPr bwMode="auto">
          <a:xfrm>
            <a:off x="3581400" y="2133600"/>
            <a:ext cx="0" cy="2057400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4" name="Freeform 14"/>
          <p:cNvSpPr/>
          <p:nvPr/>
        </p:nvSpPr>
        <p:spPr bwMode="auto">
          <a:xfrm>
            <a:off x="3962400" y="3886200"/>
            <a:ext cx="88900" cy="304800"/>
          </a:xfrm>
          <a:custGeom>
            <a:avLst/>
            <a:gdLst>
              <a:gd name="T0" fmla="*/ 0 w 56"/>
              <a:gd name="T1" fmla="*/ 0 h 192"/>
              <a:gd name="T2" fmla="*/ 2147483647 w 56"/>
              <a:gd name="T3" fmla="*/ 2147483647 h 192"/>
              <a:gd name="T4" fmla="*/ 2147483647 w 56"/>
              <a:gd name="T5" fmla="*/ 2147483647 h 192"/>
              <a:gd name="T6" fmla="*/ 0 60000 65536"/>
              <a:gd name="T7" fmla="*/ 0 60000 65536"/>
              <a:gd name="T8" fmla="*/ 0 60000 65536"/>
              <a:gd name="T9" fmla="*/ 0 w 56"/>
              <a:gd name="T10" fmla="*/ 0 h 192"/>
              <a:gd name="T11" fmla="*/ 56 w 56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6" h="192">
                <a:moveTo>
                  <a:pt x="0" y="0"/>
                </a:moveTo>
                <a:cubicBezTo>
                  <a:pt x="20" y="32"/>
                  <a:pt x="40" y="64"/>
                  <a:pt x="48" y="96"/>
                </a:cubicBezTo>
                <a:cubicBezTo>
                  <a:pt x="56" y="128"/>
                  <a:pt x="48" y="176"/>
                  <a:pt x="48" y="192"/>
                </a:cubicBezTo>
              </a:path>
            </a:pathLst>
          </a:custGeom>
          <a:noFill/>
          <a:ln w="3810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5" name="Line 21"/>
          <p:cNvSpPr>
            <a:spLocks noChangeShapeType="1"/>
          </p:cNvSpPr>
          <p:nvPr/>
        </p:nvSpPr>
        <p:spPr bwMode="auto">
          <a:xfrm flipV="1">
            <a:off x="6477000" y="4191000"/>
            <a:ext cx="2133600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" name="Line 22"/>
          <p:cNvSpPr>
            <a:spLocks noChangeShapeType="1"/>
          </p:cNvSpPr>
          <p:nvPr/>
        </p:nvSpPr>
        <p:spPr bwMode="auto">
          <a:xfrm>
            <a:off x="6477000" y="39624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7" name="Line 23"/>
          <p:cNvSpPr>
            <a:spLocks noChangeShapeType="1"/>
          </p:cNvSpPr>
          <p:nvPr/>
        </p:nvSpPr>
        <p:spPr bwMode="auto">
          <a:xfrm>
            <a:off x="6705600" y="3962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8" name="Line 24"/>
          <p:cNvSpPr>
            <a:spLocks noChangeShapeType="1"/>
          </p:cNvSpPr>
          <p:nvPr/>
        </p:nvSpPr>
        <p:spPr bwMode="auto">
          <a:xfrm flipV="1">
            <a:off x="6477000" y="3276600"/>
            <a:ext cx="1905000" cy="9144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9" name="Line 25"/>
          <p:cNvSpPr>
            <a:spLocks noChangeShapeType="1"/>
          </p:cNvSpPr>
          <p:nvPr/>
        </p:nvSpPr>
        <p:spPr bwMode="auto">
          <a:xfrm flipH="1">
            <a:off x="6477000" y="2057400"/>
            <a:ext cx="0" cy="2133600"/>
          </a:xfrm>
          <a:prstGeom prst="line">
            <a:avLst/>
          </a:prstGeom>
          <a:noFill/>
          <a:ln w="38100">
            <a:solidFill>
              <a:srgbClr val="0099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0" name="Freeform 26"/>
          <p:cNvSpPr/>
          <p:nvPr/>
        </p:nvSpPr>
        <p:spPr bwMode="auto">
          <a:xfrm>
            <a:off x="6934200" y="3962400"/>
            <a:ext cx="152400" cy="228600"/>
          </a:xfrm>
          <a:custGeom>
            <a:avLst/>
            <a:gdLst>
              <a:gd name="T0" fmla="*/ 0 w 112"/>
              <a:gd name="T1" fmla="*/ 0 h 144"/>
              <a:gd name="T2" fmla="*/ 2147483647 w 112"/>
              <a:gd name="T3" fmla="*/ 2147483647 h 144"/>
              <a:gd name="T4" fmla="*/ 2147483647 w 112"/>
              <a:gd name="T5" fmla="*/ 2147483647 h 144"/>
              <a:gd name="T6" fmla="*/ 0 60000 65536"/>
              <a:gd name="T7" fmla="*/ 0 60000 65536"/>
              <a:gd name="T8" fmla="*/ 0 60000 65536"/>
              <a:gd name="T9" fmla="*/ 0 w 112"/>
              <a:gd name="T10" fmla="*/ 0 h 144"/>
              <a:gd name="T11" fmla="*/ 112 w 112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2" h="144">
                <a:moveTo>
                  <a:pt x="0" y="0"/>
                </a:moveTo>
                <a:cubicBezTo>
                  <a:pt x="40" y="12"/>
                  <a:pt x="80" y="24"/>
                  <a:pt x="96" y="48"/>
                </a:cubicBezTo>
                <a:cubicBezTo>
                  <a:pt x="112" y="72"/>
                  <a:pt x="96" y="128"/>
                  <a:pt x="96" y="14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3810000" y="928688"/>
            <a:ext cx="39306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小于</a:t>
            </a:r>
            <a:r>
              <a:rPr lang="en-US" altLang="zh-CN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90 º</a:t>
            </a:r>
            <a:r>
              <a:rPr lang="zh-CN" altLang="en-US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的角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1981200" y="914400"/>
            <a:ext cx="28590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8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锐角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1" grpId="0" autoUpdateAnimBg="0"/>
      <p:bldP spid="3689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9" name="Text Box 91"/>
          <p:cNvSpPr txBox="1">
            <a:spLocks noChangeArrowheads="1"/>
          </p:cNvSpPr>
          <p:nvPr/>
        </p:nvSpPr>
        <p:spPr bwMode="auto">
          <a:xfrm>
            <a:off x="3779838" y="1449388"/>
            <a:ext cx="49672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而小于</a:t>
            </a:r>
            <a:r>
              <a:rPr lang="en-US" altLang="zh-CN" sz="4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180º</a:t>
            </a:r>
            <a:r>
              <a:rPr lang="zh-CN" altLang="en-US" sz="4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的角</a:t>
            </a:r>
            <a:endParaRPr lang="zh-CN" altLang="en-US" sz="44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80" name="Text Box 92"/>
          <p:cNvSpPr txBox="1">
            <a:spLocks noChangeArrowheads="1"/>
          </p:cNvSpPr>
          <p:nvPr/>
        </p:nvSpPr>
        <p:spPr bwMode="auto">
          <a:xfrm>
            <a:off x="747713" y="1457325"/>
            <a:ext cx="1676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钝角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4" name="Text Box 115"/>
          <p:cNvSpPr txBox="1">
            <a:spLocks noChangeArrowheads="1"/>
          </p:cNvSpPr>
          <p:nvPr/>
        </p:nvSpPr>
        <p:spPr bwMode="auto">
          <a:xfrm>
            <a:off x="2051050" y="1435100"/>
            <a:ext cx="29606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大于</a:t>
            </a:r>
            <a:r>
              <a:rPr lang="en-US" altLang="zh-CN" sz="4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90º</a:t>
            </a:r>
            <a:endParaRPr lang="en-US" altLang="zh-CN" sz="44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125" name="Group 127"/>
          <p:cNvGrpSpPr/>
          <p:nvPr/>
        </p:nvGrpSpPr>
        <p:grpSpPr bwMode="auto">
          <a:xfrm>
            <a:off x="436563" y="2724150"/>
            <a:ext cx="8402637" cy="2133600"/>
            <a:chOff x="275" y="1248"/>
            <a:chExt cx="5293" cy="1344"/>
          </a:xfrm>
        </p:grpSpPr>
        <p:sp>
          <p:nvSpPr>
            <p:cNvPr id="5126" name="Line 8"/>
            <p:cNvSpPr>
              <a:spLocks noChangeShapeType="1"/>
            </p:cNvSpPr>
            <p:nvPr/>
          </p:nvSpPr>
          <p:spPr bwMode="auto">
            <a:xfrm>
              <a:off x="803" y="2399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7" name="Line 9"/>
            <p:cNvSpPr>
              <a:spLocks noChangeShapeType="1"/>
            </p:cNvSpPr>
            <p:nvPr/>
          </p:nvSpPr>
          <p:spPr bwMode="auto">
            <a:xfrm>
              <a:off x="947" y="2399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8" name="Line 10"/>
            <p:cNvSpPr>
              <a:spLocks noChangeShapeType="1"/>
            </p:cNvSpPr>
            <p:nvPr/>
          </p:nvSpPr>
          <p:spPr bwMode="auto">
            <a:xfrm>
              <a:off x="803" y="2543"/>
              <a:ext cx="1104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9" name="Line 16"/>
            <p:cNvSpPr>
              <a:spLocks noChangeShapeType="1"/>
            </p:cNvSpPr>
            <p:nvPr/>
          </p:nvSpPr>
          <p:spPr bwMode="auto">
            <a:xfrm>
              <a:off x="275" y="1583"/>
              <a:ext cx="528" cy="96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0" name="Arc 23"/>
            <p:cNvSpPr/>
            <p:nvPr/>
          </p:nvSpPr>
          <p:spPr bwMode="auto">
            <a:xfrm>
              <a:off x="672" y="2304"/>
              <a:ext cx="420" cy="240"/>
            </a:xfrm>
            <a:custGeom>
              <a:avLst/>
              <a:gdLst>
                <a:gd name="T0" fmla="*/ 0 w 23616"/>
                <a:gd name="T1" fmla="*/ 0 h 21600"/>
                <a:gd name="T2" fmla="*/ 0 w 23616"/>
                <a:gd name="T3" fmla="*/ 0 h 21600"/>
                <a:gd name="T4" fmla="*/ 0 w 23616"/>
                <a:gd name="T5" fmla="*/ 0 h 21600"/>
                <a:gd name="T6" fmla="*/ 0 60000 65536"/>
                <a:gd name="T7" fmla="*/ 0 60000 65536"/>
                <a:gd name="T8" fmla="*/ 0 60000 65536"/>
                <a:gd name="T9" fmla="*/ 0 w 23616"/>
                <a:gd name="T10" fmla="*/ 0 h 21600"/>
                <a:gd name="T11" fmla="*/ 23616 w 23616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616" h="21600" fill="none" extrusionOk="0">
                  <a:moveTo>
                    <a:pt x="0" y="94"/>
                  </a:moveTo>
                  <a:cubicBezTo>
                    <a:pt x="670" y="31"/>
                    <a:pt x="1342" y="-1"/>
                    <a:pt x="2016" y="0"/>
                  </a:cubicBezTo>
                  <a:cubicBezTo>
                    <a:pt x="13945" y="0"/>
                    <a:pt x="23616" y="9670"/>
                    <a:pt x="23616" y="21600"/>
                  </a:cubicBezTo>
                </a:path>
                <a:path w="23616" h="21600" stroke="0" extrusionOk="0">
                  <a:moveTo>
                    <a:pt x="0" y="94"/>
                  </a:moveTo>
                  <a:cubicBezTo>
                    <a:pt x="670" y="31"/>
                    <a:pt x="1342" y="-1"/>
                    <a:pt x="2016" y="0"/>
                  </a:cubicBezTo>
                  <a:cubicBezTo>
                    <a:pt x="13945" y="0"/>
                    <a:pt x="23616" y="9670"/>
                    <a:pt x="23616" y="21600"/>
                  </a:cubicBezTo>
                  <a:lnTo>
                    <a:pt x="2016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31" name="Line 36"/>
            <p:cNvSpPr>
              <a:spLocks noChangeShapeType="1"/>
            </p:cNvSpPr>
            <p:nvPr/>
          </p:nvSpPr>
          <p:spPr bwMode="auto">
            <a:xfrm flipH="1">
              <a:off x="816" y="1248"/>
              <a:ext cx="0" cy="1296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2" name="Line 68"/>
            <p:cNvSpPr>
              <a:spLocks noChangeShapeType="1"/>
            </p:cNvSpPr>
            <p:nvPr/>
          </p:nvSpPr>
          <p:spPr bwMode="auto">
            <a:xfrm flipV="1">
              <a:off x="2399" y="2544"/>
              <a:ext cx="1200" cy="1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3" name="Line 69"/>
            <p:cNvSpPr>
              <a:spLocks noChangeShapeType="1"/>
            </p:cNvSpPr>
            <p:nvPr/>
          </p:nvSpPr>
          <p:spPr bwMode="auto">
            <a:xfrm>
              <a:off x="2399" y="2400"/>
              <a:ext cx="14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4" name="Line 70"/>
            <p:cNvSpPr>
              <a:spLocks noChangeShapeType="1"/>
            </p:cNvSpPr>
            <p:nvPr/>
          </p:nvSpPr>
          <p:spPr bwMode="auto">
            <a:xfrm>
              <a:off x="2543" y="2400"/>
              <a:ext cx="1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5" name="Line 71"/>
            <p:cNvSpPr>
              <a:spLocks noChangeShapeType="1"/>
            </p:cNvSpPr>
            <p:nvPr/>
          </p:nvSpPr>
          <p:spPr bwMode="auto">
            <a:xfrm flipH="1" flipV="1">
              <a:off x="1535" y="1728"/>
              <a:ext cx="864" cy="816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6" name="Arc 72"/>
            <p:cNvSpPr/>
            <p:nvPr/>
          </p:nvSpPr>
          <p:spPr bwMode="auto">
            <a:xfrm>
              <a:off x="2160" y="2258"/>
              <a:ext cx="565" cy="298"/>
            </a:xfrm>
            <a:custGeom>
              <a:avLst/>
              <a:gdLst>
                <a:gd name="T0" fmla="*/ 0 w 31758"/>
                <a:gd name="T1" fmla="*/ 0 h 26839"/>
                <a:gd name="T2" fmla="*/ 0 w 31758"/>
                <a:gd name="T3" fmla="*/ 0 h 26839"/>
                <a:gd name="T4" fmla="*/ 0 w 31758"/>
                <a:gd name="T5" fmla="*/ 0 h 26839"/>
                <a:gd name="T6" fmla="*/ 0 60000 65536"/>
                <a:gd name="T7" fmla="*/ 0 60000 65536"/>
                <a:gd name="T8" fmla="*/ 0 60000 65536"/>
                <a:gd name="T9" fmla="*/ 0 w 31758"/>
                <a:gd name="T10" fmla="*/ 0 h 26839"/>
                <a:gd name="T11" fmla="*/ 31758 w 31758"/>
                <a:gd name="T12" fmla="*/ 26839 h 268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58" h="26839" fill="none" extrusionOk="0">
                  <a:moveTo>
                    <a:pt x="-1" y="2537"/>
                  </a:moveTo>
                  <a:cubicBezTo>
                    <a:pt x="3126" y="871"/>
                    <a:pt x="6615" y="-1"/>
                    <a:pt x="10158" y="0"/>
                  </a:cubicBezTo>
                  <a:cubicBezTo>
                    <a:pt x="22087" y="0"/>
                    <a:pt x="31758" y="9670"/>
                    <a:pt x="31758" y="21600"/>
                  </a:cubicBezTo>
                  <a:cubicBezTo>
                    <a:pt x="31758" y="23366"/>
                    <a:pt x="31541" y="25125"/>
                    <a:pt x="31113" y="26839"/>
                  </a:cubicBezTo>
                </a:path>
                <a:path w="31758" h="26839" stroke="0" extrusionOk="0">
                  <a:moveTo>
                    <a:pt x="-1" y="2537"/>
                  </a:moveTo>
                  <a:cubicBezTo>
                    <a:pt x="3126" y="871"/>
                    <a:pt x="6615" y="-1"/>
                    <a:pt x="10158" y="0"/>
                  </a:cubicBezTo>
                  <a:cubicBezTo>
                    <a:pt x="22087" y="0"/>
                    <a:pt x="31758" y="9670"/>
                    <a:pt x="31758" y="21600"/>
                  </a:cubicBezTo>
                  <a:cubicBezTo>
                    <a:pt x="31758" y="23366"/>
                    <a:pt x="31541" y="25125"/>
                    <a:pt x="31113" y="26839"/>
                  </a:cubicBezTo>
                  <a:lnTo>
                    <a:pt x="10158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37" name="Line 73"/>
            <p:cNvSpPr>
              <a:spLocks noChangeShapeType="1"/>
            </p:cNvSpPr>
            <p:nvPr/>
          </p:nvSpPr>
          <p:spPr bwMode="auto">
            <a:xfrm flipH="1">
              <a:off x="2400" y="1248"/>
              <a:ext cx="1" cy="1344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8" name="Line 83"/>
            <p:cNvSpPr>
              <a:spLocks noChangeShapeType="1"/>
            </p:cNvSpPr>
            <p:nvPr/>
          </p:nvSpPr>
          <p:spPr bwMode="auto">
            <a:xfrm>
              <a:off x="4368" y="2531"/>
              <a:ext cx="120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9" name="Line 84"/>
            <p:cNvSpPr>
              <a:spLocks noChangeShapeType="1"/>
            </p:cNvSpPr>
            <p:nvPr/>
          </p:nvSpPr>
          <p:spPr bwMode="auto">
            <a:xfrm>
              <a:off x="4368" y="2387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0" name="Line 85"/>
            <p:cNvSpPr>
              <a:spLocks noChangeShapeType="1"/>
            </p:cNvSpPr>
            <p:nvPr/>
          </p:nvSpPr>
          <p:spPr bwMode="auto">
            <a:xfrm>
              <a:off x="4512" y="2387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1" name="Line 86"/>
            <p:cNvSpPr>
              <a:spLocks noChangeShapeType="1"/>
            </p:cNvSpPr>
            <p:nvPr/>
          </p:nvSpPr>
          <p:spPr bwMode="auto">
            <a:xfrm flipH="1" flipV="1">
              <a:off x="3168" y="2003"/>
              <a:ext cx="1200" cy="528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2" name="Line 87"/>
            <p:cNvSpPr>
              <a:spLocks noChangeShapeType="1"/>
            </p:cNvSpPr>
            <p:nvPr/>
          </p:nvSpPr>
          <p:spPr bwMode="auto">
            <a:xfrm flipV="1">
              <a:off x="4368" y="1248"/>
              <a:ext cx="0" cy="1248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3" name="Arc 89"/>
            <p:cNvSpPr/>
            <p:nvPr/>
          </p:nvSpPr>
          <p:spPr bwMode="auto">
            <a:xfrm>
              <a:off x="3997" y="2292"/>
              <a:ext cx="755" cy="252"/>
            </a:xfrm>
            <a:custGeom>
              <a:avLst/>
              <a:gdLst>
                <a:gd name="T0" fmla="*/ 0 w 39044"/>
                <a:gd name="T1" fmla="*/ 0 h 26839"/>
                <a:gd name="T2" fmla="*/ 0 w 39044"/>
                <a:gd name="T3" fmla="*/ 0 h 26839"/>
                <a:gd name="T4" fmla="*/ 0 w 39044"/>
                <a:gd name="T5" fmla="*/ 0 h 26839"/>
                <a:gd name="T6" fmla="*/ 0 60000 65536"/>
                <a:gd name="T7" fmla="*/ 0 60000 65536"/>
                <a:gd name="T8" fmla="*/ 0 60000 65536"/>
                <a:gd name="T9" fmla="*/ 0 w 39044"/>
                <a:gd name="T10" fmla="*/ 0 h 26839"/>
                <a:gd name="T11" fmla="*/ 39044 w 39044"/>
                <a:gd name="T12" fmla="*/ 26839 h 2683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044" h="26839" fill="none" extrusionOk="0">
                  <a:moveTo>
                    <a:pt x="-1" y="8861"/>
                  </a:moveTo>
                  <a:cubicBezTo>
                    <a:pt x="4066" y="3292"/>
                    <a:pt x="10548" y="-1"/>
                    <a:pt x="17444" y="0"/>
                  </a:cubicBezTo>
                  <a:cubicBezTo>
                    <a:pt x="29373" y="0"/>
                    <a:pt x="39044" y="9670"/>
                    <a:pt x="39044" y="21600"/>
                  </a:cubicBezTo>
                  <a:cubicBezTo>
                    <a:pt x="39044" y="23366"/>
                    <a:pt x="38827" y="25125"/>
                    <a:pt x="38399" y="26839"/>
                  </a:cubicBezTo>
                </a:path>
                <a:path w="39044" h="26839" stroke="0" extrusionOk="0">
                  <a:moveTo>
                    <a:pt x="-1" y="8861"/>
                  </a:moveTo>
                  <a:cubicBezTo>
                    <a:pt x="4066" y="3292"/>
                    <a:pt x="10548" y="-1"/>
                    <a:pt x="17444" y="0"/>
                  </a:cubicBezTo>
                  <a:cubicBezTo>
                    <a:pt x="29373" y="0"/>
                    <a:pt x="39044" y="9670"/>
                    <a:pt x="39044" y="21600"/>
                  </a:cubicBezTo>
                  <a:cubicBezTo>
                    <a:pt x="39044" y="23366"/>
                    <a:pt x="38827" y="25125"/>
                    <a:pt x="38399" y="26839"/>
                  </a:cubicBezTo>
                  <a:lnTo>
                    <a:pt x="17444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79" grpId="0" autoUpdateAnimBg="0"/>
      <p:bldP spid="1238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2565400"/>
            <a:ext cx="504031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590391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3851275" y="4437063"/>
            <a:ext cx="9350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顶点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2484438" y="436562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边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5292725" y="436562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边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2" name="Text Box 10"/>
          <p:cNvSpPr txBox="1">
            <a:spLocks noChangeArrowheads="1"/>
          </p:cNvSpPr>
          <p:nvPr/>
        </p:nvSpPr>
        <p:spPr bwMode="auto">
          <a:xfrm>
            <a:off x="2916238" y="4797425"/>
            <a:ext cx="28082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平角</a:t>
            </a:r>
            <a:endParaRPr lang="zh-CN" altLang="en-US" sz="5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5127625" y="5589587"/>
            <a:ext cx="2057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2616200" y="5589588"/>
            <a:ext cx="34559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平角 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= </a:t>
            </a:r>
            <a:r>
              <a:rPr lang="en-US" altLang="zh-CN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4000500" y="4803775"/>
            <a:ext cx="1857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= </a:t>
            </a:r>
            <a:r>
              <a:rPr lang="en-US" altLang="zh-CN" sz="36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180º</a:t>
            </a:r>
            <a:endParaRPr lang="en-US" altLang="zh-CN" sz="36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1642 L 0.00017 0.203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2" decel="1000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92" decel="100000"/>
                                        <p:tgtEl>
                                          <p:spTgt spid="95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192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92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 decel="1000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9" grpId="0"/>
      <p:bldP spid="95240" grpId="0"/>
      <p:bldP spid="95241" grpId="0"/>
      <p:bldP spid="95242" grpId="0" autoUpdateAnimBg="0"/>
      <p:bldP spid="95243" grpId="0" autoUpdateAnimBg="0"/>
      <p:bldP spid="95244" grpId="0" autoUpdateAnimBg="0"/>
      <p:bldP spid="95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8"/>
          <p:cNvSpPr txBox="1">
            <a:spLocks noChangeArrowheads="1"/>
          </p:cNvSpPr>
          <p:nvPr/>
        </p:nvSpPr>
        <p:spPr bwMode="auto">
          <a:xfrm>
            <a:off x="1219200" y="900289"/>
            <a:ext cx="609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下图中哪个是平角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Line 9"/>
          <p:cNvSpPr>
            <a:spLocks noChangeShapeType="1"/>
          </p:cNvSpPr>
          <p:nvPr/>
        </p:nvSpPr>
        <p:spPr bwMode="auto">
          <a:xfrm>
            <a:off x="1295400" y="3733800"/>
            <a:ext cx="1905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Line 10"/>
          <p:cNvSpPr>
            <a:spLocks noChangeShapeType="1"/>
          </p:cNvSpPr>
          <p:nvPr/>
        </p:nvSpPr>
        <p:spPr bwMode="auto">
          <a:xfrm>
            <a:off x="5181600" y="3733800"/>
            <a:ext cx="25908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1752600" y="4343400"/>
            <a:ext cx="1371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直线</a:t>
            </a:r>
            <a:endParaRPr lang="zh-CN" altLang="en-US" sz="4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533400" y="3733800"/>
            <a:ext cx="35052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943600" y="4343400"/>
            <a:ext cx="1628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平角</a:t>
            </a:r>
            <a:endParaRPr lang="zh-CN" altLang="en-US" sz="4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4572000" y="3733800"/>
            <a:ext cx="40386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AutoShape 18"/>
          <p:cNvSpPr>
            <a:spLocks noChangeArrowheads="1"/>
          </p:cNvSpPr>
          <p:nvPr/>
        </p:nvSpPr>
        <p:spPr bwMode="auto">
          <a:xfrm rot="10526774">
            <a:off x="5724525" y="3287713"/>
            <a:ext cx="1212850" cy="428625"/>
          </a:xfrm>
          <a:prstGeom prst="curvedUpArrow">
            <a:avLst>
              <a:gd name="adj1" fmla="val 19034"/>
              <a:gd name="adj2" fmla="val 96692"/>
              <a:gd name="adj3" fmla="val 38602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8" name="Oval 11"/>
          <p:cNvSpPr>
            <a:spLocks noChangeArrowheads="1"/>
          </p:cNvSpPr>
          <p:nvPr/>
        </p:nvSpPr>
        <p:spPr bwMode="auto">
          <a:xfrm>
            <a:off x="6400800" y="3657600"/>
            <a:ext cx="171450" cy="12858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utoUpdateAnimBg="0"/>
      <p:bldP spid="8207" grpId="0" animBg="1"/>
      <p:bldP spid="8208" grpId="0" autoUpdateAnimBg="0"/>
      <p:bldP spid="82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图片1"/>
          <p:cNvPicPr>
            <a:picLocks noChangeAspect="1" noChangeArrowheads="1"/>
          </p:cNvPicPr>
          <p:nvPr/>
        </p:nvPicPr>
        <p:blipFill>
          <a:blip r:embed="rId1" cstate="email"/>
          <a:srcRect l="49507" t="49829"/>
          <a:stretch>
            <a:fillRect/>
          </a:stretch>
        </p:blipFill>
        <p:spPr bwMode="auto">
          <a:xfrm>
            <a:off x="4284663" y="3429000"/>
            <a:ext cx="208915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3" descr="图片1"/>
          <p:cNvPicPr>
            <a:picLocks noChangeAspect="1" noChangeArrowheads="1"/>
          </p:cNvPicPr>
          <p:nvPr/>
        </p:nvPicPr>
        <p:blipFill>
          <a:blip r:embed="rId2" cstate="email"/>
          <a:srcRect l="49507" t="49829"/>
          <a:stretch>
            <a:fillRect/>
          </a:stretch>
        </p:blipFill>
        <p:spPr bwMode="auto">
          <a:xfrm rot="-5400000">
            <a:off x="4325144" y="1366044"/>
            <a:ext cx="2016125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8" name="Picture 4" descr="图片1"/>
          <p:cNvPicPr>
            <a:picLocks noChangeAspect="1" noChangeArrowheads="1"/>
          </p:cNvPicPr>
          <p:nvPr/>
        </p:nvPicPr>
        <p:blipFill>
          <a:blip r:embed="rId3" cstate="email"/>
          <a:srcRect l="49507" t="49829"/>
          <a:stretch>
            <a:fillRect/>
          </a:stretch>
        </p:blipFill>
        <p:spPr bwMode="auto">
          <a:xfrm rot="10800000">
            <a:off x="2282825" y="1412875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 descr="图片1"/>
          <p:cNvPicPr>
            <a:picLocks noChangeAspect="1" noChangeArrowheads="1"/>
          </p:cNvPicPr>
          <p:nvPr/>
        </p:nvPicPr>
        <p:blipFill>
          <a:blip r:embed="rId4" cstate="email"/>
          <a:srcRect l="49507" t="49829"/>
          <a:stretch>
            <a:fillRect/>
          </a:stretch>
        </p:blipFill>
        <p:spPr bwMode="auto">
          <a:xfrm rot="5400000">
            <a:off x="2311400" y="3386138"/>
            <a:ext cx="194468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4298950" y="3457575"/>
            <a:ext cx="36004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071" name="Freeform 7"/>
          <p:cNvSpPr/>
          <p:nvPr/>
        </p:nvSpPr>
        <p:spPr bwMode="auto">
          <a:xfrm rot="-10558132">
            <a:off x="4146550" y="3286125"/>
            <a:ext cx="3736975" cy="290513"/>
          </a:xfrm>
          <a:custGeom>
            <a:avLst/>
            <a:gdLst>
              <a:gd name="T0" fmla="*/ 0 w 4264"/>
              <a:gd name="T1" fmla="*/ 2147483647 h 45"/>
              <a:gd name="T2" fmla="*/ 2147483647 w 4264"/>
              <a:gd name="T3" fmla="*/ 2147483647 h 45"/>
              <a:gd name="T4" fmla="*/ 2147483647 w 4264"/>
              <a:gd name="T5" fmla="*/ 0 h 45"/>
              <a:gd name="T6" fmla="*/ 0 60000 65536"/>
              <a:gd name="T7" fmla="*/ 0 60000 65536"/>
              <a:gd name="T8" fmla="*/ 0 60000 65536"/>
              <a:gd name="T9" fmla="*/ 0 w 4264"/>
              <a:gd name="T10" fmla="*/ 0 h 45"/>
              <a:gd name="T11" fmla="*/ 4264 w 4264"/>
              <a:gd name="T12" fmla="*/ 45 h 4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64" h="45">
                <a:moveTo>
                  <a:pt x="0" y="45"/>
                </a:moveTo>
                <a:lnTo>
                  <a:pt x="19" y="38"/>
                </a:lnTo>
                <a:lnTo>
                  <a:pt x="4264" y="0"/>
                </a:lnTo>
              </a:path>
            </a:pathLst>
          </a:custGeom>
          <a:noFill/>
          <a:ln w="76200">
            <a:solidFill>
              <a:srgbClr val="3333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2" name="Oval 8"/>
          <p:cNvSpPr>
            <a:spLocks noChangeArrowheads="1"/>
          </p:cNvSpPr>
          <p:nvPr/>
        </p:nvSpPr>
        <p:spPr bwMode="auto">
          <a:xfrm>
            <a:off x="4067175" y="3357563"/>
            <a:ext cx="215900" cy="215900"/>
          </a:xfrm>
          <a:prstGeom prst="ellipse">
            <a:avLst/>
          </a:prstGeom>
          <a:solidFill>
            <a:schemeClr val="tx2"/>
          </a:solidFill>
          <a:ln w="57150" algn="ctr">
            <a:solidFill>
              <a:srgbClr val="00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755650" y="333375"/>
            <a:ext cx="1576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周角</a:t>
            </a:r>
            <a:endParaRPr lang="zh-CN" altLang="en-US" sz="5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7026275" y="5230813"/>
            <a:ext cx="15462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4416425" y="5302250"/>
            <a:ext cx="2232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平角</a:t>
            </a:r>
            <a:endParaRPr lang="zh-CN" altLang="en-US" sz="4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1957388" y="5329238"/>
            <a:ext cx="33131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周角 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= </a:t>
            </a:r>
            <a:r>
              <a:rPr lang="en-US" altLang="zh-CN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4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5810250" y="5286375"/>
            <a:ext cx="1708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= </a:t>
            </a:r>
            <a:r>
              <a:rPr lang="en-US" altLang="zh-CN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4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8" name="Oval 14"/>
          <p:cNvSpPr>
            <a:spLocks noChangeArrowheads="1"/>
          </p:cNvSpPr>
          <p:nvPr/>
        </p:nvSpPr>
        <p:spPr bwMode="auto">
          <a:xfrm>
            <a:off x="3757613" y="2924175"/>
            <a:ext cx="1101725" cy="1101725"/>
          </a:xfrm>
          <a:prstGeom prst="ellipse">
            <a:avLst/>
          </a:prstGeom>
          <a:noFill/>
          <a:ln w="7620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4572000" y="2173288"/>
            <a:ext cx="17113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360º</a:t>
            </a:r>
            <a:endParaRPr lang="en-US" altLang="zh-CN" sz="4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1928813" y="404813"/>
            <a:ext cx="3017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= 360º</a:t>
            </a:r>
            <a:endParaRPr lang="en-US" altLang="zh-CN" sz="5400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animBg="1"/>
      <p:bldP spid="88071" grpId="0" animBg="1"/>
      <p:bldP spid="88072" grpId="0" animBg="1"/>
      <p:bldP spid="88073" grpId="0" autoUpdateAnimBg="0"/>
      <p:bldP spid="88074" grpId="0" autoUpdateAnimBg="0"/>
      <p:bldP spid="88075" grpId="0" autoUpdateAnimBg="0"/>
      <p:bldP spid="88076" grpId="0" autoUpdateAnimBg="0"/>
      <p:bldP spid="88077" grpId="0" autoUpdateAnimBg="0"/>
      <p:bldP spid="88078" grpId="0" animBg="1"/>
      <p:bldP spid="88079" grpId="0" autoUpdateAnimBg="0"/>
      <p:bldP spid="880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1619250" y="3644900"/>
            <a:ext cx="14430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线段</a:t>
            </a:r>
            <a:endParaRPr lang="zh-CN" altLang="en-US" sz="4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5651500" y="3644900"/>
            <a:ext cx="1487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周角</a:t>
            </a:r>
            <a:endParaRPr lang="zh-CN" altLang="en-US" sz="48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220" name="Group 17"/>
          <p:cNvGrpSpPr/>
          <p:nvPr/>
        </p:nvGrpSpPr>
        <p:grpSpPr bwMode="auto">
          <a:xfrm>
            <a:off x="4643438" y="2565400"/>
            <a:ext cx="4024312" cy="685800"/>
            <a:chOff x="2880" y="2832"/>
            <a:chExt cx="2535" cy="432"/>
          </a:xfrm>
        </p:grpSpPr>
        <p:grpSp>
          <p:nvGrpSpPr>
            <p:cNvPr id="9228" name="Group 18"/>
            <p:cNvGrpSpPr/>
            <p:nvPr/>
          </p:nvGrpSpPr>
          <p:grpSpPr bwMode="auto">
            <a:xfrm>
              <a:off x="3360" y="2832"/>
              <a:ext cx="2055" cy="432"/>
              <a:chOff x="3360" y="2832"/>
              <a:chExt cx="2055" cy="432"/>
            </a:xfrm>
          </p:grpSpPr>
          <p:sp>
            <p:nvSpPr>
              <p:cNvPr id="9230" name="Line 19"/>
              <p:cNvSpPr>
                <a:spLocks noChangeShapeType="1"/>
              </p:cNvSpPr>
              <p:nvPr/>
            </p:nvSpPr>
            <p:spPr bwMode="auto">
              <a:xfrm>
                <a:off x="3591" y="3045"/>
                <a:ext cx="1824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31" name="AutoShape 20"/>
              <p:cNvSpPr>
                <a:spLocks noChangeArrowheads="1"/>
              </p:cNvSpPr>
              <p:nvPr/>
            </p:nvSpPr>
            <p:spPr bwMode="auto">
              <a:xfrm>
                <a:off x="3360" y="2832"/>
                <a:ext cx="432" cy="432"/>
              </a:xfrm>
              <a:prstGeom prst="flowChartConnector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232" name="Oval 21"/>
              <p:cNvSpPr>
                <a:spLocks noChangeArrowheads="1"/>
              </p:cNvSpPr>
              <p:nvPr/>
            </p:nvSpPr>
            <p:spPr bwMode="auto">
              <a:xfrm>
                <a:off x="3504" y="3024"/>
                <a:ext cx="96" cy="4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9229" name="Text Box 22"/>
            <p:cNvSpPr txBox="1">
              <a:spLocks noChangeArrowheads="1"/>
            </p:cNvSpPr>
            <p:nvPr/>
          </p:nvSpPr>
          <p:spPr bwMode="auto">
            <a:xfrm>
              <a:off x="2880" y="2886"/>
              <a:ext cx="5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(2) </a:t>
              </a:r>
              <a:endParaRPr lang="en-US" altLang="zh-CN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9221" name="Group 23"/>
          <p:cNvGrpSpPr/>
          <p:nvPr/>
        </p:nvGrpSpPr>
        <p:grpSpPr bwMode="auto">
          <a:xfrm>
            <a:off x="468313" y="2636838"/>
            <a:ext cx="3670300" cy="461962"/>
            <a:chOff x="88" y="2961"/>
            <a:chExt cx="2312" cy="291"/>
          </a:xfrm>
        </p:grpSpPr>
        <p:grpSp>
          <p:nvGrpSpPr>
            <p:cNvPr id="9223" name="Group 24"/>
            <p:cNvGrpSpPr/>
            <p:nvPr/>
          </p:nvGrpSpPr>
          <p:grpSpPr bwMode="auto">
            <a:xfrm>
              <a:off x="480" y="3090"/>
              <a:ext cx="1920" cy="48"/>
              <a:chOff x="480" y="3090"/>
              <a:chExt cx="1920" cy="48"/>
            </a:xfrm>
          </p:grpSpPr>
          <p:sp>
            <p:nvSpPr>
              <p:cNvPr id="9225" name="Line 25"/>
              <p:cNvSpPr>
                <a:spLocks noChangeShapeType="1"/>
              </p:cNvSpPr>
              <p:nvPr/>
            </p:nvSpPr>
            <p:spPr bwMode="auto">
              <a:xfrm>
                <a:off x="528" y="3120"/>
                <a:ext cx="1824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6" name="Oval 26"/>
              <p:cNvSpPr>
                <a:spLocks noChangeArrowheads="1"/>
              </p:cNvSpPr>
              <p:nvPr/>
            </p:nvSpPr>
            <p:spPr bwMode="auto">
              <a:xfrm>
                <a:off x="2304" y="3090"/>
                <a:ext cx="96" cy="4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227" name="Oval 27"/>
              <p:cNvSpPr>
                <a:spLocks noChangeArrowheads="1"/>
              </p:cNvSpPr>
              <p:nvPr/>
            </p:nvSpPr>
            <p:spPr bwMode="auto">
              <a:xfrm>
                <a:off x="480" y="3090"/>
                <a:ext cx="96" cy="4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9224" name="Text Box 28"/>
            <p:cNvSpPr txBox="1">
              <a:spLocks noChangeArrowheads="1"/>
            </p:cNvSpPr>
            <p:nvPr/>
          </p:nvSpPr>
          <p:spPr bwMode="auto">
            <a:xfrm>
              <a:off x="88" y="2961"/>
              <a:ext cx="5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(1) </a:t>
              </a:r>
              <a:endParaRPr lang="en-US" altLang="zh-CN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9222" name="Text Box 31"/>
          <p:cNvSpPr txBox="1">
            <a:spLocks noChangeArrowheads="1"/>
          </p:cNvSpPr>
          <p:nvPr/>
        </p:nvSpPr>
        <p:spPr bwMode="auto">
          <a:xfrm>
            <a:off x="1116013" y="785813"/>
            <a:ext cx="609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下图中哪个是周角</a:t>
            </a:r>
            <a:r>
              <a:rPr lang="en-US" altLang="zh-CN" sz="440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7" name="Picture 19" descr="量角器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308989">
            <a:off x="1408113" y="554038"/>
            <a:ext cx="4681537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Group 4"/>
          <p:cNvGrpSpPr/>
          <p:nvPr/>
        </p:nvGrpSpPr>
        <p:grpSpPr bwMode="auto">
          <a:xfrm>
            <a:off x="2124075" y="2133600"/>
            <a:ext cx="4032250" cy="1727200"/>
            <a:chOff x="0" y="0"/>
            <a:chExt cx="2160" cy="1092"/>
          </a:xfrm>
        </p:grpSpPr>
        <p:sp>
          <p:nvSpPr>
            <p:cNvPr id="10259" name="Line 5"/>
            <p:cNvSpPr>
              <a:spLocks noChangeShapeType="1"/>
            </p:cNvSpPr>
            <p:nvPr/>
          </p:nvSpPr>
          <p:spPr bwMode="auto">
            <a:xfrm flipV="1">
              <a:off x="0" y="0"/>
              <a:ext cx="1980" cy="936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Line 6"/>
            <p:cNvSpPr>
              <a:spLocks noChangeShapeType="1"/>
            </p:cNvSpPr>
            <p:nvPr/>
          </p:nvSpPr>
          <p:spPr bwMode="auto">
            <a:xfrm>
              <a:off x="360" y="0"/>
              <a:ext cx="1800" cy="109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Arc 7"/>
          <p:cNvSpPr/>
          <p:nvPr/>
        </p:nvSpPr>
        <p:spPr bwMode="auto">
          <a:xfrm flipV="1">
            <a:off x="4429125" y="2636838"/>
            <a:ext cx="215900" cy="320675"/>
          </a:xfrm>
          <a:custGeom>
            <a:avLst/>
            <a:gdLst>
              <a:gd name="T0" fmla="*/ 0 w 21600"/>
              <a:gd name="T1" fmla="*/ 0 h 32058"/>
              <a:gd name="T2" fmla="*/ 2147483647 w 21600"/>
              <a:gd name="T3" fmla="*/ 2147483647 h 32058"/>
              <a:gd name="T4" fmla="*/ 0 w 21600"/>
              <a:gd name="T5" fmla="*/ 2147483647 h 32058"/>
              <a:gd name="T6" fmla="*/ 0 60000 65536"/>
              <a:gd name="T7" fmla="*/ 0 60000 65536"/>
              <a:gd name="T8" fmla="*/ 0 60000 65536"/>
              <a:gd name="T9" fmla="*/ 0 w 21600"/>
              <a:gd name="T10" fmla="*/ 0 h 32058"/>
              <a:gd name="T11" fmla="*/ 21600 w 21600"/>
              <a:gd name="T12" fmla="*/ 32058 h 320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205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258"/>
                  <a:pt x="20670" y="28857"/>
                  <a:pt x="18899" y="32058"/>
                </a:cubicBezTo>
              </a:path>
              <a:path w="21600" h="3205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258"/>
                  <a:pt x="20670" y="28857"/>
                  <a:pt x="18899" y="32058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5" name="Arc 9"/>
          <p:cNvSpPr/>
          <p:nvPr/>
        </p:nvSpPr>
        <p:spPr bwMode="auto">
          <a:xfrm rot="13329045" flipV="1">
            <a:off x="3924300" y="2492375"/>
            <a:ext cx="431800" cy="385763"/>
          </a:xfrm>
          <a:custGeom>
            <a:avLst/>
            <a:gdLst>
              <a:gd name="T0" fmla="*/ 0 w 21600"/>
              <a:gd name="T1" fmla="*/ 0 h 23436"/>
              <a:gd name="T2" fmla="*/ 2147483647 w 21600"/>
              <a:gd name="T3" fmla="*/ 2147483647 h 23436"/>
              <a:gd name="T4" fmla="*/ 0 w 21600"/>
              <a:gd name="T5" fmla="*/ 2147483647 h 23436"/>
              <a:gd name="T6" fmla="*/ 0 60000 65536"/>
              <a:gd name="T7" fmla="*/ 0 60000 65536"/>
              <a:gd name="T8" fmla="*/ 0 60000 65536"/>
              <a:gd name="T9" fmla="*/ 0 w 21600"/>
              <a:gd name="T10" fmla="*/ 0 h 23436"/>
              <a:gd name="T11" fmla="*/ 21600 w 21600"/>
              <a:gd name="T12" fmla="*/ 23436 h 234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3436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212"/>
                  <a:pt x="21573" y="22825"/>
                  <a:pt x="21521" y="23435"/>
                </a:cubicBezTo>
              </a:path>
              <a:path w="21600" h="23436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212"/>
                  <a:pt x="21573" y="22825"/>
                  <a:pt x="21521" y="23435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Arc 11"/>
          <p:cNvSpPr/>
          <p:nvPr/>
        </p:nvSpPr>
        <p:spPr bwMode="auto">
          <a:xfrm rot="2161112" flipV="1">
            <a:off x="3852863" y="2786063"/>
            <a:ext cx="431800" cy="355600"/>
          </a:xfrm>
          <a:custGeom>
            <a:avLst/>
            <a:gdLst>
              <a:gd name="T0" fmla="*/ 0 w 21589"/>
              <a:gd name="T1" fmla="*/ 0 h 21600"/>
              <a:gd name="T2" fmla="*/ 2147483647 w 21589"/>
              <a:gd name="T3" fmla="*/ 2147483647 h 21600"/>
              <a:gd name="T4" fmla="*/ 0 w 21589"/>
              <a:gd name="T5" fmla="*/ 2147483647 h 21600"/>
              <a:gd name="T6" fmla="*/ 0 60000 65536"/>
              <a:gd name="T7" fmla="*/ 0 60000 65536"/>
              <a:gd name="T8" fmla="*/ 0 60000 65536"/>
              <a:gd name="T9" fmla="*/ 0 w 21589"/>
              <a:gd name="T10" fmla="*/ 0 h 21600"/>
              <a:gd name="T11" fmla="*/ 21589 w 2158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89" h="21600" fill="none" extrusionOk="0">
                <a:moveTo>
                  <a:pt x="-1" y="0"/>
                </a:moveTo>
                <a:cubicBezTo>
                  <a:pt x="11655" y="0"/>
                  <a:pt x="21209" y="9247"/>
                  <a:pt x="21588" y="20897"/>
                </a:cubicBezTo>
              </a:path>
              <a:path w="21589" h="21600" stroke="0" extrusionOk="0">
                <a:moveTo>
                  <a:pt x="-1" y="0"/>
                </a:moveTo>
                <a:cubicBezTo>
                  <a:pt x="11655" y="0"/>
                  <a:pt x="21209" y="9247"/>
                  <a:pt x="21588" y="20897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7" name="Arc 14"/>
          <p:cNvSpPr/>
          <p:nvPr/>
        </p:nvSpPr>
        <p:spPr bwMode="auto">
          <a:xfrm rot="7460684" flipV="1">
            <a:off x="3577432" y="2624931"/>
            <a:ext cx="260350" cy="287337"/>
          </a:xfrm>
          <a:custGeom>
            <a:avLst/>
            <a:gdLst>
              <a:gd name="T0" fmla="*/ 0 w 28507"/>
              <a:gd name="T1" fmla="*/ 2147483647 h 21600"/>
              <a:gd name="T2" fmla="*/ 2147483647 w 28507"/>
              <a:gd name="T3" fmla="*/ 2147483647 h 21600"/>
              <a:gd name="T4" fmla="*/ 2147483647 w 28507"/>
              <a:gd name="T5" fmla="*/ 2147483647 h 21600"/>
              <a:gd name="T6" fmla="*/ 0 60000 65536"/>
              <a:gd name="T7" fmla="*/ 0 60000 65536"/>
              <a:gd name="T8" fmla="*/ 0 60000 65536"/>
              <a:gd name="T9" fmla="*/ 0 w 28507"/>
              <a:gd name="T10" fmla="*/ 0 h 21600"/>
              <a:gd name="T11" fmla="*/ 28507 w 2850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507" h="21600" fill="none" extrusionOk="0">
                <a:moveTo>
                  <a:pt x="-1" y="1137"/>
                </a:moveTo>
                <a:cubicBezTo>
                  <a:pt x="2228" y="384"/>
                  <a:pt x="4565" y="-1"/>
                  <a:pt x="6918" y="0"/>
                </a:cubicBezTo>
                <a:cubicBezTo>
                  <a:pt x="18573" y="0"/>
                  <a:pt x="28127" y="9247"/>
                  <a:pt x="28506" y="20897"/>
                </a:cubicBezTo>
              </a:path>
              <a:path w="28507" h="21600" stroke="0" extrusionOk="0">
                <a:moveTo>
                  <a:pt x="-1" y="1137"/>
                </a:moveTo>
                <a:cubicBezTo>
                  <a:pt x="2228" y="384"/>
                  <a:pt x="4565" y="-1"/>
                  <a:pt x="6918" y="0"/>
                </a:cubicBezTo>
                <a:cubicBezTo>
                  <a:pt x="18573" y="0"/>
                  <a:pt x="28127" y="9247"/>
                  <a:pt x="28506" y="20897"/>
                </a:cubicBezTo>
                <a:lnTo>
                  <a:pt x="6918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3924300" y="2060575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9" name="Text Box 16"/>
          <p:cNvSpPr txBox="1">
            <a:spLocks noChangeArrowheads="1"/>
          </p:cNvSpPr>
          <p:nvPr/>
        </p:nvSpPr>
        <p:spPr bwMode="auto">
          <a:xfrm>
            <a:off x="5148263" y="2686050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50" name="Text Box 17"/>
          <p:cNvSpPr txBox="1">
            <a:spLocks noChangeArrowheads="1"/>
          </p:cNvSpPr>
          <p:nvPr/>
        </p:nvSpPr>
        <p:spPr bwMode="auto">
          <a:xfrm>
            <a:off x="3779838" y="318928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51" name="Text Box 18"/>
          <p:cNvSpPr txBox="1">
            <a:spLocks noChangeArrowheads="1"/>
          </p:cNvSpPr>
          <p:nvPr/>
        </p:nvSpPr>
        <p:spPr bwMode="auto">
          <a:xfrm>
            <a:off x="2771775" y="2613025"/>
            <a:ext cx="576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28" name="Text Box 20"/>
          <p:cNvSpPr txBox="1">
            <a:spLocks noChangeArrowheads="1"/>
          </p:cNvSpPr>
          <p:nvPr/>
        </p:nvSpPr>
        <p:spPr bwMode="auto">
          <a:xfrm>
            <a:off x="2689225" y="3857625"/>
            <a:ext cx="3668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已知 ∠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 =130°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0" name="Text Box 22"/>
          <p:cNvSpPr txBox="1">
            <a:spLocks noChangeArrowheads="1"/>
          </p:cNvSpPr>
          <p:nvPr/>
        </p:nvSpPr>
        <p:spPr bwMode="auto">
          <a:xfrm>
            <a:off x="2833688" y="4362450"/>
            <a:ext cx="3095625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∠2 =______</a:t>
            </a: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∠3=______</a:t>
            </a: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∠4=______</a:t>
            </a: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1" name="Text Box 23"/>
          <p:cNvSpPr txBox="1">
            <a:spLocks noChangeArrowheads="1"/>
          </p:cNvSpPr>
          <p:nvPr/>
        </p:nvSpPr>
        <p:spPr bwMode="auto">
          <a:xfrm>
            <a:off x="4273550" y="4267200"/>
            <a:ext cx="1366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50 °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2" name="Text Box 24"/>
          <p:cNvSpPr txBox="1">
            <a:spLocks noChangeArrowheads="1"/>
          </p:cNvSpPr>
          <p:nvPr/>
        </p:nvSpPr>
        <p:spPr bwMode="auto">
          <a:xfrm>
            <a:off x="4202113" y="4857750"/>
            <a:ext cx="1366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130 °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3" name="Text Box 25"/>
          <p:cNvSpPr txBox="1">
            <a:spLocks noChangeArrowheads="1"/>
          </p:cNvSpPr>
          <p:nvPr/>
        </p:nvSpPr>
        <p:spPr bwMode="auto">
          <a:xfrm>
            <a:off x="4273550" y="5500688"/>
            <a:ext cx="13668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50 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° </a:t>
            </a:r>
            <a:endParaRPr lang="en-US" altLang="zh-CN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5" name="AutoShape 27"/>
          <p:cNvSpPr>
            <a:spLocks noChangeArrowheads="1"/>
          </p:cNvSpPr>
          <p:nvPr/>
        </p:nvSpPr>
        <p:spPr bwMode="auto">
          <a:xfrm rot="-3750883">
            <a:off x="4253707" y="2029619"/>
            <a:ext cx="539750" cy="1392237"/>
          </a:xfrm>
          <a:prstGeom prst="curvedLeftArrow">
            <a:avLst>
              <a:gd name="adj1" fmla="val 3057"/>
              <a:gd name="adj2" fmla="val 103176"/>
              <a:gd name="adj3" fmla="val 22981"/>
            </a:avLst>
          </a:prstGeom>
          <a:solidFill>
            <a:srgbClr val="00CCFF"/>
          </a:solidFill>
          <a:ln w="952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36" name="AutoShape 28"/>
          <p:cNvSpPr>
            <a:spLocks noChangeArrowheads="1"/>
          </p:cNvSpPr>
          <p:nvPr/>
        </p:nvSpPr>
        <p:spPr bwMode="auto">
          <a:xfrm rot="4070101">
            <a:off x="3990182" y="2355056"/>
            <a:ext cx="539750" cy="1392237"/>
          </a:xfrm>
          <a:prstGeom prst="curvedLeftArrow">
            <a:avLst>
              <a:gd name="adj1" fmla="val 3057"/>
              <a:gd name="adj2" fmla="val 103176"/>
              <a:gd name="adj3" fmla="val 22981"/>
            </a:avLst>
          </a:prstGeom>
          <a:solidFill>
            <a:srgbClr val="00CCFF"/>
          </a:solidFill>
          <a:ln w="952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 decel="1000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94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4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0" dur="500"/>
                                        <p:tgtEl>
                                          <p:spTgt spid="94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4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4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94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8" grpId="0"/>
      <p:bldP spid="94230" grpId="0"/>
      <p:bldP spid="94231" grpId="0"/>
      <p:bldP spid="94232" grpId="0"/>
      <p:bldP spid="94233" grpId="0"/>
      <p:bldP spid="94235" grpId="0" animBg="1"/>
      <p:bldP spid="94235" grpId="1" animBg="1"/>
      <p:bldP spid="94236" grpId="0" animBg="1"/>
    </p:bldLst>
  </p:timing>
</p:sld>
</file>

<file path=ppt/tags/tag1.xml><?xml version="1.0" encoding="utf-8"?>
<p:tagLst xmlns:p="http://schemas.openxmlformats.org/presentationml/2006/main">
  <p:tag name="KSO_WPP_MARK_KEY" val="6379ba6d-8f81-4a00-88e0-aba279fa4e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全屏显示(4:3)</PresentationFormat>
  <Paragraphs>88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Calibri</vt:lpstr>
      <vt:lpstr>汉仪中宋简</vt:lpstr>
      <vt:lpstr>微软雅黑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2023-02-14T05:28:17Z</dcterms:created>
  <dcterms:modified xsi:type="dcterms:W3CDTF">2023-02-14T05:28:17Z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7E04B6A79A514043A960D5738DD9FBA7</vt:lpwstr>
  </property>
  <property fmtid="{D5CDD505-2E9C-101B-9397-08002B2CF9AE}" pid="3" name="KSOProductBuildVer">
    <vt:lpwstr>2052-11.1.0.13703</vt:lpwstr>
  </property>
</Properties>
</file>