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5"/>
  </p:notesMasterIdLst>
  <p:sldIdLst>
    <p:sldId id="297" r:id="rId3"/>
    <p:sldId id="279" r:id="rId4"/>
    <p:sldId id="280" r:id="rId6"/>
    <p:sldId id="291" r:id="rId7"/>
    <p:sldId id="292" r:id="rId8"/>
    <p:sldId id="290" r:id="rId9"/>
    <p:sldId id="281" r:id="rId10"/>
    <p:sldId id="289" r:id="rId11"/>
    <p:sldId id="293" r:id="rId12"/>
    <p:sldId id="294" r:id="rId13"/>
    <p:sldId id="282" r:id="rId14"/>
    <p:sldId id="295" r:id="rId15"/>
    <p:sldId id="283" r:id="rId16"/>
    <p:sldId id="274" r:id="rId17"/>
    <p:sldId id="284" r:id="rId18"/>
    <p:sldId id="285" r:id="rId19"/>
    <p:sldId id="286" r:id="rId20"/>
    <p:sldId id="287" r:id="rId21"/>
    <p:sldId id="288" r:id="rId22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66"/>
    <a:srgbClr val="F4AADF"/>
    <a:srgbClr val="B9B5E9"/>
    <a:srgbClr val="CC0066"/>
    <a:srgbClr val="008000"/>
    <a:srgbClr val="22C6DC"/>
    <a:srgbClr val="1809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065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2532" name="Rectangle 4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noProof="0" smtClean="0"/>
              <a:t>单击此处编辑母版文本样式</a:t>
            </a:r>
            <a:endParaRPr lang="zh-CN" noProof="0" smtClean="0"/>
          </a:p>
          <a:p>
            <a:pPr lvl="1"/>
            <a:r>
              <a:rPr lang="zh-CN" noProof="0" smtClean="0"/>
              <a:t>第二级</a:t>
            </a:r>
            <a:endParaRPr lang="zh-CN" noProof="0" smtClean="0"/>
          </a:p>
          <a:p>
            <a:pPr lvl="2"/>
            <a:r>
              <a:rPr lang="zh-CN" noProof="0" smtClean="0"/>
              <a:t>第三级</a:t>
            </a:r>
            <a:endParaRPr lang="zh-CN" noProof="0" smtClean="0"/>
          </a:p>
          <a:p>
            <a:pPr lvl="3"/>
            <a:r>
              <a:rPr lang="zh-CN" noProof="0" smtClean="0"/>
              <a:t>第四级</a:t>
            </a:r>
            <a:endParaRPr lang="zh-CN" noProof="0" smtClean="0"/>
          </a:p>
          <a:p>
            <a:pPr lvl="4"/>
            <a:r>
              <a:rPr lang="zh-CN" noProof="0" smtClean="0"/>
              <a:t>第五级</a:t>
            </a:r>
            <a:endParaRPr lang="zh-CN" noProof="0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D58A643-4030-43B8-A718-F15C21CFBBC7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A98F934-47E5-4525-AF09-C68512360C52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0CDB33A-1509-4677-B327-846732E0338A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6E55F13-EA96-4D5C-B1DA-341051230944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36867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40963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 noTextEdit="1"/>
          </p:cNvSpPr>
          <p:nvPr>
            <p:ph type="sldImg"/>
          </p:nvPr>
        </p:nvSpPr>
        <p:spPr/>
      </p:sp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696AC32-F4B2-4DA9-B380-F44679144D38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D498B4D-FD4C-4688-BE74-44F763A979A8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6660907-FA39-41F1-A28F-79F1F360B96E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31C0447-8159-4ADE-BD1F-1D51145BA345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8195EBC-6DCA-420B-98DC-DF72A2C04571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9CB1A7B-4671-41B1-A963-70551C521B28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0932D63-FD8E-4C8F-BBF6-B948C6CDEDBE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AE67862-40D7-4A7E-8D8F-224F570DFE68}" type="slidenum">
              <a:rPr lang="zh-CN" altLang="zh-CN" smtClean="0"/>
            </a:fld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0" y="6604000"/>
            <a:ext cx="2533650" cy="244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10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Copyright 2004-2009 </a:t>
            </a:r>
            <a:r>
              <a:rPr lang="zh-CN" sz="10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版权所有 盗版必究</a:t>
            </a:r>
            <a:endParaRPr lang="zh-CN" sz="100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8D64EEA-FE66-4AC4-8572-E9B33B09E5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2.xml"/><Relationship Id="rId3" Type="http://schemas.openxmlformats.org/officeDocument/2006/relationships/oleObject" Target="../embeddings/oleObject7.bin"/><Relationship Id="rId2" Type="http://schemas.openxmlformats.org/officeDocument/2006/relationships/image" Target="../media/image4.png"/><Relationship Id="rId1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2.xml"/><Relationship Id="rId3" Type="http://schemas.openxmlformats.org/officeDocument/2006/relationships/oleObject" Target="../embeddings/oleObject9.bin"/><Relationship Id="rId2" Type="http://schemas.openxmlformats.org/officeDocument/2006/relationships/image" Target="../media/image4.png"/><Relationship Id="rId1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oleObject" Target="../embeddings/oleObject5.bin"/><Relationship Id="rId7" Type="http://schemas.openxmlformats.org/officeDocument/2006/relationships/oleObject" Target="../embeddings/oleObject4.bin"/><Relationship Id="rId6" Type="http://schemas.openxmlformats.org/officeDocument/2006/relationships/image" Target="../media/image5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4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2.xml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84796" y="1700808"/>
            <a:ext cx="512832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9600" b="1" dirty="0">
                <a:ln w="9525" cmpd="sng">
                  <a:round/>
                </a:ln>
                <a:gradFill flip="none" rotWithShape="1">
                  <a:gsLst>
                    <a:gs pos="0">
                      <a:srgbClr val="CC0066">
                        <a:shade val="30000"/>
                        <a:satMod val="115000"/>
                      </a:srgbClr>
                    </a:gs>
                    <a:gs pos="50000">
                      <a:srgbClr val="CC0066">
                        <a:shade val="67500"/>
                        <a:satMod val="115000"/>
                      </a:srgbClr>
                    </a:gs>
                    <a:gs pos="100000">
                      <a:srgbClr val="CC0066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华文楷体" pitchFamily="2" charset="-122"/>
                <a:ea typeface="华文楷体" pitchFamily="2" charset="-122"/>
              </a:rPr>
              <a:t>立体图形</a:t>
            </a:r>
            <a:endParaRPr lang="zh-CN" altLang="en-US" sz="9600" b="1" dirty="0">
              <a:ln w="9525" cmpd="sng">
                <a:round/>
              </a:ln>
              <a:gradFill flip="none" rotWithShape="1">
                <a:gsLst>
                  <a:gs pos="0">
                    <a:srgbClr val="CC0066">
                      <a:shade val="30000"/>
                      <a:satMod val="115000"/>
                    </a:srgbClr>
                  </a:gs>
                  <a:gs pos="50000">
                    <a:srgbClr val="CC0066">
                      <a:shade val="67500"/>
                      <a:satMod val="115000"/>
                    </a:srgbClr>
                  </a:gs>
                  <a:gs pos="100000">
                    <a:srgbClr val="CC0066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571500" y="1285875"/>
            <a:ext cx="76438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从上、下、左、右、前、后六个方向观察物体，看到的形状大多数情况下是不一样的。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571500" y="3065463"/>
            <a:ext cx="76438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在同一水平直线上的不同点观察同一物体的大小是不一样的，近大远小。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571500" y="4351338"/>
            <a:ext cx="764381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在同一竖直直线上的不同位置观察物体，所看到的范围也不一样。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6" name="Rectangle 82"/>
          <p:cNvSpPr>
            <a:spLocks noChangeArrowheads="1"/>
          </p:cNvSpPr>
          <p:nvPr/>
        </p:nvSpPr>
        <p:spPr bwMode="auto">
          <a:xfrm>
            <a:off x="6729413" y="4643438"/>
            <a:ext cx="2057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顶点到底面之间的距离</a:t>
            </a:r>
            <a:r>
              <a:rPr lang="zh-CN" altLang="en-US" sz="2800" b="1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一条</a:t>
            </a:r>
            <a:r>
              <a:rPr lang="zh-CN" altLang="en-US" sz="2800" b="1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b="1">
              <a:solidFill>
                <a:srgbClr val="0066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25" name="Rectangle 81"/>
          <p:cNvSpPr>
            <a:spLocks noChangeArrowheads="1"/>
          </p:cNvSpPr>
          <p:nvPr/>
        </p:nvSpPr>
        <p:spPr bwMode="auto">
          <a:xfrm>
            <a:off x="2571750" y="4643438"/>
            <a:ext cx="41576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个面</a:t>
            </a:r>
            <a:r>
              <a:rPr lang="zh-CN" altLang="en-US" sz="32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。底面是一个圆，侧面展开是个扇形。</a:t>
            </a:r>
            <a:endParaRPr lang="zh-CN" altLang="en-US" sz="32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55" name="Rectangle 78"/>
          <p:cNvSpPr>
            <a:spLocks noChangeArrowheads="1"/>
          </p:cNvSpPr>
          <p:nvPr/>
        </p:nvSpPr>
        <p:spPr bwMode="auto">
          <a:xfrm>
            <a:off x="428625" y="5000625"/>
            <a:ext cx="9588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圆锥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21" name="Rectangle 77"/>
          <p:cNvSpPr>
            <a:spLocks noChangeArrowheads="1"/>
          </p:cNvSpPr>
          <p:nvPr/>
        </p:nvSpPr>
        <p:spPr bwMode="auto">
          <a:xfrm>
            <a:off x="6715125" y="3071813"/>
            <a:ext cx="2057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两底之间的距离</a:t>
            </a:r>
            <a:r>
              <a:rPr lang="zh-CN" altLang="en-US" sz="2800" b="1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无数条）</a:t>
            </a:r>
            <a:endParaRPr lang="zh-CN" altLang="en-US" sz="28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19" name="Rectangle 75"/>
          <p:cNvSpPr>
            <a:spLocks noChangeArrowheads="1"/>
          </p:cNvSpPr>
          <p:nvPr/>
        </p:nvSpPr>
        <p:spPr bwMode="auto">
          <a:xfrm>
            <a:off x="2571750" y="2786063"/>
            <a:ext cx="4016375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spcBef>
                <a:spcPct val="2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个面</a:t>
            </a:r>
            <a:r>
              <a:rPr lang="zh-CN" altLang="en-US" sz="3200" b="1" dirty="0">
                <a:solidFill>
                  <a:srgbClr val="0066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底面是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个完全相同的圆；侧面展开一般是一个长方形。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58" name="Rectangle 73"/>
          <p:cNvSpPr>
            <a:spLocks noChangeArrowheads="1"/>
          </p:cNvSpPr>
          <p:nvPr/>
        </p:nvSpPr>
        <p:spPr bwMode="auto">
          <a:xfrm>
            <a:off x="400050" y="3429000"/>
            <a:ext cx="10953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zh-CN" altLang="en-US" sz="2800" b="1">
                <a:latin typeface="华文楷体" pitchFamily="2" charset="-122"/>
                <a:ea typeface="华文楷体" pitchFamily="2" charset="-122"/>
              </a:rPr>
              <a:t>圆柱</a:t>
            </a:r>
            <a:endParaRPr lang="zh-CN" altLang="en-US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59" name="Rectangle 72"/>
          <p:cNvSpPr>
            <a:spLocks noChangeArrowheads="1"/>
          </p:cNvSpPr>
          <p:nvPr/>
        </p:nvSpPr>
        <p:spPr bwMode="auto">
          <a:xfrm>
            <a:off x="7429500" y="2000250"/>
            <a:ext cx="795338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高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60" name="Rectangle 71"/>
          <p:cNvSpPr>
            <a:spLocks noChangeArrowheads="1"/>
          </p:cNvSpPr>
          <p:nvPr/>
        </p:nvSpPr>
        <p:spPr bwMode="auto">
          <a:xfrm>
            <a:off x="4071938" y="2000250"/>
            <a:ext cx="722312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面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61" name="Rectangle 68"/>
          <p:cNvSpPr>
            <a:spLocks noChangeArrowheads="1"/>
          </p:cNvSpPr>
          <p:nvPr/>
        </p:nvSpPr>
        <p:spPr bwMode="auto">
          <a:xfrm>
            <a:off x="395288" y="1989138"/>
            <a:ext cx="2209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endParaRPr lang="zh-CN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62" name="Line 84"/>
          <p:cNvSpPr>
            <a:spLocks noChangeShapeType="1"/>
          </p:cNvSpPr>
          <p:nvPr/>
        </p:nvSpPr>
        <p:spPr bwMode="auto">
          <a:xfrm>
            <a:off x="381000" y="2819400"/>
            <a:ext cx="83820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3" name="Line 85"/>
          <p:cNvSpPr>
            <a:spLocks noChangeShapeType="1"/>
          </p:cNvSpPr>
          <p:nvPr/>
        </p:nvSpPr>
        <p:spPr bwMode="auto">
          <a:xfrm>
            <a:off x="395288" y="4652963"/>
            <a:ext cx="83820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4" name="Line 83"/>
          <p:cNvSpPr>
            <a:spLocks noChangeShapeType="1"/>
          </p:cNvSpPr>
          <p:nvPr/>
        </p:nvSpPr>
        <p:spPr bwMode="auto">
          <a:xfrm>
            <a:off x="381000" y="1981200"/>
            <a:ext cx="8382000" cy="0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5" name="Line 87"/>
          <p:cNvSpPr>
            <a:spLocks noChangeShapeType="1"/>
          </p:cNvSpPr>
          <p:nvPr/>
        </p:nvSpPr>
        <p:spPr bwMode="auto">
          <a:xfrm>
            <a:off x="381000" y="1981200"/>
            <a:ext cx="14288" cy="4040188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6" name="Line 92"/>
          <p:cNvSpPr>
            <a:spLocks noChangeShapeType="1"/>
          </p:cNvSpPr>
          <p:nvPr/>
        </p:nvSpPr>
        <p:spPr bwMode="auto">
          <a:xfrm flipH="1">
            <a:off x="8748713" y="1981200"/>
            <a:ext cx="14287" cy="4040188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7" name="Line 86"/>
          <p:cNvSpPr>
            <a:spLocks noChangeShapeType="1"/>
          </p:cNvSpPr>
          <p:nvPr/>
        </p:nvSpPr>
        <p:spPr bwMode="auto">
          <a:xfrm>
            <a:off x="395288" y="6021388"/>
            <a:ext cx="8382000" cy="0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8" name="Line 235"/>
          <p:cNvSpPr>
            <a:spLocks noChangeShapeType="1"/>
          </p:cNvSpPr>
          <p:nvPr/>
        </p:nvSpPr>
        <p:spPr bwMode="auto">
          <a:xfrm>
            <a:off x="2590800" y="1981200"/>
            <a:ext cx="36513" cy="40401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69" name="Line 240"/>
          <p:cNvSpPr>
            <a:spLocks noChangeShapeType="1"/>
          </p:cNvSpPr>
          <p:nvPr/>
        </p:nvSpPr>
        <p:spPr bwMode="auto">
          <a:xfrm>
            <a:off x="6705600" y="1981200"/>
            <a:ext cx="26988" cy="40401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0" name="Line 246"/>
          <p:cNvSpPr>
            <a:spLocks noChangeShapeType="1"/>
          </p:cNvSpPr>
          <p:nvPr/>
        </p:nvSpPr>
        <p:spPr bwMode="auto">
          <a:xfrm flipH="1">
            <a:off x="1331913" y="2819400"/>
            <a:ext cx="7937" cy="32019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71" name="Group 113"/>
          <p:cNvGrpSpPr/>
          <p:nvPr/>
        </p:nvGrpSpPr>
        <p:grpSpPr bwMode="auto">
          <a:xfrm>
            <a:off x="1547813" y="2997200"/>
            <a:ext cx="838200" cy="1343025"/>
            <a:chOff x="2784" y="597"/>
            <a:chExt cx="528" cy="846"/>
          </a:xfrm>
        </p:grpSpPr>
        <p:grpSp>
          <p:nvGrpSpPr>
            <p:cNvPr id="2088" name="Group 114"/>
            <p:cNvGrpSpPr/>
            <p:nvPr/>
          </p:nvGrpSpPr>
          <p:grpSpPr bwMode="auto">
            <a:xfrm>
              <a:off x="2784" y="597"/>
              <a:ext cx="528" cy="846"/>
              <a:chOff x="2784" y="597"/>
              <a:chExt cx="528" cy="846"/>
            </a:xfrm>
          </p:grpSpPr>
          <p:grpSp>
            <p:nvGrpSpPr>
              <p:cNvPr id="2090" name="Group 115"/>
              <p:cNvGrpSpPr/>
              <p:nvPr/>
            </p:nvGrpSpPr>
            <p:grpSpPr bwMode="auto">
              <a:xfrm>
                <a:off x="2784" y="597"/>
                <a:ext cx="528" cy="846"/>
                <a:chOff x="2784" y="597"/>
                <a:chExt cx="528" cy="846"/>
              </a:xfrm>
            </p:grpSpPr>
            <p:sp>
              <p:nvSpPr>
                <p:cNvPr id="2092" name="AutoShape 116"/>
                <p:cNvSpPr>
                  <a:spLocks noChangeArrowheads="1"/>
                </p:cNvSpPr>
                <p:nvPr/>
              </p:nvSpPr>
              <p:spPr bwMode="auto">
                <a:xfrm>
                  <a:off x="2784" y="672"/>
                  <a:ext cx="528" cy="768"/>
                </a:xfrm>
                <a:prstGeom prst="can">
                  <a:avLst>
                    <a:gd name="adj" fmla="val 36364"/>
                  </a:avLst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 sz="24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2093" name="Oval 117"/>
                <p:cNvSpPr>
                  <a:spLocks noChangeArrowheads="1"/>
                </p:cNvSpPr>
                <p:nvPr/>
              </p:nvSpPr>
              <p:spPr bwMode="auto">
                <a:xfrm>
                  <a:off x="2795" y="1248"/>
                  <a:ext cx="508" cy="17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1"/>
                  </a:solidFill>
                  <a:prstDash val="dash"/>
                  <a:round/>
                </a:ln>
              </p:spPr>
              <p:txBody>
                <a:bodyPr wrap="none" anchor="ctr"/>
                <a:lstStyle/>
                <a:p>
                  <a:endParaRPr lang="zh-CN" altLang="en-US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2094" name="Line 118"/>
                <p:cNvSpPr>
                  <a:spLocks noChangeShapeType="1"/>
                </p:cNvSpPr>
                <p:nvPr/>
              </p:nvSpPr>
              <p:spPr bwMode="auto">
                <a:xfrm>
                  <a:off x="3045" y="1328"/>
                  <a:ext cx="258" cy="0"/>
                </a:xfrm>
                <a:prstGeom prst="line">
                  <a:avLst/>
                </a:prstGeom>
                <a:noFill/>
                <a:ln w="25400">
                  <a:solidFill>
                    <a:srgbClr val="FF0066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95" name="Text Box 119"/>
                <p:cNvSpPr txBox="1">
                  <a:spLocks noChangeArrowheads="1"/>
                </p:cNvSpPr>
                <p:nvPr/>
              </p:nvSpPr>
              <p:spPr bwMode="auto">
                <a:xfrm>
                  <a:off x="2852" y="597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latin typeface="华文楷体" pitchFamily="2" charset="-122"/>
                      <a:ea typeface="华文楷体" pitchFamily="2" charset="-122"/>
                    </a:rPr>
                    <a:t>o</a:t>
                  </a:r>
                  <a:endParaRPr lang="en-US" altLang="zh-CN" sz="24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2096" name="Text Box 120"/>
                <p:cNvSpPr txBox="1">
                  <a:spLocks noChangeArrowheads="1"/>
                </p:cNvSpPr>
                <p:nvPr/>
              </p:nvSpPr>
              <p:spPr bwMode="auto">
                <a:xfrm>
                  <a:off x="3024" y="913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latin typeface="华文楷体" pitchFamily="2" charset="-122"/>
                      <a:ea typeface="华文楷体" pitchFamily="2" charset="-122"/>
                    </a:rPr>
                    <a:t>h</a:t>
                  </a:r>
                  <a:endParaRPr lang="en-US" altLang="zh-CN" sz="24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2097" name="Text Box 121"/>
                <p:cNvSpPr txBox="1">
                  <a:spLocks noChangeArrowheads="1"/>
                </p:cNvSpPr>
                <p:nvPr/>
              </p:nvSpPr>
              <p:spPr bwMode="auto">
                <a:xfrm>
                  <a:off x="2856" y="1152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latin typeface="华文楷体" pitchFamily="2" charset="-122"/>
                      <a:ea typeface="华文楷体" pitchFamily="2" charset="-122"/>
                    </a:rPr>
                    <a:t>o</a:t>
                  </a:r>
                  <a:endParaRPr lang="en-US" altLang="zh-CN" sz="24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sp>
            <p:nvSpPr>
              <p:cNvPr id="2091" name="Line 122"/>
              <p:cNvSpPr>
                <a:spLocks noChangeShapeType="1"/>
              </p:cNvSpPr>
              <p:nvPr/>
            </p:nvSpPr>
            <p:spPr bwMode="auto">
              <a:xfrm>
                <a:off x="3048" y="780"/>
                <a:ext cx="0" cy="564"/>
              </a:xfrm>
              <a:prstGeom prst="line">
                <a:avLst/>
              </a:prstGeom>
              <a:noFill/>
              <a:ln w="25400">
                <a:solidFill>
                  <a:srgbClr val="FF0066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2050" name="Object 3"/>
              <p:cNvGraphicFramePr>
                <a:graphicFrameLocks noChangeAspect="1"/>
              </p:cNvGraphicFramePr>
              <p:nvPr/>
            </p:nvGraphicFramePr>
            <p:xfrm>
              <a:off x="3029" y="1302"/>
              <a:ext cx="48" cy="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98" name="BMP 图象" r:id="rId1" imgW="76200" imgH="85725" progId="Paint.Picture">
                      <p:embed/>
                    </p:oleObj>
                  </mc:Choice>
                  <mc:Fallback>
                    <p:oleObj name="BMP 图象" r:id="rId1" imgW="76200" imgH="85725" progId="Paint.Picture">
                      <p:embed/>
                      <p:pic>
                        <p:nvPicPr>
                          <p:cNvPr id="0" name="Object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9" y="1302"/>
                            <a:ext cx="48" cy="5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51" name="Object 4"/>
              <p:cNvGraphicFramePr>
                <a:graphicFrameLocks noChangeAspect="1"/>
              </p:cNvGraphicFramePr>
              <p:nvPr/>
            </p:nvGraphicFramePr>
            <p:xfrm>
              <a:off x="3028" y="750"/>
              <a:ext cx="48" cy="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99" name="BMP 图象" r:id="rId3" imgW="76200" imgH="85725" progId="Paint.Picture">
                      <p:embed/>
                    </p:oleObj>
                  </mc:Choice>
                  <mc:Fallback>
                    <p:oleObj name="BMP 图象" r:id="rId3" imgW="76200" imgH="85725" progId="Paint.Picture">
                      <p:embed/>
                      <p:pic>
                        <p:nvPicPr>
                          <p:cNvPr id="0" name="Object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8" y="750"/>
                            <a:ext cx="48" cy="5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089" name="Text Box 125"/>
            <p:cNvSpPr txBox="1">
              <a:spLocks noChangeArrowheads="1"/>
            </p:cNvSpPr>
            <p:nvPr/>
          </p:nvSpPr>
          <p:spPr bwMode="auto">
            <a:xfrm>
              <a:off x="3052" y="1106"/>
              <a:ext cx="18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华文楷体" pitchFamily="2" charset="-122"/>
                  <a:ea typeface="华文楷体" pitchFamily="2" charset="-122"/>
                </a:rPr>
                <a:t>r</a:t>
              </a:r>
              <a:endParaRPr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072" name="Line 194"/>
          <p:cNvSpPr>
            <a:spLocks noChangeShapeType="1"/>
          </p:cNvSpPr>
          <p:nvPr/>
        </p:nvSpPr>
        <p:spPr bwMode="auto">
          <a:xfrm>
            <a:off x="428625" y="2000250"/>
            <a:ext cx="920750" cy="8143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3" name="Text Box 195"/>
          <p:cNvSpPr txBox="1">
            <a:spLocks noChangeArrowheads="1"/>
          </p:cNvSpPr>
          <p:nvPr/>
        </p:nvSpPr>
        <p:spPr bwMode="auto">
          <a:xfrm>
            <a:off x="314325" y="2363788"/>
            <a:ext cx="1095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名称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74" name="Text Box 196"/>
          <p:cNvSpPr txBox="1">
            <a:spLocks noChangeArrowheads="1"/>
          </p:cNvSpPr>
          <p:nvPr/>
        </p:nvSpPr>
        <p:spPr bwMode="auto">
          <a:xfrm>
            <a:off x="1187450" y="2335213"/>
            <a:ext cx="9731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图形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75" name="Text Box 197"/>
          <p:cNvSpPr txBox="1">
            <a:spLocks noChangeArrowheads="1"/>
          </p:cNvSpPr>
          <p:nvPr/>
        </p:nvSpPr>
        <p:spPr bwMode="auto">
          <a:xfrm>
            <a:off x="1639888" y="1984375"/>
            <a:ext cx="1166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华文楷体" pitchFamily="2" charset="-122"/>
                <a:ea typeface="华文楷体" pitchFamily="2" charset="-122"/>
              </a:rPr>
              <a:t>内容</a:t>
            </a:r>
            <a:endParaRPr lang="zh-CN" altLang="en-US" sz="24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76" name="Line 274"/>
          <p:cNvSpPr>
            <a:spLocks noChangeShapeType="1"/>
          </p:cNvSpPr>
          <p:nvPr/>
        </p:nvSpPr>
        <p:spPr bwMode="auto">
          <a:xfrm>
            <a:off x="428625" y="2000250"/>
            <a:ext cx="2143125" cy="64293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77" name="矩形 58"/>
          <p:cNvSpPr>
            <a:spLocks noChangeArrowheads="1"/>
          </p:cNvSpPr>
          <p:nvPr/>
        </p:nvSpPr>
        <p:spPr bwMode="auto">
          <a:xfrm>
            <a:off x="2000250" y="812800"/>
            <a:ext cx="54165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6600CC"/>
                </a:solidFill>
                <a:latin typeface="华文楷体" pitchFamily="2" charset="-122"/>
                <a:ea typeface="华文楷体" pitchFamily="2" charset="-122"/>
              </a:rPr>
              <a:t>圆柱  圆锥的特点：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078" name="组合 59"/>
          <p:cNvGrpSpPr/>
          <p:nvPr/>
        </p:nvGrpSpPr>
        <p:grpSpPr bwMode="auto">
          <a:xfrm>
            <a:off x="1500188" y="4714875"/>
            <a:ext cx="1000125" cy="1263650"/>
            <a:chOff x="1214414" y="4214818"/>
            <a:chExt cx="1427174" cy="1723032"/>
          </a:xfrm>
        </p:grpSpPr>
        <p:grpSp>
          <p:nvGrpSpPr>
            <p:cNvPr id="2079" name="Group 4"/>
            <p:cNvGrpSpPr/>
            <p:nvPr/>
          </p:nvGrpSpPr>
          <p:grpSpPr bwMode="auto">
            <a:xfrm>
              <a:off x="1214414" y="4214818"/>
              <a:ext cx="1427174" cy="1723032"/>
              <a:chOff x="0" y="0"/>
              <a:chExt cx="1296" cy="1473"/>
            </a:xfrm>
          </p:grpSpPr>
          <p:sp>
            <p:nvSpPr>
              <p:cNvPr id="2083" name="Oval 5"/>
              <p:cNvSpPr>
                <a:spLocks noChangeArrowheads="1"/>
              </p:cNvSpPr>
              <p:nvPr/>
            </p:nvSpPr>
            <p:spPr bwMode="auto">
              <a:xfrm>
                <a:off x="0" y="864"/>
                <a:ext cx="1296" cy="609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 b="1">
                  <a:solidFill>
                    <a:srgbClr val="CC0066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084" name="Line 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673" cy="11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85" name="Line 7"/>
              <p:cNvSpPr>
                <a:spLocks noChangeShapeType="1"/>
              </p:cNvSpPr>
              <p:nvPr/>
            </p:nvSpPr>
            <p:spPr bwMode="auto">
              <a:xfrm flipH="1" flipV="1">
                <a:off x="673" y="0"/>
                <a:ext cx="623" cy="110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86" name="Line 8"/>
              <p:cNvSpPr>
                <a:spLocks noChangeShapeType="1"/>
              </p:cNvSpPr>
              <p:nvPr/>
            </p:nvSpPr>
            <p:spPr bwMode="auto">
              <a:xfrm>
                <a:off x="673" y="0"/>
                <a:ext cx="0" cy="1105"/>
              </a:xfrm>
              <a:prstGeom prst="line">
                <a:avLst/>
              </a:prstGeom>
              <a:noFill/>
              <a:ln w="19050">
                <a:solidFill>
                  <a:srgbClr val="FF0066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087" name="Line 10"/>
              <p:cNvSpPr>
                <a:spLocks noChangeShapeType="1"/>
              </p:cNvSpPr>
              <p:nvPr/>
            </p:nvSpPr>
            <p:spPr bwMode="auto">
              <a:xfrm>
                <a:off x="673" y="1105"/>
                <a:ext cx="623" cy="0"/>
              </a:xfrm>
              <a:prstGeom prst="line">
                <a:avLst/>
              </a:prstGeom>
              <a:noFill/>
              <a:ln w="19050">
                <a:solidFill>
                  <a:srgbClr val="FF0066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80" name="Text Box 144"/>
            <p:cNvSpPr txBox="1">
              <a:spLocks noChangeArrowheads="1"/>
            </p:cNvSpPr>
            <p:nvPr/>
          </p:nvSpPr>
          <p:spPr bwMode="auto">
            <a:xfrm>
              <a:off x="1642565" y="5143438"/>
              <a:ext cx="487690" cy="62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华文楷体" pitchFamily="2" charset="-122"/>
                  <a:ea typeface="华文楷体" pitchFamily="2" charset="-122"/>
                </a:rPr>
                <a:t>o</a:t>
              </a:r>
              <a:endParaRPr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081" name="Text Box 145"/>
            <p:cNvSpPr txBox="1">
              <a:spLocks noChangeArrowheads="1"/>
            </p:cNvSpPr>
            <p:nvPr/>
          </p:nvSpPr>
          <p:spPr bwMode="auto">
            <a:xfrm>
              <a:off x="2016350" y="5091487"/>
              <a:ext cx="410029" cy="62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华文楷体" pitchFamily="2" charset="-122"/>
                  <a:ea typeface="华文楷体" pitchFamily="2" charset="-122"/>
                </a:rPr>
                <a:t>r</a:t>
              </a:r>
              <a:endParaRPr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082" name="Text Box 92"/>
            <p:cNvSpPr txBox="1">
              <a:spLocks noChangeArrowheads="1"/>
            </p:cNvSpPr>
            <p:nvPr/>
          </p:nvSpPr>
          <p:spPr bwMode="auto">
            <a:xfrm>
              <a:off x="1896285" y="4500547"/>
              <a:ext cx="484786" cy="629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华文楷体" pitchFamily="2" charset="-122"/>
                  <a:ea typeface="华文楷体" pitchFamily="2" charset="-122"/>
                </a:rPr>
                <a:t>h</a:t>
              </a:r>
              <a:endParaRPr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6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6" grpId="0" autoUpdateAnimBg="0"/>
      <p:bldP spid="6225" grpId="0" autoUpdateAnimBg="0"/>
      <p:bldP spid="6221" grpId="0" autoUpdateAnimBg="0"/>
      <p:bldP spid="621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1"/>
          <p:cNvSpPr>
            <a:spLocks noChangeArrowheads="1"/>
          </p:cNvSpPr>
          <p:nvPr/>
        </p:nvSpPr>
        <p:spPr bwMode="auto">
          <a:xfrm>
            <a:off x="2571750" y="3786188"/>
            <a:ext cx="6429375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上面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看，会看到</a:t>
            </a:r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○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下面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看，会看到一个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圆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侧面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看，会看到一个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等腰三角形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8" name="Rectangle 78"/>
          <p:cNvSpPr>
            <a:spLocks noChangeArrowheads="1"/>
          </p:cNvSpPr>
          <p:nvPr/>
        </p:nvSpPr>
        <p:spPr bwMode="auto">
          <a:xfrm>
            <a:off x="357188" y="4500563"/>
            <a:ext cx="11430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圆锥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Rectangle 75"/>
          <p:cNvSpPr>
            <a:spLocks noChangeArrowheads="1"/>
          </p:cNvSpPr>
          <p:nvPr/>
        </p:nvSpPr>
        <p:spPr bwMode="auto">
          <a:xfrm>
            <a:off x="2571750" y="2000250"/>
            <a:ext cx="5786438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上或下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看，会看到一个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圆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just">
              <a:spcBef>
                <a:spcPct val="2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从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侧面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看，会看到一个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长方形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（或</a:t>
            </a:r>
            <a:r>
              <a:rPr lang="zh-CN" altLang="en-US" sz="2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正方形</a:t>
            </a:r>
            <a:r>
              <a:rPr lang="zh-CN" altLang="en-US" sz="2800" b="1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）。</a:t>
            </a:r>
            <a:endParaRPr lang="zh-CN" altLang="en-US" sz="2800" b="1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80" name="Rectangle 73"/>
          <p:cNvSpPr>
            <a:spLocks noChangeArrowheads="1"/>
          </p:cNvSpPr>
          <p:nvPr/>
        </p:nvSpPr>
        <p:spPr bwMode="auto">
          <a:xfrm>
            <a:off x="357188" y="2714625"/>
            <a:ext cx="10953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圆柱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81" name="Rectangle 71"/>
          <p:cNvSpPr>
            <a:spLocks noChangeArrowheads="1"/>
          </p:cNvSpPr>
          <p:nvPr/>
        </p:nvSpPr>
        <p:spPr bwMode="auto">
          <a:xfrm>
            <a:off x="3000375" y="1428750"/>
            <a:ext cx="54292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从不同方向上看到的形状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82" name="Rectangle 68"/>
          <p:cNvSpPr>
            <a:spLocks noChangeArrowheads="1"/>
          </p:cNvSpPr>
          <p:nvPr/>
        </p:nvSpPr>
        <p:spPr bwMode="auto">
          <a:xfrm>
            <a:off x="395288" y="1539875"/>
            <a:ext cx="22098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spcBef>
                <a:spcPct val="20000"/>
              </a:spcBef>
            </a:pPr>
            <a:endParaRPr lang="zh-CN" altLang="zh-CN" sz="28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83" name="Line 84"/>
          <p:cNvSpPr>
            <a:spLocks noChangeShapeType="1"/>
          </p:cNvSpPr>
          <p:nvPr/>
        </p:nvSpPr>
        <p:spPr bwMode="auto">
          <a:xfrm>
            <a:off x="381000" y="2214563"/>
            <a:ext cx="83820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4" name="Line 85"/>
          <p:cNvSpPr>
            <a:spLocks noChangeShapeType="1"/>
          </p:cNvSpPr>
          <p:nvPr/>
        </p:nvSpPr>
        <p:spPr bwMode="auto">
          <a:xfrm>
            <a:off x="395288" y="3786188"/>
            <a:ext cx="83820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5" name="Line 83"/>
          <p:cNvSpPr>
            <a:spLocks noChangeShapeType="1"/>
          </p:cNvSpPr>
          <p:nvPr/>
        </p:nvSpPr>
        <p:spPr bwMode="auto">
          <a:xfrm>
            <a:off x="381000" y="1500188"/>
            <a:ext cx="8382000" cy="0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6" name="Line 87"/>
          <p:cNvSpPr>
            <a:spLocks noChangeShapeType="1"/>
          </p:cNvSpPr>
          <p:nvPr/>
        </p:nvSpPr>
        <p:spPr bwMode="auto">
          <a:xfrm>
            <a:off x="381000" y="1531938"/>
            <a:ext cx="14288" cy="4040187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7" name="Line 92"/>
          <p:cNvSpPr>
            <a:spLocks noChangeShapeType="1"/>
          </p:cNvSpPr>
          <p:nvPr/>
        </p:nvSpPr>
        <p:spPr bwMode="auto">
          <a:xfrm flipH="1">
            <a:off x="8748713" y="1531938"/>
            <a:ext cx="14287" cy="4040187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8" name="Line 86"/>
          <p:cNvSpPr>
            <a:spLocks noChangeShapeType="1"/>
          </p:cNvSpPr>
          <p:nvPr/>
        </p:nvSpPr>
        <p:spPr bwMode="auto">
          <a:xfrm>
            <a:off x="395288" y="5572125"/>
            <a:ext cx="8382000" cy="0"/>
          </a:xfrm>
          <a:prstGeom prst="line">
            <a:avLst/>
          </a:prstGeom>
          <a:noFill/>
          <a:ln w="57150" cap="sq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9" name="Line 235"/>
          <p:cNvSpPr>
            <a:spLocks noChangeShapeType="1"/>
          </p:cNvSpPr>
          <p:nvPr/>
        </p:nvSpPr>
        <p:spPr bwMode="auto">
          <a:xfrm>
            <a:off x="2590800" y="1531938"/>
            <a:ext cx="36513" cy="4040187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0" name="Line 246"/>
          <p:cNvSpPr>
            <a:spLocks noChangeShapeType="1"/>
          </p:cNvSpPr>
          <p:nvPr/>
        </p:nvSpPr>
        <p:spPr bwMode="auto">
          <a:xfrm flipH="1">
            <a:off x="1331913" y="1479550"/>
            <a:ext cx="46037" cy="407193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91" name="Group 113"/>
          <p:cNvGrpSpPr/>
          <p:nvPr/>
        </p:nvGrpSpPr>
        <p:grpSpPr bwMode="auto">
          <a:xfrm>
            <a:off x="1547813" y="2357438"/>
            <a:ext cx="838200" cy="1343025"/>
            <a:chOff x="2784" y="597"/>
            <a:chExt cx="528" cy="846"/>
          </a:xfrm>
        </p:grpSpPr>
        <p:grpSp>
          <p:nvGrpSpPr>
            <p:cNvPr id="3105" name="Group 114"/>
            <p:cNvGrpSpPr/>
            <p:nvPr/>
          </p:nvGrpSpPr>
          <p:grpSpPr bwMode="auto">
            <a:xfrm>
              <a:off x="2784" y="597"/>
              <a:ext cx="528" cy="846"/>
              <a:chOff x="2784" y="597"/>
              <a:chExt cx="528" cy="846"/>
            </a:xfrm>
          </p:grpSpPr>
          <p:grpSp>
            <p:nvGrpSpPr>
              <p:cNvPr id="3107" name="Group 115"/>
              <p:cNvGrpSpPr/>
              <p:nvPr/>
            </p:nvGrpSpPr>
            <p:grpSpPr bwMode="auto">
              <a:xfrm>
                <a:off x="2784" y="597"/>
                <a:ext cx="528" cy="846"/>
                <a:chOff x="2784" y="597"/>
                <a:chExt cx="528" cy="846"/>
              </a:xfrm>
            </p:grpSpPr>
            <p:sp>
              <p:nvSpPr>
                <p:cNvPr id="3109" name="AutoShape 116"/>
                <p:cNvSpPr>
                  <a:spLocks noChangeArrowheads="1"/>
                </p:cNvSpPr>
                <p:nvPr/>
              </p:nvSpPr>
              <p:spPr bwMode="auto">
                <a:xfrm>
                  <a:off x="2784" y="672"/>
                  <a:ext cx="528" cy="768"/>
                </a:xfrm>
                <a:prstGeom prst="can">
                  <a:avLst>
                    <a:gd name="adj" fmla="val 36364"/>
                  </a:avLst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 sz="24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3110" name="Oval 117"/>
                <p:cNvSpPr>
                  <a:spLocks noChangeArrowheads="1"/>
                </p:cNvSpPr>
                <p:nvPr/>
              </p:nvSpPr>
              <p:spPr bwMode="auto">
                <a:xfrm>
                  <a:off x="2795" y="1248"/>
                  <a:ext cx="508" cy="174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accent1"/>
                  </a:solidFill>
                  <a:prstDash val="dash"/>
                  <a:round/>
                </a:ln>
              </p:spPr>
              <p:txBody>
                <a:bodyPr wrap="none" anchor="ctr"/>
                <a:lstStyle/>
                <a:p>
                  <a:endParaRPr lang="zh-CN" altLang="en-US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3111" name="Line 118"/>
                <p:cNvSpPr>
                  <a:spLocks noChangeShapeType="1"/>
                </p:cNvSpPr>
                <p:nvPr/>
              </p:nvSpPr>
              <p:spPr bwMode="auto">
                <a:xfrm>
                  <a:off x="3045" y="1328"/>
                  <a:ext cx="258" cy="0"/>
                </a:xfrm>
                <a:prstGeom prst="line">
                  <a:avLst/>
                </a:prstGeom>
                <a:noFill/>
                <a:ln w="25400">
                  <a:solidFill>
                    <a:srgbClr val="FF0066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12" name="Text Box 119"/>
                <p:cNvSpPr txBox="1">
                  <a:spLocks noChangeArrowheads="1"/>
                </p:cNvSpPr>
                <p:nvPr/>
              </p:nvSpPr>
              <p:spPr bwMode="auto">
                <a:xfrm>
                  <a:off x="2852" y="597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latin typeface="华文楷体" pitchFamily="2" charset="-122"/>
                      <a:ea typeface="华文楷体" pitchFamily="2" charset="-122"/>
                    </a:rPr>
                    <a:t>o</a:t>
                  </a:r>
                  <a:endParaRPr lang="en-US" altLang="zh-CN" sz="24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3113" name="Text Box 120"/>
                <p:cNvSpPr txBox="1">
                  <a:spLocks noChangeArrowheads="1"/>
                </p:cNvSpPr>
                <p:nvPr/>
              </p:nvSpPr>
              <p:spPr bwMode="auto">
                <a:xfrm>
                  <a:off x="3024" y="913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latin typeface="华文楷体" pitchFamily="2" charset="-122"/>
                      <a:ea typeface="华文楷体" pitchFamily="2" charset="-122"/>
                    </a:rPr>
                    <a:t>h</a:t>
                  </a:r>
                  <a:endParaRPr lang="en-US" altLang="zh-CN" sz="24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3114" name="Text Box 121"/>
                <p:cNvSpPr txBox="1">
                  <a:spLocks noChangeArrowheads="1"/>
                </p:cNvSpPr>
                <p:nvPr/>
              </p:nvSpPr>
              <p:spPr bwMode="auto">
                <a:xfrm>
                  <a:off x="2856" y="1152"/>
                  <a:ext cx="214" cy="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2400" b="1">
                      <a:latin typeface="华文楷体" pitchFamily="2" charset="-122"/>
                      <a:ea typeface="华文楷体" pitchFamily="2" charset="-122"/>
                    </a:rPr>
                    <a:t>o</a:t>
                  </a:r>
                  <a:endParaRPr lang="en-US" altLang="zh-CN" sz="24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sp>
            <p:nvSpPr>
              <p:cNvPr id="3108" name="Line 122"/>
              <p:cNvSpPr>
                <a:spLocks noChangeShapeType="1"/>
              </p:cNvSpPr>
              <p:nvPr/>
            </p:nvSpPr>
            <p:spPr bwMode="auto">
              <a:xfrm>
                <a:off x="3048" y="780"/>
                <a:ext cx="0" cy="564"/>
              </a:xfrm>
              <a:prstGeom prst="line">
                <a:avLst/>
              </a:prstGeom>
              <a:noFill/>
              <a:ln w="25400">
                <a:solidFill>
                  <a:srgbClr val="FF0066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3074" name="Object 3"/>
              <p:cNvGraphicFramePr>
                <a:graphicFrameLocks noChangeAspect="1"/>
              </p:cNvGraphicFramePr>
              <p:nvPr/>
            </p:nvGraphicFramePr>
            <p:xfrm>
              <a:off x="3029" y="1302"/>
              <a:ext cx="48" cy="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15" name="BMP 图象" r:id="rId1" imgW="76200" imgH="85725" progId="Paint.Picture">
                      <p:embed/>
                    </p:oleObj>
                  </mc:Choice>
                  <mc:Fallback>
                    <p:oleObj name="BMP 图象" r:id="rId1" imgW="76200" imgH="85725" progId="Paint.Picture">
                      <p:embed/>
                      <p:pic>
                        <p:nvPicPr>
                          <p:cNvPr id="0" name="Object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9" y="1302"/>
                            <a:ext cx="48" cy="5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3075" name="Object 4"/>
              <p:cNvGraphicFramePr>
                <a:graphicFrameLocks noChangeAspect="1"/>
              </p:cNvGraphicFramePr>
              <p:nvPr/>
            </p:nvGraphicFramePr>
            <p:xfrm>
              <a:off x="3028" y="750"/>
              <a:ext cx="48" cy="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16" name="BMP 图象" r:id="rId3" imgW="76200" imgH="85725" progId="Paint.Picture">
                      <p:embed/>
                    </p:oleObj>
                  </mc:Choice>
                  <mc:Fallback>
                    <p:oleObj name="BMP 图象" r:id="rId3" imgW="76200" imgH="85725" progId="Paint.Picture">
                      <p:embed/>
                      <p:pic>
                        <p:nvPicPr>
                          <p:cNvPr id="0" name="Object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8" y="750"/>
                            <a:ext cx="48" cy="5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3106" name="Text Box 125"/>
            <p:cNvSpPr txBox="1">
              <a:spLocks noChangeArrowheads="1"/>
            </p:cNvSpPr>
            <p:nvPr/>
          </p:nvSpPr>
          <p:spPr bwMode="auto">
            <a:xfrm>
              <a:off x="3052" y="1106"/>
              <a:ext cx="18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华文楷体" pitchFamily="2" charset="-122"/>
                  <a:ea typeface="华文楷体" pitchFamily="2" charset="-122"/>
                </a:rPr>
                <a:t>r</a:t>
              </a:r>
              <a:endParaRPr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092" name="Text Box 195"/>
          <p:cNvSpPr txBox="1">
            <a:spLocks noChangeArrowheads="1"/>
          </p:cNvSpPr>
          <p:nvPr/>
        </p:nvSpPr>
        <p:spPr bwMode="auto">
          <a:xfrm>
            <a:off x="333375" y="1571625"/>
            <a:ext cx="1095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名称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93" name="Text Box 196"/>
          <p:cNvSpPr txBox="1">
            <a:spLocks noChangeArrowheads="1"/>
          </p:cNvSpPr>
          <p:nvPr/>
        </p:nvSpPr>
        <p:spPr bwMode="auto">
          <a:xfrm>
            <a:off x="1500188" y="1571625"/>
            <a:ext cx="1071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latin typeface="华文楷体" pitchFamily="2" charset="-122"/>
                <a:ea typeface="华文楷体" pitchFamily="2" charset="-122"/>
              </a:rPr>
              <a:t>图形</a:t>
            </a:r>
            <a:endParaRPr lang="zh-CN" altLang="en-US" sz="3200" b="1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94" name="组合 59"/>
          <p:cNvGrpSpPr/>
          <p:nvPr/>
        </p:nvGrpSpPr>
        <p:grpSpPr bwMode="auto">
          <a:xfrm>
            <a:off x="1500188" y="4071938"/>
            <a:ext cx="1000125" cy="1263650"/>
            <a:chOff x="1214414" y="4214818"/>
            <a:chExt cx="1427174" cy="1723032"/>
          </a:xfrm>
        </p:grpSpPr>
        <p:grpSp>
          <p:nvGrpSpPr>
            <p:cNvPr id="3096" name="Group 4"/>
            <p:cNvGrpSpPr/>
            <p:nvPr/>
          </p:nvGrpSpPr>
          <p:grpSpPr bwMode="auto">
            <a:xfrm>
              <a:off x="1214414" y="4214818"/>
              <a:ext cx="1427174" cy="1723033"/>
              <a:chOff x="0" y="0"/>
              <a:chExt cx="1296" cy="1473"/>
            </a:xfrm>
          </p:grpSpPr>
          <p:sp>
            <p:nvSpPr>
              <p:cNvPr id="3100" name="Oval 5"/>
              <p:cNvSpPr>
                <a:spLocks noChangeArrowheads="1"/>
              </p:cNvSpPr>
              <p:nvPr/>
            </p:nvSpPr>
            <p:spPr bwMode="auto">
              <a:xfrm>
                <a:off x="0" y="864"/>
                <a:ext cx="1296" cy="609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 b="1">
                  <a:solidFill>
                    <a:srgbClr val="CC0066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3101" name="Line 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673" cy="110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02" name="Line 7"/>
              <p:cNvSpPr>
                <a:spLocks noChangeShapeType="1"/>
              </p:cNvSpPr>
              <p:nvPr/>
            </p:nvSpPr>
            <p:spPr bwMode="auto">
              <a:xfrm flipH="1" flipV="1">
                <a:off x="673" y="0"/>
                <a:ext cx="623" cy="110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03" name="Line 8"/>
              <p:cNvSpPr>
                <a:spLocks noChangeShapeType="1"/>
              </p:cNvSpPr>
              <p:nvPr/>
            </p:nvSpPr>
            <p:spPr bwMode="auto">
              <a:xfrm>
                <a:off x="673" y="0"/>
                <a:ext cx="0" cy="1105"/>
              </a:xfrm>
              <a:prstGeom prst="line">
                <a:avLst/>
              </a:prstGeom>
              <a:noFill/>
              <a:ln w="19050">
                <a:solidFill>
                  <a:srgbClr val="FF0066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104" name="Line 10"/>
              <p:cNvSpPr>
                <a:spLocks noChangeShapeType="1"/>
              </p:cNvSpPr>
              <p:nvPr/>
            </p:nvSpPr>
            <p:spPr bwMode="auto">
              <a:xfrm>
                <a:off x="673" y="1105"/>
                <a:ext cx="623" cy="0"/>
              </a:xfrm>
              <a:prstGeom prst="line">
                <a:avLst/>
              </a:prstGeom>
              <a:noFill/>
              <a:ln w="19050">
                <a:solidFill>
                  <a:srgbClr val="FF0066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097" name="Text Box 144"/>
            <p:cNvSpPr txBox="1">
              <a:spLocks noChangeArrowheads="1"/>
            </p:cNvSpPr>
            <p:nvPr/>
          </p:nvSpPr>
          <p:spPr bwMode="auto">
            <a:xfrm>
              <a:off x="1642565" y="5143438"/>
              <a:ext cx="487690" cy="62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华文楷体" pitchFamily="2" charset="-122"/>
                  <a:ea typeface="华文楷体" pitchFamily="2" charset="-122"/>
                </a:rPr>
                <a:t>o</a:t>
              </a:r>
              <a:endParaRPr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098" name="Text Box 145"/>
            <p:cNvSpPr txBox="1">
              <a:spLocks noChangeArrowheads="1"/>
            </p:cNvSpPr>
            <p:nvPr/>
          </p:nvSpPr>
          <p:spPr bwMode="auto">
            <a:xfrm>
              <a:off x="2016350" y="5091487"/>
              <a:ext cx="410029" cy="62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华文楷体" pitchFamily="2" charset="-122"/>
                  <a:ea typeface="华文楷体" pitchFamily="2" charset="-122"/>
                </a:rPr>
                <a:t>r</a:t>
              </a:r>
              <a:endParaRPr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099" name="Text Box 92"/>
            <p:cNvSpPr txBox="1">
              <a:spLocks noChangeArrowheads="1"/>
            </p:cNvSpPr>
            <p:nvPr/>
          </p:nvSpPr>
          <p:spPr bwMode="auto">
            <a:xfrm>
              <a:off x="1896285" y="4500547"/>
              <a:ext cx="484786" cy="629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华文楷体" pitchFamily="2" charset="-122"/>
                  <a:ea typeface="华文楷体" pitchFamily="2" charset="-122"/>
                </a:rPr>
                <a:t>h</a:t>
              </a:r>
              <a:endParaRPr lang="en-US" altLang="zh-CN" sz="2400" b="1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5643563" y="3802063"/>
            <a:ext cx="5715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·</a:t>
            </a:r>
            <a:endParaRPr lang="zh-CN" altLang="en-US" sz="44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8" grpId="0" autoUpdateAnimBg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357188" y="928688"/>
            <a:ext cx="80010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找出下面的立体图形从正面、侧面、下面看到的形状，并连一连。</a:t>
            </a:r>
            <a:endParaRPr lang="zh-CN" altLang="en-US" sz="4400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363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50" y="2714625"/>
            <a:ext cx="870267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直接连接符 52"/>
          <p:cNvCxnSpPr/>
          <p:nvPr/>
        </p:nvCxnSpPr>
        <p:spPr>
          <a:xfrm>
            <a:off x="3357563" y="3714750"/>
            <a:ext cx="2571750" cy="10715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3429000" y="4143375"/>
            <a:ext cx="4857750" cy="5715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215063" y="3929063"/>
            <a:ext cx="2143125" cy="8572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5813" y="2143125"/>
            <a:ext cx="76803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Line 45"/>
          <p:cNvSpPr>
            <a:spLocks noChangeShapeType="1"/>
          </p:cNvSpPr>
          <p:nvPr/>
        </p:nvSpPr>
        <p:spPr bwMode="auto">
          <a:xfrm>
            <a:off x="2514600" y="5572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Rectangle 46"/>
          <p:cNvSpPr>
            <a:spLocks noChangeArrowheads="1"/>
          </p:cNvSpPr>
          <p:nvPr/>
        </p:nvSpPr>
        <p:spPr bwMode="auto">
          <a:xfrm>
            <a:off x="285750" y="1000125"/>
            <a:ext cx="86439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 eaLnBrk="0" hangingPunct="0"/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、下面的平行图形，以它的一条边为轴旋转一周，会形成什么样的空间图形。用线连一连。</a:t>
            </a:r>
            <a:endParaRPr lang="zh-CN" altLang="en-US" sz="44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89" name="矩形 47"/>
          <p:cNvSpPr>
            <a:spLocks noChangeArrowheads="1"/>
          </p:cNvSpPr>
          <p:nvPr/>
        </p:nvSpPr>
        <p:spPr bwMode="auto">
          <a:xfrm>
            <a:off x="3000375" y="0"/>
            <a:ext cx="3262313" cy="830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巩固与应用</a:t>
            </a:r>
            <a:endParaRPr lang="zh-CN" altLang="en-US" sz="48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714500" y="2857500"/>
            <a:ext cx="1428750" cy="12144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643063" y="4214813"/>
            <a:ext cx="1428750" cy="12144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29313" y="3000375"/>
            <a:ext cx="1143000" cy="9286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857875" y="4214813"/>
            <a:ext cx="1143000" cy="9286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 flipH="1" flipV="1">
            <a:off x="5214938" y="3500438"/>
            <a:ext cx="2500312" cy="13573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Line 45"/>
          <p:cNvSpPr>
            <a:spLocks noChangeShapeType="1"/>
          </p:cNvSpPr>
          <p:nvPr/>
        </p:nvSpPr>
        <p:spPr bwMode="auto">
          <a:xfrm>
            <a:off x="2514600" y="5572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1" name="矩形 47"/>
          <p:cNvSpPr>
            <a:spLocks noChangeArrowheads="1"/>
          </p:cNvSpPr>
          <p:nvPr/>
        </p:nvSpPr>
        <p:spPr bwMode="auto">
          <a:xfrm>
            <a:off x="3000375" y="0"/>
            <a:ext cx="3262313" cy="830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巩固与应用</a:t>
            </a:r>
            <a:endParaRPr lang="zh-CN" altLang="en-US" sz="4800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7412" name="Rectangle 2"/>
          <p:cNvSpPr>
            <a:spLocks noChangeArrowheads="1"/>
          </p:cNvSpPr>
          <p:nvPr/>
        </p:nvSpPr>
        <p:spPr bwMode="auto">
          <a:xfrm>
            <a:off x="357188" y="1500188"/>
            <a:ext cx="81438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、下面的图形哪些是正方体的展开图，先想一想，再试一试。</a:t>
            </a:r>
            <a:endParaRPr lang="zh-CN" altLang="en-US" sz="44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3071813"/>
            <a:ext cx="8747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Line 45"/>
          <p:cNvSpPr>
            <a:spLocks noChangeShapeType="1"/>
          </p:cNvSpPr>
          <p:nvPr/>
        </p:nvSpPr>
        <p:spPr bwMode="auto">
          <a:xfrm>
            <a:off x="2514600" y="5572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5" name="矩形 47"/>
          <p:cNvSpPr>
            <a:spLocks noChangeArrowheads="1"/>
          </p:cNvSpPr>
          <p:nvPr/>
        </p:nvSpPr>
        <p:spPr bwMode="auto">
          <a:xfrm>
            <a:off x="3000375" y="0"/>
            <a:ext cx="3262313" cy="830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巩固与应用</a:t>
            </a:r>
            <a:endParaRPr lang="zh-CN" altLang="en-US" sz="4800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6" name="Rectangle 2"/>
          <p:cNvSpPr>
            <a:spLocks noChangeArrowheads="1"/>
          </p:cNvSpPr>
          <p:nvPr/>
        </p:nvSpPr>
        <p:spPr bwMode="auto">
          <a:xfrm>
            <a:off x="142875" y="1214438"/>
            <a:ext cx="9267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、观察下面用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个正方体搭成的图形，并填一填。</a:t>
            </a:r>
            <a:endParaRPr lang="zh-CN" altLang="en-US" sz="4400" b="1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437" name="Picture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" y="1928813"/>
            <a:ext cx="873442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15000" y="3630613"/>
            <a:ext cx="1428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③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715000" y="4572000"/>
            <a:ext cx="1428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②和⑤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0" y="5500688"/>
            <a:ext cx="1428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①和④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7"/>
          <p:cNvSpPr>
            <a:spLocks noChangeArrowheads="1"/>
          </p:cNvSpPr>
          <p:nvPr/>
        </p:nvSpPr>
        <p:spPr bwMode="auto">
          <a:xfrm>
            <a:off x="3000375" y="0"/>
            <a:ext cx="3262313" cy="830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巩固与应用</a:t>
            </a:r>
            <a:endParaRPr lang="zh-CN" altLang="en-US" sz="4800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438" y="1643063"/>
            <a:ext cx="8955087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72000" y="1785938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786688" y="2714625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286625" y="3143250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286625" y="3630613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643563" y="4071938"/>
            <a:ext cx="714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47"/>
          <p:cNvSpPr>
            <a:spLocks noChangeArrowheads="1"/>
          </p:cNvSpPr>
          <p:nvPr/>
        </p:nvSpPr>
        <p:spPr bwMode="auto">
          <a:xfrm>
            <a:off x="3000375" y="0"/>
            <a:ext cx="3262313" cy="830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巩固与应用</a:t>
            </a:r>
            <a:endParaRPr lang="zh-CN" altLang="en-US" sz="4800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313" y="1357313"/>
            <a:ext cx="8643937" cy="436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61263" y="3973513"/>
            <a:ext cx="7143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13363" y="4725988"/>
            <a:ext cx="714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6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47"/>
          <p:cNvSpPr>
            <a:spLocks noChangeArrowheads="1"/>
          </p:cNvSpPr>
          <p:nvPr/>
        </p:nvSpPr>
        <p:spPr bwMode="auto">
          <a:xfrm>
            <a:off x="3000375" y="0"/>
            <a:ext cx="3262313" cy="8302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巩固与应用</a:t>
            </a:r>
            <a:endParaRPr lang="zh-CN" altLang="en-US" sz="4800" b="1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85813" y="1143000"/>
            <a:ext cx="2390775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9"/>
          <p:cNvSpPr txBox="1">
            <a:spLocks noChangeArrowheads="1"/>
          </p:cNvSpPr>
          <p:nvPr/>
        </p:nvSpPr>
        <p:spPr bwMode="auto">
          <a:xfrm>
            <a:off x="3286125" y="1500188"/>
            <a:ext cx="5500688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分别画出从正面、上面、左面看到的立体图形的形状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。 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3214688"/>
            <a:ext cx="7643813" cy="257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4"/>
          <p:cNvGrpSpPr/>
          <p:nvPr/>
        </p:nvGrpSpPr>
        <p:grpSpPr bwMode="auto">
          <a:xfrm>
            <a:off x="696913" y="3195638"/>
            <a:ext cx="3311525" cy="1730375"/>
            <a:chOff x="0" y="0"/>
            <a:chExt cx="2631" cy="903"/>
          </a:xfrm>
        </p:grpSpPr>
        <p:grpSp>
          <p:nvGrpSpPr>
            <p:cNvPr id="7173" name="Group 5"/>
            <p:cNvGrpSpPr/>
            <p:nvPr/>
          </p:nvGrpSpPr>
          <p:grpSpPr bwMode="auto">
            <a:xfrm>
              <a:off x="272" y="151"/>
              <a:ext cx="2057" cy="752"/>
              <a:chOff x="0" y="0"/>
              <a:chExt cx="2057" cy="752"/>
            </a:xfrm>
          </p:grpSpPr>
          <p:sp>
            <p:nvSpPr>
              <p:cNvPr id="6151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76" cy="752"/>
              </a:xfrm>
              <a:prstGeom prst="can">
                <a:avLst>
                  <a:gd name="adj" fmla="val 27811"/>
                </a:avLst>
              </a:prstGeom>
              <a:gradFill rotWithShape="1">
                <a:gsLst>
                  <a:gs pos="0">
                    <a:srgbClr val="0C8E0F"/>
                  </a:gs>
                  <a:gs pos="50000">
                    <a:srgbClr val="33CC33"/>
                  </a:gs>
                  <a:gs pos="100000">
                    <a:srgbClr val="0C8E0F"/>
                  </a:gs>
                </a:gsLst>
                <a:lin ang="0" scaled="1"/>
              </a:gradFill>
              <a:ln w="9525">
                <a:solidFill>
                  <a:srgbClr val="4D4D4D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zh-CN" altLang="en-US" b="1">
                  <a:solidFill>
                    <a:srgbClr val="CC0066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152" name="AutoShape 7"/>
              <p:cNvSpPr>
                <a:spLocks noChangeArrowheads="1"/>
              </p:cNvSpPr>
              <p:nvPr/>
            </p:nvSpPr>
            <p:spPr bwMode="auto">
              <a:xfrm>
                <a:off x="1384" y="0"/>
                <a:ext cx="676" cy="752"/>
              </a:xfrm>
              <a:prstGeom prst="can">
                <a:avLst>
                  <a:gd name="adj" fmla="val 27811"/>
                </a:avLst>
              </a:prstGeom>
              <a:gradFill rotWithShape="1">
                <a:gsLst>
                  <a:gs pos="0">
                    <a:srgbClr val="0C8E0F"/>
                  </a:gs>
                  <a:gs pos="50000">
                    <a:srgbClr val="33CC33"/>
                  </a:gs>
                  <a:gs pos="100000">
                    <a:srgbClr val="0C8E0F"/>
                  </a:gs>
                </a:gsLst>
                <a:lin ang="0" scaled="1"/>
              </a:gradFill>
              <a:ln w="9525">
                <a:solidFill>
                  <a:srgbClr val="4D4D4D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pPr>
                  <a:defRPr/>
                </a:pPr>
                <a:endParaRPr lang="zh-CN" altLang="en-US" b="1">
                  <a:solidFill>
                    <a:srgbClr val="CC0066"/>
                  </a:solidFill>
                  <a:latin typeface="+mn-ea"/>
                  <a:ea typeface="+mn-ea"/>
                </a:endParaRPr>
              </a:p>
            </p:txBody>
          </p:sp>
        </p:grpSp>
        <p:sp>
          <p:nvSpPr>
            <p:cNvPr id="6150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2631" cy="376"/>
            </a:xfrm>
            <a:prstGeom prst="cube">
              <a:avLst>
                <a:gd name="adj" fmla="val 25000"/>
              </a:avLst>
            </a:prstGeom>
            <a:gradFill rotWithShape="1">
              <a:gsLst>
                <a:gs pos="0">
                  <a:srgbClr val="0C8E0F"/>
                </a:gs>
                <a:gs pos="100000">
                  <a:srgbClr val="33CC33"/>
                </a:gs>
              </a:gsLst>
              <a:lin ang="5400000" scaled="1"/>
            </a:gradFill>
            <a:ln w="9525">
              <a:solidFill>
                <a:srgbClr val="4D4D4D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lang="zh-CN" altLang="en-US" b="1">
                <a:solidFill>
                  <a:srgbClr val="CC0066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7171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3500" y="1714500"/>
            <a:ext cx="3000375" cy="408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357188" y="1143000"/>
            <a:ext cx="8501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说说下列各图是由哪些图形组成的。</a:t>
            </a:r>
            <a:endParaRPr lang="zh-CN" altLang="zh-CN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组合 82"/>
          <p:cNvGrpSpPr/>
          <p:nvPr/>
        </p:nvGrpSpPr>
        <p:grpSpPr bwMode="auto">
          <a:xfrm>
            <a:off x="6659563" y="1268413"/>
            <a:ext cx="2016125" cy="1946275"/>
            <a:chOff x="6659563" y="1268413"/>
            <a:chExt cx="2016125" cy="1800225"/>
          </a:xfrm>
        </p:grpSpPr>
        <p:grpSp>
          <p:nvGrpSpPr>
            <p:cNvPr id="1081" name="Group 114"/>
            <p:cNvGrpSpPr/>
            <p:nvPr/>
          </p:nvGrpSpPr>
          <p:grpSpPr bwMode="auto">
            <a:xfrm>
              <a:off x="6659563" y="1268413"/>
              <a:ext cx="2016125" cy="1800225"/>
              <a:chOff x="1632" y="672"/>
              <a:chExt cx="780" cy="756"/>
            </a:xfrm>
          </p:grpSpPr>
          <p:graphicFrame>
            <p:nvGraphicFramePr>
              <p:cNvPr id="1030" name="Object 3"/>
              <p:cNvGraphicFramePr>
                <a:graphicFrameLocks noChangeAspect="1"/>
              </p:cNvGraphicFramePr>
              <p:nvPr/>
            </p:nvGraphicFramePr>
            <p:xfrm>
              <a:off x="1632" y="672"/>
              <a:ext cx="780" cy="75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87" name="BMP 图象" r:id="rId1" imgW="1238250" imgH="1200150" progId="Paint.Picture">
                      <p:embed/>
                    </p:oleObj>
                  </mc:Choice>
                  <mc:Fallback>
                    <p:oleObj name="BMP 图象" r:id="rId1" imgW="1238250" imgH="1200150" progId="Paint.Picture">
                      <p:embed/>
                      <p:pic>
                        <p:nvPicPr>
                          <p:cNvPr id="0" name="Object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32" y="672"/>
                            <a:ext cx="780" cy="75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083" name="Group 72"/>
              <p:cNvGrpSpPr/>
              <p:nvPr/>
            </p:nvGrpSpPr>
            <p:grpSpPr bwMode="auto">
              <a:xfrm>
                <a:off x="1670" y="717"/>
                <a:ext cx="692" cy="694"/>
                <a:chOff x="1670" y="717"/>
                <a:chExt cx="692" cy="694"/>
              </a:xfrm>
            </p:grpSpPr>
            <p:sp>
              <p:nvSpPr>
                <p:cNvPr id="1084" name="Line 69"/>
                <p:cNvSpPr>
                  <a:spLocks noChangeShapeType="1"/>
                </p:cNvSpPr>
                <p:nvPr/>
              </p:nvSpPr>
              <p:spPr bwMode="auto">
                <a:xfrm>
                  <a:off x="1869" y="717"/>
                  <a:ext cx="0" cy="506"/>
                </a:xfrm>
                <a:prstGeom prst="line">
                  <a:avLst/>
                </a:prstGeom>
                <a:noFill/>
                <a:ln w="9525">
                  <a:solidFill>
                    <a:schemeClr val="accent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5" name="Line 70"/>
                <p:cNvSpPr>
                  <a:spLocks noChangeShapeType="1"/>
                </p:cNvSpPr>
                <p:nvPr/>
              </p:nvSpPr>
              <p:spPr bwMode="auto">
                <a:xfrm>
                  <a:off x="1857" y="1223"/>
                  <a:ext cx="505" cy="0"/>
                </a:xfrm>
                <a:prstGeom prst="line">
                  <a:avLst/>
                </a:prstGeom>
                <a:noFill/>
                <a:ln w="9525">
                  <a:solidFill>
                    <a:schemeClr val="accent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6" name="Line 71"/>
                <p:cNvSpPr>
                  <a:spLocks noChangeShapeType="1"/>
                </p:cNvSpPr>
                <p:nvPr/>
              </p:nvSpPr>
              <p:spPr bwMode="auto">
                <a:xfrm flipH="1">
                  <a:off x="1670" y="1246"/>
                  <a:ext cx="164" cy="165"/>
                </a:xfrm>
                <a:prstGeom prst="line">
                  <a:avLst/>
                </a:prstGeom>
                <a:noFill/>
                <a:ln w="9525">
                  <a:solidFill>
                    <a:schemeClr val="accent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82" name="Text Box 89"/>
            <p:cNvSpPr txBox="1">
              <a:spLocks noChangeArrowheads="1"/>
            </p:cNvSpPr>
            <p:nvPr/>
          </p:nvSpPr>
          <p:spPr bwMode="auto">
            <a:xfrm>
              <a:off x="7215188" y="2357946"/>
              <a:ext cx="393056" cy="654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b="1">
                  <a:latin typeface="华文楷体" pitchFamily="2" charset="-122"/>
                  <a:ea typeface="华文楷体" pitchFamily="2" charset="-122"/>
                </a:rPr>
                <a:t>a</a:t>
              </a:r>
              <a:endParaRPr lang="en-US" altLang="zh-CN" sz="4000" b="1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033" name="组合 81"/>
          <p:cNvGrpSpPr/>
          <p:nvPr/>
        </p:nvGrpSpPr>
        <p:grpSpPr bwMode="auto">
          <a:xfrm>
            <a:off x="5143500" y="4143375"/>
            <a:ext cx="2014538" cy="1938338"/>
            <a:chOff x="5219700" y="4076700"/>
            <a:chExt cx="1800225" cy="1938338"/>
          </a:xfrm>
        </p:grpSpPr>
        <p:grpSp>
          <p:nvGrpSpPr>
            <p:cNvPr id="1075" name="Group 76"/>
            <p:cNvGrpSpPr/>
            <p:nvPr/>
          </p:nvGrpSpPr>
          <p:grpSpPr bwMode="auto">
            <a:xfrm>
              <a:off x="5219700" y="4076700"/>
              <a:ext cx="1800225" cy="1938338"/>
              <a:chOff x="4608" y="636"/>
              <a:chExt cx="768" cy="768"/>
            </a:xfrm>
          </p:grpSpPr>
          <p:sp>
            <p:nvSpPr>
              <p:cNvPr id="1079" name="Oval 56"/>
              <p:cNvSpPr>
                <a:spLocks noChangeArrowheads="1"/>
              </p:cNvSpPr>
              <p:nvPr/>
            </p:nvSpPr>
            <p:spPr bwMode="auto">
              <a:xfrm>
                <a:off x="4608" y="636"/>
                <a:ext cx="768" cy="768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080" name="Oval 59"/>
              <p:cNvSpPr>
                <a:spLocks noChangeArrowheads="1"/>
              </p:cNvSpPr>
              <p:nvPr/>
            </p:nvSpPr>
            <p:spPr bwMode="auto">
              <a:xfrm>
                <a:off x="4620" y="913"/>
                <a:ext cx="745" cy="184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0000FF"/>
                </a:solidFill>
                <a:prstDash val="dash"/>
                <a:round/>
              </a:ln>
            </p:spPr>
            <p:txBody>
              <a:bodyPr wrap="none" anchor="ctr"/>
              <a:lstStyle/>
              <a:p>
                <a:endParaRPr lang="zh-CN" altLang="zh-CN" sz="2400" b="1">
                  <a:latin typeface="华文楷体" pitchFamily="2" charset="-122"/>
                  <a:ea typeface="华文楷体" pitchFamily="2" charset="-122"/>
                </a:endParaRPr>
              </a:p>
            </p:txBody>
          </p:sp>
          <p:graphicFrame>
            <p:nvGraphicFramePr>
              <p:cNvPr id="1029" name="Object 5"/>
              <p:cNvGraphicFramePr>
                <a:graphicFrameLocks noChangeAspect="1"/>
              </p:cNvGraphicFramePr>
              <p:nvPr/>
            </p:nvGraphicFramePr>
            <p:xfrm>
              <a:off x="4978" y="983"/>
              <a:ext cx="48" cy="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88" name="BMP 图象" r:id="rId3" imgW="76200" imgH="85725" progId="Paint.Picture">
                      <p:embed/>
                    </p:oleObj>
                  </mc:Choice>
                  <mc:Fallback>
                    <p:oleObj name="BMP 图象" r:id="rId3" imgW="76200" imgH="85725" progId="Paint.Picture">
                      <p:embed/>
                      <p:pic>
                        <p:nvPicPr>
                          <p:cNvPr id="0" name="Object 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78" y="983"/>
                            <a:ext cx="48" cy="5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57150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076" name="Text Box 98"/>
            <p:cNvSpPr txBox="1">
              <a:spLocks noChangeArrowheads="1"/>
            </p:cNvSpPr>
            <p:nvPr/>
          </p:nvSpPr>
          <p:spPr bwMode="auto">
            <a:xfrm>
              <a:off x="5650959" y="4581525"/>
              <a:ext cx="37559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latin typeface="华文楷体" pitchFamily="2" charset="-122"/>
                  <a:ea typeface="华文楷体" pitchFamily="2" charset="-122"/>
                </a:rPr>
                <a:t>o</a:t>
              </a:r>
              <a:endParaRPr lang="en-US" altLang="zh-CN" sz="36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77" name="Text Box 99"/>
            <p:cNvSpPr txBox="1">
              <a:spLocks noChangeArrowheads="1"/>
            </p:cNvSpPr>
            <p:nvPr/>
          </p:nvSpPr>
          <p:spPr bwMode="auto">
            <a:xfrm>
              <a:off x="6429780" y="4429125"/>
              <a:ext cx="30253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latin typeface="华文楷体" pitchFamily="2" charset="-122"/>
                  <a:ea typeface="华文楷体" pitchFamily="2" charset="-122"/>
                </a:rPr>
                <a:t>r</a:t>
              </a:r>
              <a:endParaRPr lang="en-US" altLang="zh-CN" sz="36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78" name="Line 101"/>
            <p:cNvSpPr>
              <a:spLocks noChangeShapeType="1"/>
            </p:cNvSpPr>
            <p:nvPr/>
          </p:nvSpPr>
          <p:spPr bwMode="auto">
            <a:xfrm>
              <a:off x="6155987" y="5013325"/>
              <a:ext cx="852589" cy="317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64" name="Text Box 116"/>
          <p:cNvSpPr txBox="1">
            <a:spLocks noChangeArrowheads="1"/>
          </p:cNvSpPr>
          <p:nvPr/>
        </p:nvSpPr>
        <p:spPr bwMode="auto">
          <a:xfrm>
            <a:off x="928688" y="571500"/>
            <a:ext cx="2305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长方体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65" name="Text Box 117"/>
          <p:cNvSpPr txBox="1">
            <a:spLocks noChangeArrowheads="1"/>
          </p:cNvSpPr>
          <p:nvPr/>
        </p:nvSpPr>
        <p:spPr bwMode="auto">
          <a:xfrm>
            <a:off x="6715125" y="500063"/>
            <a:ext cx="2124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正方体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66" name="Text Box 118"/>
          <p:cNvSpPr txBox="1">
            <a:spLocks noChangeArrowheads="1"/>
          </p:cNvSpPr>
          <p:nvPr/>
        </p:nvSpPr>
        <p:spPr bwMode="auto">
          <a:xfrm>
            <a:off x="4071938" y="357188"/>
            <a:ext cx="1643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圆  柱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67" name="Text Box 119"/>
          <p:cNvSpPr txBox="1">
            <a:spLocks noChangeArrowheads="1"/>
          </p:cNvSpPr>
          <p:nvPr/>
        </p:nvSpPr>
        <p:spPr bwMode="auto">
          <a:xfrm>
            <a:off x="1143000" y="3643313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圆 锥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68" name="Text Box 120"/>
          <p:cNvSpPr txBox="1">
            <a:spLocks noChangeArrowheads="1"/>
          </p:cNvSpPr>
          <p:nvPr/>
        </p:nvSpPr>
        <p:spPr bwMode="auto">
          <a:xfrm>
            <a:off x="7215188" y="3714750"/>
            <a:ext cx="1428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球 体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39" name="组合 84"/>
          <p:cNvGrpSpPr/>
          <p:nvPr/>
        </p:nvGrpSpPr>
        <p:grpSpPr bwMode="auto">
          <a:xfrm>
            <a:off x="500063" y="1357313"/>
            <a:ext cx="2736850" cy="1925637"/>
            <a:chOff x="468313" y="1125538"/>
            <a:chExt cx="2736850" cy="1925359"/>
          </a:xfrm>
        </p:grpSpPr>
        <p:grpSp>
          <p:nvGrpSpPr>
            <p:cNvPr id="1064" name="Group 115"/>
            <p:cNvGrpSpPr/>
            <p:nvPr/>
          </p:nvGrpSpPr>
          <p:grpSpPr bwMode="auto">
            <a:xfrm>
              <a:off x="468313" y="1125538"/>
              <a:ext cx="2670175" cy="1638300"/>
              <a:chOff x="336" y="720"/>
              <a:chExt cx="906" cy="702"/>
            </a:xfrm>
          </p:grpSpPr>
          <p:graphicFrame>
            <p:nvGraphicFramePr>
              <p:cNvPr id="1028" name="Object 4"/>
              <p:cNvGraphicFramePr>
                <a:graphicFrameLocks noChangeAspect="1"/>
              </p:cNvGraphicFramePr>
              <p:nvPr/>
            </p:nvGraphicFramePr>
            <p:xfrm>
              <a:off x="336" y="720"/>
              <a:ext cx="906" cy="70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89" name="BMP 图象" r:id="rId5" imgW="1438275" imgH="1114425" progId="Paint.Picture">
                      <p:embed/>
                    </p:oleObj>
                  </mc:Choice>
                  <mc:Fallback>
                    <p:oleObj name="BMP 图象" r:id="rId5" imgW="1438275" imgH="1114425" progId="Paint.Picture">
                      <p:embed/>
                      <p:pic>
                        <p:nvPicPr>
                          <p:cNvPr id="0" name="Object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36" y="720"/>
                            <a:ext cx="906" cy="70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071" name="Group 67"/>
              <p:cNvGrpSpPr/>
              <p:nvPr/>
            </p:nvGrpSpPr>
            <p:grpSpPr bwMode="auto">
              <a:xfrm>
                <a:off x="384" y="768"/>
                <a:ext cx="815" cy="596"/>
                <a:chOff x="384" y="768"/>
                <a:chExt cx="815" cy="596"/>
              </a:xfrm>
            </p:grpSpPr>
            <p:sp>
              <p:nvSpPr>
                <p:cNvPr id="1072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525" y="1199"/>
                  <a:ext cx="674" cy="2"/>
                </a:xfrm>
                <a:prstGeom prst="line">
                  <a:avLst/>
                </a:prstGeom>
                <a:noFill/>
                <a:ln w="9525">
                  <a:solidFill>
                    <a:schemeClr val="accent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3" name="Line 65"/>
                <p:cNvSpPr>
                  <a:spLocks noChangeShapeType="1"/>
                </p:cNvSpPr>
                <p:nvPr/>
              </p:nvSpPr>
              <p:spPr bwMode="auto">
                <a:xfrm flipH="1">
                  <a:off x="528" y="768"/>
                  <a:ext cx="1" cy="431"/>
                </a:xfrm>
                <a:prstGeom prst="line">
                  <a:avLst/>
                </a:prstGeom>
                <a:noFill/>
                <a:ln w="9525">
                  <a:solidFill>
                    <a:schemeClr val="accent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4" name="Line 66"/>
                <p:cNvSpPr>
                  <a:spLocks noChangeShapeType="1"/>
                </p:cNvSpPr>
                <p:nvPr/>
              </p:nvSpPr>
              <p:spPr bwMode="auto">
                <a:xfrm flipH="1">
                  <a:off x="384" y="1200"/>
                  <a:ext cx="168" cy="164"/>
                </a:xfrm>
                <a:prstGeom prst="line">
                  <a:avLst/>
                </a:prstGeom>
                <a:noFill/>
                <a:ln w="9525">
                  <a:solidFill>
                    <a:schemeClr val="accent1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65" name="Text Box 84"/>
            <p:cNvSpPr txBox="1">
              <a:spLocks noChangeArrowheads="1"/>
            </p:cNvSpPr>
            <p:nvPr/>
          </p:nvSpPr>
          <p:spPr bwMode="auto">
            <a:xfrm>
              <a:off x="1476375" y="2343062"/>
              <a:ext cx="393056" cy="707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b="1">
                  <a:latin typeface="华文楷体" pitchFamily="2" charset="-122"/>
                  <a:ea typeface="华文楷体" pitchFamily="2" charset="-122"/>
                </a:rPr>
                <a:t>a</a:t>
              </a:r>
              <a:endParaRPr lang="en-US" altLang="zh-CN" sz="4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66" name="Text Box 85"/>
            <p:cNvSpPr txBox="1">
              <a:spLocks noChangeArrowheads="1"/>
            </p:cNvSpPr>
            <p:nvPr/>
          </p:nvSpPr>
          <p:spPr bwMode="auto">
            <a:xfrm>
              <a:off x="2700338" y="2204960"/>
              <a:ext cx="504825" cy="641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latin typeface="华文楷体" pitchFamily="2" charset="-122"/>
                  <a:ea typeface="华文楷体" pitchFamily="2" charset="-122"/>
                </a:rPr>
                <a:t>b</a:t>
              </a:r>
              <a:endParaRPr lang="en-US" altLang="zh-CN" sz="36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67" name="Text Box 86"/>
            <p:cNvSpPr txBox="1">
              <a:spLocks noChangeArrowheads="1"/>
            </p:cNvSpPr>
            <p:nvPr/>
          </p:nvSpPr>
          <p:spPr bwMode="auto">
            <a:xfrm>
              <a:off x="2143125" y="1785890"/>
              <a:ext cx="417513" cy="646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latin typeface="华文楷体" pitchFamily="2" charset="-122"/>
                  <a:ea typeface="华文楷体" pitchFamily="2" charset="-122"/>
                </a:rPr>
                <a:t>h</a:t>
              </a:r>
              <a:endParaRPr lang="en-US" altLang="zh-CN" sz="36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68" name="Line 147"/>
            <p:cNvSpPr>
              <a:spLocks noChangeShapeType="1"/>
            </p:cNvSpPr>
            <p:nvPr/>
          </p:nvSpPr>
          <p:spPr bwMode="auto">
            <a:xfrm>
              <a:off x="611188" y="2608156"/>
              <a:ext cx="1944687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069" name="Line 148"/>
            <p:cNvSpPr>
              <a:spLocks noChangeShapeType="1"/>
            </p:cNvSpPr>
            <p:nvPr/>
          </p:nvSpPr>
          <p:spPr bwMode="auto">
            <a:xfrm>
              <a:off x="2578100" y="1628739"/>
              <a:ext cx="0" cy="93655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070" name="Line 149"/>
            <p:cNvSpPr>
              <a:spLocks noChangeShapeType="1"/>
            </p:cNvSpPr>
            <p:nvPr/>
          </p:nvSpPr>
          <p:spPr bwMode="auto">
            <a:xfrm flipH="1">
              <a:off x="2555875" y="2285916"/>
              <a:ext cx="444500" cy="32224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198" name="Freeform 150"/>
          <p:cNvSpPr/>
          <p:nvPr/>
        </p:nvSpPr>
        <p:spPr bwMode="auto">
          <a:xfrm>
            <a:off x="500063" y="0"/>
            <a:ext cx="7848600" cy="369888"/>
          </a:xfrm>
          <a:custGeom>
            <a:avLst/>
            <a:gdLst>
              <a:gd name="T0" fmla="*/ 0 w 4944"/>
              <a:gd name="T1" fmla="*/ 2147483647 h 4037"/>
              <a:gd name="T2" fmla="*/ 2147483647 w 4944"/>
              <a:gd name="T3" fmla="*/ 1779136478 h 4037"/>
              <a:gd name="T4" fmla="*/ 2147483647 w 4944"/>
              <a:gd name="T5" fmla="*/ 1709147125 h 4037"/>
              <a:gd name="T6" fmla="*/ 2147483647 w 4944"/>
              <a:gd name="T7" fmla="*/ 243834014 h 4037"/>
              <a:gd name="T8" fmla="*/ 2147483647 w 4944"/>
              <a:gd name="T9" fmla="*/ 243834014 h 4037"/>
              <a:gd name="T10" fmla="*/ 2147483647 w 4944"/>
              <a:gd name="T11" fmla="*/ 1604536923 h 4037"/>
              <a:gd name="T12" fmla="*/ 2147483647 w 4944"/>
              <a:gd name="T13" fmla="*/ 2058355030 h 4037"/>
              <a:gd name="T14" fmla="*/ 2147483647 w 4944"/>
              <a:gd name="T15" fmla="*/ 2147483647 h 403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944"/>
              <a:gd name="T25" fmla="*/ 0 h 4037"/>
              <a:gd name="T26" fmla="*/ 4944 w 4944"/>
              <a:gd name="T27" fmla="*/ 4037 h 403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944" h="4037">
                <a:moveTo>
                  <a:pt x="0" y="3765"/>
                </a:moveTo>
                <a:cubicBezTo>
                  <a:pt x="211" y="3167"/>
                  <a:pt x="423" y="2570"/>
                  <a:pt x="726" y="2313"/>
                </a:cubicBezTo>
                <a:cubicBezTo>
                  <a:pt x="1029" y="2056"/>
                  <a:pt x="1603" y="2555"/>
                  <a:pt x="1815" y="2222"/>
                </a:cubicBezTo>
                <a:cubicBezTo>
                  <a:pt x="2027" y="1889"/>
                  <a:pt x="1716" y="634"/>
                  <a:pt x="1996" y="317"/>
                </a:cubicBezTo>
                <a:cubicBezTo>
                  <a:pt x="2276" y="0"/>
                  <a:pt x="3236" y="22"/>
                  <a:pt x="3493" y="317"/>
                </a:cubicBezTo>
                <a:cubicBezTo>
                  <a:pt x="3750" y="612"/>
                  <a:pt x="3379" y="1693"/>
                  <a:pt x="3538" y="2086"/>
                </a:cubicBezTo>
                <a:cubicBezTo>
                  <a:pt x="3697" y="2479"/>
                  <a:pt x="4211" y="2351"/>
                  <a:pt x="4445" y="2676"/>
                </a:cubicBezTo>
                <a:cubicBezTo>
                  <a:pt x="4679" y="3001"/>
                  <a:pt x="4861" y="3810"/>
                  <a:pt x="4944" y="4037"/>
                </a:cubicBezTo>
              </a:path>
            </a:pathLst>
          </a:custGeom>
          <a:noFill/>
          <a:ln w="5715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zh-CN" altLang="en-US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99" name="Line 151"/>
          <p:cNvSpPr>
            <a:spLocks noChangeShapeType="1"/>
          </p:cNvSpPr>
          <p:nvPr/>
        </p:nvSpPr>
        <p:spPr bwMode="auto">
          <a:xfrm>
            <a:off x="0" y="3643313"/>
            <a:ext cx="91440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1042" name="组合 85"/>
          <p:cNvGrpSpPr/>
          <p:nvPr/>
        </p:nvGrpSpPr>
        <p:grpSpPr bwMode="auto">
          <a:xfrm>
            <a:off x="4000500" y="1073150"/>
            <a:ext cx="1622425" cy="2449513"/>
            <a:chOff x="4000496" y="1073131"/>
            <a:chExt cx="1622425" cy="2449512"/>
          </a:xfrm>
        </p:grpSpPr>
        <p:grpSp>
          <p:nvGrpSpPr>
            <p:cNvPr id="1053" name="Group 125"/>
            <p:cNvGrpSpPr/>
            <p:nvPr/>
          </p:nvGrpSpPr>
          <p:grpSpPr bwMode="auto">
            <a:xfrm>
              <a:off x="4000496" y="1134199"/>
              <a:ext cx="1622425" cy="2388444"/>
              <a:chOff x="2784" y="672"/>
              <a:chExt cx="528" cy="768"/>
            </a:xfrm>
          </p:grpSpPr>
          <p:grpSp>
            <p:nvGrpSpPr>
              <p:cNvPr id="1058" name="Group 124"/>
              <p:cNvGrpSpPr/>
              <p:nvPr/>
            </p:nvGrpSpPr>
            <p:grpSpPr bwMode="auto">
              <a:xfrm>
                <a:off x="2784" y="672"/>
                <a:ext cx="528" cy="768"/>
                <a:chOff x="2784" y="672"/>
                <a:chExt cx="528" cy="768"/>
              </a:xfrm>
            </p:grpSpPr>
            <p:sp>
              <p:nvSpPr>
                <p:cNvPr id="1060" name="AutoShape 50"/>
                <p:cNvSpPr>
                  <a:spLocks noChangeArrowheads="1"/>
                </p:cNvSpPr>
                <p:nvPr/>
              </p:nvSpPr>
              <p:spPr bwMode="auto">
                <a:xfrm>
                  <a:off x="2784" y="672"/>
                  <a:ext cx="528" cy="768"/>
                </a:xfrm>
                <a:prstGeom prst="can">
                  <a:avLst>
                    <a:gd name="adj" fmla="val 35199"/>
                  </a:avLst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zh-CN" sz="24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1061" name="Line 79"/>
                <p:cNvSpPr>
                  <a:spLocks noChangeShapeType="1"/>
                </p:cNvSpPr>
                <p:nvPr/>
              </p:nvSpPr>
              <p:spPr bwMode="auto">
                <a:xfrm>
                  <a:off x="3048" y="1352"/>
                  <a:ext cx="258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2" name="Text Box 92"/>
                <p:cNvSpPr txBox="1">
                  <a:spLocks noChangeArrowheads="1"/>
                </p:cNvSpPr>
                <p:nvPr/>
              </p:nvSpPr>
              <p:spPr bwMode="auto">
                <a:xfrm>
                  <a:off x="3041" y="889"/>
                  <a:ext cx="136" cy="2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3600" b="1">
                      <a:latin typeface="华文楷体" pitchFamily="2" charset="-122"/>
                      <a:ea typeface="华文楷体" pitchFamily="2" charset="-122"/>
                    </a:rPr>
                    <a:t>h</a:t>
                  </a:r>
                  <a:endParaRPr lang="en-US" altLang="zh-CN" sz="36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  <p:sp>
              <p:nvSpPr>
                <p:cNvPr id="1063" name="Text Box 93"/>
                <p:cNvSpPr txBox="1">
                  <a:spLocks noChangeArrowheads="1"/>
                </p:cNvSpPr>
                <p:nvPr/>
              </p:nvSpPr>
              <p:spPr bwMode="auto">
                <a:xfrm>
                  <a:off x="2856" y="1092"/>
                  <a:ext cx="60" cy="2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zh-CN" sz="3600" b="1">
                    <a:latin typeface="华文楷体" pitchFamily="2" charset="-122"/>
                    <a:ea typeface="华文楷体" pitchFamily="2" charset="-122"/>
                  </a:endParaRPr>
                </a:p>
              </p:txBody>
            </p:sp>
          </p:grpSp>
          <p:sp>
            <p:nvSpPr>
              <p:cNvPr id="1059" name="Line 77"/>
              <p:cNvSpPr>
                <a:spLocks noChangeShapeType="1"/>
              </p:cNvSpPr>
              <p:nvPr/>
            </p:nvSpPr>
            <p:spPr bwMode="auto">
              <a:xfrm>
                <a:off x="3048" y="780"/>
                <a:ext cx="0" cy="56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1026" name="Object 6"/>
              <p:cNvGraphicFramePr>
                <a:graphicFrameLocks noChangeAspect="1"/>
              </p:cNvGraphicFramePr>
              <p:nvPr/>
            </p:nvGraphicFramePr>
            <p:xfrm>
              <a:off x="3029" y="1320"/>
              <a:ext cx="48" cy="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90" name="BMP 图象" r:id="rId7" imgW="76200" imgH="85725" progId="Paint.Picture">
                      <p:embed/>
                    </p:oleObj>
                  </mc:Choice>
                  <mc:Fallback>
                    <p:oleObj name="BMP 图象" r:id="rId7" imgW="76200" imgH="85725" progId="Paint.Picture">
                      <p:embed/>
                      <p:pic>
                        <p:nvPicPr>
                          <p:cNvPr id="0" name="Object 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9" y="1320"/>
                            <a:ext cx="48" cy="5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2857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27" name="Object 7"/>
              <p:cNvGraphicFramePr>
                <a:graphicFrameLocks noChangeAspect="1"/>
              </p:cNvGraphicFramePr>
              <p:nvPr/>
            </p:nvGraphicFramePr>
            <p:xfrm>
              <a:off x="3028" y="750"/>
              <a:ext cx="48" cy="5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91" name="BMP 图象" r:id="rId8" imgW="76200" imgH="85725" progId="Paint.Picture">
                      <p:embed/>
                    </p:oleObj>
                  </mc:Choice>
                  <mc:Fallback>
                    <p:oleObj name="BMP 图象" r:id="rId8" imgW="76200" imgH="85725" progId="Paint.Picture">
                      <p:embed/>
                      <p:pic>
                        <p:nvPicPr>
                          <p:cNvPr id="0" name="Object 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028" y="750"/>
                            <a:ext cx="48" cy="5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2857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054" name="Text Box 143"/>
            <p:cNvSpPr txBox="1">
              <a:spLocks noChangeArrowheads="1"/>
            </p:cNvSpPr>
            <p:nvPr/>
          </p:nvSpPr>
          <p:spPr bwMode="auto">
            <a:xfrm>
              <a:off x="4360859" y="1073131"/>
              <a:ext cx="417512" cy="64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latin typeface="华文楷体" pitchFamily="2" charset="-122"/>
                  <a:ea typeface="华文楷体" pitchFamily="2" charset="-122"/>
                </a:rPr>
                <a:t>o</a:t>
              </a:r>
              <a:endParaRPr lang="en-US" altLang="zh-CN" sz="36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55" name="Text Box 144"/>
            <p:cNvSpPr txBox="1">
              <a:spLocks noChangeArrowheads="1"/>
            </p:cNvSpPr>
            <p:nvPr/>
          </p:nvSpPr>
          <p:spPr bwMode="auto">
            <a:xfrm>
              <a:off x="4433884" y="2808268"/>
              <a:ext cx="417512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latin typeface="华文楷体" pitchFamily="2" charset="-122"/>
                  <a:ea typeface="华文楷体" pitchFamily="2" charset="-122"/>
                </a:rPr>
                <a:t>o</a:t>
              </a:r>
              <a:endParaRPr lang="en-US" altLang="zh-CN" sz="36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56" name="Text Box 145"/>
            <p:cNvSpPr txBox="1">
              <a:spLocks noChangeArrowheads="1"/>
            </p:cNvSpPr>
            <p:nvPr/>
          </p:nvSpPr>
          <p:spPr bwMode="auto">
            <a:xfrm>
              <a:off x="4937121" y="2578218"/>
              <a:ext cx="35618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b="1">
                  <a:latin typeface="华文楷体" pitchFamily="2" charset="-122"/>
                  <a:ea typeface="华文楷体" pitchFamily="2" charset="-122"/>
                </a:rPr>
                <a:t>r</a:t>
              </a:r>
              <a:endParaRPr lang="en-US" altLang="zh-CN" sz="40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77" name="弧形 76"/>
            <p:cNvSpPr/>
            <p:nvPr/>
          </p:nvSpPr>
          <p:spPr>
            <a:xfrm rot="10800000" flipV="1">
              <a:off x="4033834" y="2970193"/>
              <a:ext cx="1571625" cy="500062"/>
            </a:xfrm>
            <a:prstGeom prst="arc">
              <a:avLst>
                <a:gd name="adj1" fmla="val 10746692"/>
                <a:gd name="adj2" fmla="val 0"/>
              </a:avLst>
            </a:prstGeom>
            <a:ln w="190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043" name="组合 80"/>
          <p:cNvGrpSpPr/>
          <p:nvPr/>
        </p:nvGrpSpPr>
        <p:grpSpPr bwMode="auto">
          <a:xfrm>
            <a:off x="1500188" y="4286250"/>
            <a:ext cx="1427162" cy="1851025"/>
            <a:chOff x="1214414" y="4214818"/>
            <a:chExt cx="1427174" cy="1850894"/>
          </a:xfrm>
        </p:grpSpPr>
        <p:grpSp>
          <p:nvGrpSpPr>
            <p:cNvPr id="1044" name="Group 4"/>
            <p:cNvGrpSpPr/>
            <p:nvPr/>
          </p:nvGrpSpPr>
          <p:grpSpPr bwMode="auto">
            <a:xfrm>
              <a:off x="1214414" y="4214818"/>
              <a:ext cx="1427174" cy="1533534"/>
              <a:chOff x="0" y="0"/>
              <a:chExt cx="1296" cy="1311"/>
            </a:xfrm>
          </p:grpSpPr>
          <p:sp>
            <p:nvSpPr>
              <p:cNvPr id="1048" name="Oval 5"/>
              <p:cNvSpPr>
                <a:spLocks noChangeArrowheads="1"/>
              </p:cNvSpPr>
              <p:nvPr/>
            </p:nvSpPr>
            <p:spPr bwMode="auto">
              <a:xfrm>
                <a:off x="0" y="864"/>
                <a:ext cx="1296" cy="446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90000" tIns="46800" rIns="90000" bIns="46800" anchor="ctr">
                <a:spAutoFit/>
              </a:bodyPr>
              <a:lstStyle/>
              <a:p>
                <a:endParaRPr lang="zh-CN" altLang="en-US" b="1">
                  <a:solidFill>
                    <a:srgbClr val="CC0066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049" name="Line 6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672" cy="110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50" name="Line 7"/>
              <p:cNvSpPr>
                <a:spLocks noChangeShapeType="1"/>
              </p:cNvSpPr>
              <p:nvPr/>
            </p:nvSpPr>
            <p:spPr bwMode="auto">
              <a:xfrm flipH="1" flipV="1">
                <a:off x="672" y="0"/>
                <a:ext cx="624" cy="110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51" name="Line 8"/>
              <p:cNvSpPr>
                <a:spLocks noChangeShapeType="1"/>
              </p:cNvSpPr>
              <p:nvPr/>
            </p:nvSpPr>
            <p:spPr bwMode="auto">
              <a:xfrm>
                <a:off x="672" y="0"/>
                <a:ext cx="0" cy="110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52" name="Line 10"/>
              <p:cNvSpPr>
                <a:spLocks noChangeShapeType="1"/>
              </p:cNvSpPr>
              <p:nvPr/>
            </p:nvSpPr>
            <p:spPr bwMode="auto">
              <a:xfrm>
                <a:off x="672" y="1103"/>
                <a:ext cx="62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lgDash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5" name="Text Box 144"/>
            <p:cNvSpPr txBox="1">
              <a:spLocks noChangeArrowheads="1"/>
            </p:cNvSpPr>
            <p:nvPr/>
          </p:nvSpPr>
          <p:spPr bwMode="auto">
            <a:xfrm>
              <a:off x="1643043" y="5143440"/>
              <a:ext cx="417516" cy="646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latin typeface="华文楷体" pitchFamily="2" charset="-122"/>
                  <a:ea typeface="华文楷体" pitchFamily="2" charset="-122"/>
                </a:rPr>
                <a:t>o</a:t>
              </a:r>
              <a:endParaRPr lang="en-US" altLang="zh-CN" sz="3600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46" name="Text Box 145"/>
            <p:cNvSpPr txBox="1">
              <a:spLocks noChangeArrowheads="1"/>
            </p:cNvSpPr>
            <p:nvPr/>
          </p:nvSpPr>
          <p:spPr bwMode="auto">
            <a:xfrm>
              <a:off x="2071671" y="5357737"/>
              <a:ext cx="409578" cy="7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000" b="1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r</a:t>
              </a:r>
              <a:endParaRPr lang="en-US" altLang="zh-CN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047" name="Text Box 92"/>
            <p:cNvSpPr txBox="1">
              <a:spLocks noChangeArrowheads="1"/>
            </p:cNvSpPr>
            <p:nvPr/>
          </p:nvSpPr>
          <p:spPr bwMode="auto">
            <a:xfrm>
              <a:off x="1895457" y="4500548"/>
              <a:ext cx="417517" cy="646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h</a:t>
              </a:r>
              <a:endPara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2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4" grpId="0"/>
      <p:bldP spid="2165" grpId="0"/>
      <p:bldP spid="2166" grpId="0"/>
      <p:bldP spid="2167" grpId="0"/>
      <p:bldP spid="2168" grpId="0"/>
      <p:bldP spid="2198" grpId="0" animBg="1"/>
      <p:bldP spid="219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214313" y="1428750"/>
            <a:ext cx="3571875" cy="1143000"/>
          </a:xfrm>
          <a:prstGeom prst="rect">
            <a:avLst/>
          </a:prstGeom>
          <a:ln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j-cs"/>
              </a:rPr>
              <a:t>知识点一：</a:t>
            </a:r>
            <a:endParaRPr lang="zh-CN" altLang="en-US" sz="5400" b="1" kern="0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2622550" y="2859088"/>
            <a:ext cx="4340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面旋转形成体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80"/>
          <p:cNvGraphicFramePr/>
          <p:nvPr/>
        </p:nvGraphicFramePr>
        <p:xfrm>
          <a:off x="609600" y="1206500"/>
          <a:ext cx="7820025" cy="4365754"/>
        </p:xfrm>
        <a:graphic>
          <a:graphicData uri="http://schemas.openxmlformats.org/drawingml/2006/table">
            <a:tbl>
              <a:tblPr/>
              <a:tblGrid>
                <a:gridCol w="2105003"/>
                <a:gridCol w="2935293"/>
                <a:gridCol w="2779729"/>
              </a:tblGrid>
              <a:tr h="9447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平面图形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旋转方式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旋转后形成的立体图形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56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长方体</a:t>
                      </a:r>
                      <a:endParaRPr kumimoji="1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75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直角三角形</a:t>
                      </a: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华文楷体" pitchFamily="2" charset="-122"/>
                          <a:ea typeface="华文楷体" pitchFamily="2" charset="-122"/>
                        </a:rPr>
                        <a:t>半圆</a:t>
                      </a: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13" marB="4571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华文楷体" pitchFamily="2" charset="-122"/>
                      </a:endParaRPr>
                    </a:p>
                  </a:txBody>
                  <a:tcPr marT="45713" marB="457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642938" y="4498975"/>
            <a:ext cx="7786687" cy="15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500813" y="2428875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圆柱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00813" y="3559175"/>
            <a:ext cx="1143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圆锥</a:t>
            </a:r>
            <a:endParaRPr lang="zh-CN" altLang="en-US" sz="3200" b="1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715125" y="4773613"/>
            <a:ext cx="642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球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86063" y="2214563"/>
            <a:ext cx="27860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以长方形的一边为轴，旋转一周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86063" y="3403600"/>
            <a:ext cx="27860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以一条直角边为轴，旋转一周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86063" y="4546600"/>
            <a:ext cx="27860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以半圆直径为轴，旋转一周</a:t>
            </a:r>
            <a:endParaRPr lang="zh-CN" altLang="en-US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67544" y="1428750"/>
            <a:ext cx="3571875" cy="1143000"/>
          </a:xfrm>
          <a:prstGeom prst="rect">
            <a:avLst/>
          </a:prstGeom>
          <a:ln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j-cs"/>
              </a:rPr>
              <a:t>知识点二：</a:t>
            </a:r>
            <a:endParaRPr lang="zh-CN" altLang="en-US" sz="5400" b="1" kern="0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563" y="2859088"/>
            <a:ext cx="6956425" cy="15700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800" b="1" kern="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长方体和正方体的特点及</a:t>
            </a:r>
            <a:endParaRPr lang="en-US" altLang="zh-CN" sz="4800" b="1" kern="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defRPr/>
            </a:pPr>
            <a:r>
              <a:rPr lang="zh-CN" altLang="en-US" sz="4800" b="1" kern="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两者的关系</a:t>
            </a:r>
            <a:endParaRPr lang="zh-CN" altLang="en-US" sz="4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36" name="Group 80"/>
          <p:cNvGraphicFramePr>
            <a:graphicFrameLocks noGrp="1"/>
          </p:cNvGraphicFramePr>
          <p:nvPr>
            <p:ph idx="1"/>
          </p:nvPr>
        </p:nvGraphicFramePr>
        <p:xfrm>
          <a:off x="395288" y="1143000"/>
          <a:ext cx="8462962" cy="4926012"/>
        </p:xfrm>
        <a:graphic>
          <a:graphicData uri="http://schemas.openxmlformats.org/drawingml/2006/table">
            <a:tbl>
              <a:tblPr/>
              <a:tblGrid>
                <a:gridCol w="2119304"/>
                <a:gridCol w="2920990"/>
                <a:gridCol w="2160580"/>
                <a:gridCol w="1262088"/>
              </a:tblGrid>
              <a:tr h="7011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     </a:t>
                      </a:r>
                      <a:r>
                        <a:rPr kumimoji="1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体</a:t>
                      </a:r>
                      <a:endParaRPr kumimoji="1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面</a:t>
                      </a:r>
                      <a:endParaRPr kumimoji="1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线</a:t>
                      </a:r>
                      <a:endParaRPr kumimoji="1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顶点</a:t>
                      </a:r>
                      <a:endParaRPr kumimoji="1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29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长方体</a:t>
                      </a:r>
                      <a:endParaRPr kumimoji="1" lang="zh-CN" altLang="en-U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19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1" lang="zh-CN" altLang="zh-CN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2643188" y="1871663"/>
            <a:ext cx="280828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个面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一般 是长方形。相对的面完全相同。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82" name="Text Box 26"/>
          <p:cNvSpPr txBox="1">
            <a:spLocks noChangeArrowheads="1"/>
          </p:cNvSpPr>
          <p:nvPr/>
        </p:nvSpPr>
        <p:spPr bwMode="auto">
          <a:xfrm>
            <a:off x="2627313" y="4311650"/>
            <a:ext cx="27305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个面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都是正方形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完全相同。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83" name="Text Box 27"/>
          <p:cNvSpPr txBox="1">
            <a:spLocks noChangeArrowheads="1"/>
          </p:cNvSpPr>
          <p:nvPr/>
        </p:nvSpPr>
        <p:spPr bwMode="auto">
          <a:xfrm>
            <a:off x="5357813" y="1871663"/>
            <a:ext cx="2376487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6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条棱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，相对的</a:t>
            </a:r>
            <a:r>
              <a:rPr lang="en-US" altLang="zh-CN" sz="3600" b="1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600" b="1">
                <a:latin typeface="华文楷体" pitchFamily="2" charset="-122"/>
                <a:ea typeface="华文楷体" pitchFamily="2" charset="-122"/>
              </a:rPr>
              <a:t>条棱长度相等。</a:t>
            </a:r>
            <a:endParaRPr lang="zh-CN" altLang="en-US" sz="36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84" name="Text Box 28"/>
          <p:cNvSpPr txBox="1">
            <a:spLocks noChangeArrowheads="1"/>
          </p:cNvSpPr>
          <p:nvPr/>
        </p:nvSpPr>
        <p:spPr bwMode="auto">
          <a:xfrm>
            <a:off x="5429250" y="4300538"/>
            <a:ext cx="23050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条棱</a:t>
            </a:r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都相等。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485" name="Text Box 29"/>
          <p:cNvSpPr txBox="1">
            <a:spLocks noChangeArrowheads="1"/>
          </p:cNvSpPr>
          <p:nvPr/>
        </p:nvSpPr>
        <p:spPr bwMode="auto">
          <a:xfrm>
            <a:off x="7715250" y="2157413"/>
            <a:ext cx="9239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endParaRPr lang="zh-CN" altLang="en-US" sz="4800" b="1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293" name="Group 31"/>
          <p:cNvGrpSpPr/>
          <p:nvPr/>
        </p:nvGrpSpPr>
        <p:grpSpPr bwMode="auto">
          <a:xfrm>
            <a:off x="611188" y="2871788"/>
            <a:ext cx="1512887" cy="936625"/>
            <a:chOff x="1020" y="2251"/>
            <a:chExt cx="1134" cy="817"/>
          </a:xfrm>
        </p:grpSpPr>
        <p:sp>
          <p:nvSpPr>
            <p:cNvPr id="11316" name="AutoShape 32"/>
            <p:cNvSpPr>
              <a:spLocks noChangeArrowheads="1"/>
            </p:cNvSpPr>
            <p:nvPr/>
          </p:nvSpPr>
          <p:spPr bwMode="auto">
            <a:xfrm>
              <a:off x="1020" y="2251"/>
              <a:ext cx="1134" cy="817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317" name="Line 33"/>
            <p:cNvSpPr>
              <a:spLocks noChangeShapeType="1"/>
            </p:cNvSpPr>
            <p:nvPr/>
          </p:nvSpPr>
          <p:spPr bwMode="auto">
            <a:xfrm flipH="1">
              <a:off x="1020" y="2840"/>
              <a:ext cx="227" cy="227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8" name="Line 34"/>
            <p:cNvSpPr>
              <a:spLocks noChangeShapeType="1"/>
            </p:cNvSpPr>
            <p:nvPr/>
          </p:nvSpPr>
          <p:spPr bwMode="auto">
            <a:xfrm flipH="1">
              <a:off x="1247" y="2840"/>
              <a:ext cx="907" cy="0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9" name="Line 35"/>
            <p:cNvSpPr>
              <a:spLocks noChangeShapeType="1"/>
            </p:cNvSpPr>
            <p:nvPr/>
          </p:nvSpPr>
          <p:spPr bwMode="auto">
            <a:xfrm>
              <a:off x="1247" y="2251"/>
              <a:ext cx="0" cy="589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36"/>
          <p:cNvGrpSpPr/>
          <p:nvPr/>
        </p:nvGrpSpPr>
        <p:grpSpPr bwMode="auto">
          <a:xfrm>
            <a:off x="684213" y="5030788"/>
            <a:ext cx="1366837" cy="863600"/>
            <a:chOff x="1020" y="2251"/>
            <a:chExt cx="1134" cy="817"/>
          </a:xfrm>
        </p:grpSpPr>
        <p:sp>
          <p:nvSpPr>
            <p:cNvPr id="11312" name="AutoShape 37"/>
            <p:cNvSpPr>
              <a:spLocks noChangeArrowheads="1"/>
            </p:cNvSpPr>
            <p:nvPr/>
          </p:nvSpPr>
          <p:spPr bwMode="auto">
            <a:xfrm>
              <a:off x="1020" y="2251"/>
              <a:ext cx="1134" cy="817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313" name="Line 38"/>
            <p:cNvSpPr>
              <a:spLocks noChangeShapeType="1"/>
            </p:cNvSpPr>
            <p:nvPr/>
          </p:nvSpPr>
          <p:spPr bwMode="auto">
            <a:xfrm flipH="1">
              <a:off x="1020" y="2840"/>
              <a:ext cx="227" cy="227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4" name="Line 39"/>
            <p:cNvSpPr>
              <a:spLocks noChangeShapeType="1"/>
            </p:cNvSpPr>
            <p:nvPr/>
          </p:nvSpPr>
          <p:spPr bwMode="auto">
            <a:xfrm flipH="1">
              <a:off x="1247" y="2840"/>
              <a:ext cx="907" cy="0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5" name="Line 40"/>
            <p:cNvSpPr>
              <a:spLocks noChangeShapeType="1"/>
            </p:cNvSpPr>
            <p:nvPr/>
          </p:nvSpPr>
          <p:spPr bwMode="auto">
            <a:xfrm>
              <a:off x="1247" y="2251"/>
              <a:ext cx="0" cy="589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41"/>
          <p:cNvGrpSpPr/>
          <p:nvPr/>
        </p:nvGrpSpPr>
        <p:grpSpPr bwMode="auto">
          <a:xfrm>
            <a:off x="684213" y="5030788"/>
            <a:ext cx="1206500" cy="863600"/>
            <a:chOff x="1020" y="2251"/>
            <a:chExt cx="1134" cy="817"/>
          </a:xfrm>
        </p:grpSpPr>
        <p:sp>
          <p:nvSpPr>
            <p:cNvPr id="11308" name="AutoShape 42"/>
            <p:cNvSpPr>
              <a:spLocks noChangeArrowheads="1"/>
            </p:cNvSpPr>
            <p:nvPr/>
          </p:nvSpPr>
          <p:spPr bwMode="auto">
            <a:xfrm>
              <a:off x="1020" y="2251"/>
              <a:ext cx="1134" cy="817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309" name="Line 43"/>
            <p:cNvSpPr>
              <a:spLocks noChangeShapeType="1"/>
            </p:cNvSpPr>
            <p:nvPr/>
          </p:nvSpPr>
          <p:spPr bwMode="auto">
            <a:xfrm flipH="1">
              <a:off x="1020" y="2840"/>
              <a:ext cx="227" cy="227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Line 44"/>
            <p:cNvSpPr>
              <a:spLocks noChangeShapeType="1"/>
            </p:cNvSpPr>
            <p:nvPr/>
          </p:nvSpPr>
          <p:spPr bwMode="auto">
            <a:xfrm flipH="1">
              <a:off x="1247" y="2840"/>
              <a:ext cx="907" cy="0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1" name="Line 45"/>
            <p:cNvSpPr>
              <a:spLocks noChangeShapeType="1"/>
            </p:cNvSpPr>
            <p:nvPr/>
          </p:nvSpPr>
          <p:spPr bwMode="auto">
            <a:xfrm>
              <a:off x="1247" y="2251"/>
              <a:ext cx="0" cy="589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46"/>
          <p:cNvGrpSpPr/>
          <p:nvPr/>
        </p:nvGrpSpPr>
        <p:grpSpPr bwMode="auto">
          <a:xfrm>
            <a:off x="684213" y="5030788"/>
            <a:ext cx="1046162" cy="865187"/>
            <a:chOff x="1020" y="2251"/>
            <a:chExt cx="1134" cy="817"/>
          </a:xfrm>
        </p:grpSpPr>
        <p:sp>
          <p:nvSpPr>
            <p:cNvPr id="11304" name="AutoShape 47"/>
            <p:cNvSpPr>
              <a:spLocks noChangeArrowheads="1"/>
            </p:cNvSpPr>
            <p:nvPr/>
          </p:nvSpPr>
          <p:spPr bwMode="auto">
            <a:xfrm>
              <a:off x="1020" y="2251"/>
              <a:ext cx="1134" cy="817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305" name="Line 48"/>
            <p:cNvSpPr>
              <a:spLocks noChangeShapeType="1"/>
            </p:cNvSpPr>
            <p:nvPr/>
          </p:nvSpPr>
          <p:spPr bwMode="auto">
            <a:xfrm flipH="1">
              <a:off x="1020" y="2840"/>
              <a:ext cx="227" cy="226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6" name="Line 49"/>
            <p:cNvSpPr>
              <a:spLocks noChangeShapeType="1"/>
            </p:cNvSpPr>
            <p:nvPr/>
          </p:nvSpPr>
          <p:spPr bwMode="auto">
            <a:xfrm flipH="1">
              <a:off x="1247" y="2840"/>
              <a:ext cx="907" cy="0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Line 50"/>
            <p:cNvSpPr>
              <a:spLocks noChangeShapeType="1"/>
            </p:cNvSpPr>
            <p:nvPr/>
          </p:nvSpPr>
          <p:spPr bwMode="auto">
            <a:xfrm>
              <a:off x="1247" y="2251"/>
              <a:ext cx="0" cy="589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51"/>
          <p:cNvGrpSpPr/>
          <p:nvPr/>
        </p:nvGrpSpPr>
        <p:grpSpPr bwMode="auto">
          <a:xfrm>
            <a:off x="684213" y="5030788"/>
            <a:ext cx="884237" cy="863600"/>
            <a:chOff x="1020" y="2251"/>
            <a:chExt cx="1134" cy="817"/>
          </a:xfrm>
        </p:grpSpPr>
        <p:sp>
          <p:nvSpPr>
            <p:cNvPr id="11300" name="AutoShape 52"/>
            <p:cNvSpPr>
              <a:spLocks noChangeArrowheads="1"/>
            </p:cNvSpPr>
            <p:nvPr/>
          </p:nvSpPr>
          <p:spPr bwMode="auto">
            <a:xfrm>
              <a:off x="1020" y="2251"/>
              <a:ext cx="1134" cy="817"/>
            </a:xfrm>
            <a:prstGeom prst="cube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301" name="Line 53"/>
            <p:cNvSpPr>
              <a:spLocks noChangeShapeType="1"/>
            </p:cNvSpPr>
            <p:nvPr/>
          </p:nvSpPr>
          <p:spPr bwMode="auto">
            <a:xfrm flipH="1">
              <a:off x="1020" y="2840"/>
              <a:ext cx="226" cy="227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2" name="Line 54"/>
            <p:cNvSpPr>
              <a:spLocks noChangeShapeType="1"/>
            </p:cNvSpPr>
            <p:nvPr/>
          </p:nvSpPr>
          <p:spPr bwMode="auto">
            <a:xfrm flipH="1">
              <a:off x="1246" y="2840"/>
              <a:ext cx="908" cy="0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Line 55"/>
            <p:cNvSpPr>
              <a:spLocks noChangeShapeType="1"/>
            </p:cNvSpPr>
            <p:nvPr/>
          </p:nvSpPr>
          <p:spPr bwMode="auto">
            <a:xfrm>
              <a:off x="1246" y="2251"/>
              <a:ext cx="0" cy="589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21" name="Text Box 65"/>
          <p:cNvSpPr txBox="1">
            <a:spLocks noChangeArrowheads="1"/>
          </p:cNvSpPr>
          <p:nvPr/>
        </p:nvSpPr>
        <p:spPr bwMode="auto">
          <a:xfrm>
            <a:off x="500063" y="4157663"/>
            <a:ext cx="20018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华文楷体" pitchFamily="2" charset="-122"/>
                <a:ea typeface="华文楷体" pitchFamily="2" charset="-122"/>
              </a:rPr>
              <a:t>正方体</a:t>
            </a:r>
            <a:endParaRPr lang="zh-CN" altLang="en-US" sz="4000" b="1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522" name="Text Box 66"/>
          <p:cNvSpPr txBox="1">
            <a:spLocks noChangeArrowheads="1"/>
          </p:cNvSpPr>
          <p:nvPr/>
        </p:nvSpPr>
        <p:spPr bwMode="auto">
          <a:xfrm>
            <a:off x="7858125" y="4229100"/>
            <a:ext cx="7858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8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endParaRPr lang="zh-CN" altLang="en-US" sz="4800" b="1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19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19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3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1" grpId="0"/>
      <p:bldP spid="19482" grpId="0"/>
      <p:bldP spid="19483" grpId="0"/>
      <p:bldP spid="19484" grpId="0"/>
      <p:bldP spid="19485" grpId="0"/>
      <p:bldP spid="19521" grpId="0"/>
      <p:bldP spid="195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7"/>
          <p:cNvSpPr>
            <a:spLocks noChangeArrowheads="1"/>
          </p:cNvSpPr>
          <p:nvPr/>
        </p:nvSpPr>
        <p:spPr bwMode="auto">
          <a:xfrm>
            <a:off x="571500" y="1311275"/>
            <a:ext cx="8072438" cy="1046163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关系</a:t>
            </a:r>
            <a:r>
              <a:rPr lang="zh-CN" altLang="en-US" sz="44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：正方体是</a:t>
            </a: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特殊</a:t>
            </a:r>
            <a:r>
              <a:rPr lang="zh-CN" altLang="en-US" sz="4400" b="1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的长方体。</a:t>
            </a:r>
            <a:endParaRPr lang="zh-CN" altLang="en-US" sz="4400" b="1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2714625"/>
            <a:ext cx="4286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长、宽、高的意义：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2" name="矩形 5"/>
          <p:cNvSpPr>
            <a:spLocks noChangeArrowheads="1"/>
          </p:cNvSpPr>
          <p:nvPr/>
        </p:nvSpPr>
        <p:spPr bwMode="auto">
          <a:xfrm>
            <a:off x="571500" y="3675063"/>
            <a:ext cx="8358188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相交于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同一顶点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的三条棱的长度分别叫做长方体的</a:t>
            </a:r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长、宽、高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。 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22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14313" y="1428750"/>
            <a:ext cx="3571875" cy="1143000"/>
          </a:xfrm>
          <a:prstGeom prst="rect">
            <a:avLst/>
          </a:prstGeom>
          <a:ln>
            <a:miter lim="800000"/>
          </a:ln>
        </p:spPr>
        <p:txBody>
          <a:bodyPr/>
          <a:lstStyle/>
          <a:p>
            <a:pPr algn="ctr">
              <a:defRPr/>
            </a:pPr>
            <a:r>
              <a:rPr lang="zh-CN" altLang="en-US" sz="5400" b="1" kern="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+mj-cs"/>
              </a:rPr>
              <a:t>知识点三：</a:t>
            </a:r>
            <a:endParaRPr lang="zh-CN" altLang="en-US" sz="5400" b="1" kern="0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sp>
        <p:nvSpPr>
          <p:cNvPr id="13315" name="矩形 4"/>
          <p:cNvSpPr>
            <a:spLocks noChangeArrowheads="1"/>
          </p:cNvSpPr>
          <p:nvPr/>
        </p:nvSpPr>
        <p:spPr bwMode="auto">
          <a:xfrm>
            <a:off x="2622550" y="2859088"/>
            <a:ext cx="29543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观察物体</a:t>
            </a:r>
            <a:endParaRPr lang="zh-CN" altLang="en-US" sz="5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d4d37f6c-6080-486e-adf7-dfa2f506186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21cnjy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cnjy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1cnjy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800</Words>
  <Application>WPS 演示</Application>
  <PresentationFormat>全屏显示(4:3)</PresentationFormat>
  <Paragraphs>227</Paragraphs>
  <Slides>19</Slides>
  <Notes>19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华文楷体</vt:lpstr>
      <vt:lpstr>微软雅黑</vt:lpstr>
      <vt:lpstr>Times New Roman</vt:lpstr>
      <vt:lpstr>黑体</vt:lpstr>
      <vt:lpstr>Arial Unicode MS</vt:lpstr>
      <vt:lpstr>Arial</vt:lpstr>
      <vt:lpstr>第一PPT模板网-WWW.1PPT.COM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2023-02-14T05:29:11Z</dcterms:created>
  <dcterms:modified xsi:type="dcterms:W3CDTF">2023-02-14T05:29:11Z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5B1434ED757D4CD6856C995CD2A4975F</vt:lpwstr>
  </property>
  <property fmtid="{D5CDD505-2E9C-101B-9397-08002B2CF9AE}" pid="3" name="KSOProductBuildVer">
    <vt:lpwstr>2052-11.1.0.13703</vt:lpwstr>
  </property>
</Properties>
</file>