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294" r:id="rId3"/>
    <p:sldId id="275" r:id="rId4"/>
    <p:sldId id="287" r:id="rId6"/>
    <p:sldId id="288" r:id="rId7"/>
    <p:sldId id="276" r:id="rId8"/>
    <p:sldId id="277" r:id="rId9"/>
    <p:sldId id="289" r:id="rId10"/>
    <p:sldId id="293" r:id="rId11"/>
    <p:sldId id="290" r:id="rId12"/>
    <p:sldId id="292" r:id="rId13"/>
    <p:sldId id="279" r:id="rId14"/>
    <p:sldId id="278" r:id="rId15"/>
    <p:sldId id="291" r:id="rId16"/>
    <p:sldId id="286" r:id="rId17"/>
    <p:sldId id="283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29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FF"/>
    <a:srgbClr val="FFCCFF"/>
    <a:srgbClr val="FF3300"/>
    <a:srgbClr val="0033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39"/>
        <p:guide pos="29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54EB5C-869C-4A6A-879A-542313E4A6E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629F436-82C3-4755-8743-A7823F34498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0302CC7-C3FB-44F5-B10C-096CEE9313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D2B75E0-36B4-4386-8096-7BB9A6C7B7D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F921EBD-6BAC-46DB-AE0E-C70B3062EBE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83034B2-A2E4-4470-8179-750120A8A84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BC18D71-EF65-4746-8700-53BDAB48A1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0FEFAA4-6207-4F0E-8B3D-C814E31AA3F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054EB59-5D1E-44EA-BA52-964F2ACF2E6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098DF37-6EC3-4E35-A356-669ECCBD86C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4853996-0556-4D6D-BEF0-6583A65B7F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173CB8E-B554-44EA-8DC1-7830A302D2A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B949637-C98F-48D7-AA92-129326C95AC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42BABDE-7497-4535-A3B5-4D8A60D1C42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BEF0F82-1346-4169-B2A6-DA7B6F017F2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7023383-7864-4252-94E4-1B64FAD3F9F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2700"/>
            <a:ext cx="9144000" cy="565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91263" y="3876675"/>
            <a:ext cx="197326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473236" y="5920862"/>
            <a:ext cx="6214743" cy="435489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2473236" y="5199014"/>
            <a:ext cx="6214743" cy="695722"/>
          </a:xfrm>
        </p:spPr>
        <p:txBody>
          <a:bodyPr/>
          <a:lstStyle>
            <a:lvl1pPr algn="ctr">
              <a:defRPr sz="3200">
                <a:gradFill flip="none" rotWithShape="1">
                  <a:gsLst>
                    <a:gs pos="0">
                      <a:schemeClr val="accent1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A9A38-79DD-4EA4-BA6D-DF09AE166C0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CF7EB-988E-4588-941A-FEF320C64AFD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41B53-3EB7-422D-86F4-0B61D1E8AF2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41B53-3EB7-422D-86F4-0B61D1E8AF2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31F2D-06D2-441F-9113-DDC46DC68415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62175" y="2390775"/>
            <a:ext cx="1576388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3483443" y="2162634"/>
            <a:ext cx="4260802" cy="1235075"/>
          </a:xfrm>
        </p:spPr>
        <p:txBody>
          <a:bodyPr/>
          <a:lstStyle>
            <a:lvl1pPr algn="l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483443" y="3424698"/>
            <a:ext cx="4260802" cy="450623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5A2BBE-7FFD-4274-B3A0-361AD2543CE0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21CA2-E140-4891-B9C1-B6D69AA90272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969A3-4CDD-44E3-B6F6-2D1BA26228D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481B1-1913-477D-9491-C63D906CA876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4414C-E15E-4A9F-B4D8-786A46A754C9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56853-CC9F-4767-BC46-78684AE3B994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5676C-8820-4716-9594-E0A79479015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6.png"/><Relationship Id="rId14" Type="http://schemas.openxmlformats.org/officeDocument/2006/relationships/image" Target="../media/image5.png"/><Relationship Id="rId13" Type="http://schemas.openxmlformats.org/officeDocument/2006/relationships/image" Target="../media/image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3028950" y="674688"/>
            <a:ext cx="5532438" cy="70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28" name="KSO_BC1"/>
          <p:cNvSpPr>
            <a:spLocks noGrp="1"/>
          </p:cNvSpPr>
          <p:nvPr>
            <p:ph type="body" idx="1"/>
          </p:nvPr>
        </p:nvSpPr>
        <p:spPr bwMode="auto">
          <a:xfrm>
            <a:off x="496888" y="1549400"/>
            <a:ext cx="8204200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919293"/>
                </a:solidFill>
              </a:defRPr>
            </a:lvl1pPr>
          </a:lstStyle>
          <a:p>
            <a:pPr>
              <a:defRPr/>
            </a:pPr>
            <a:fld id="{A0641B53-3EB7-422D-86F4-0B61D1E8AF2A}" type="slidenum">
              <a:rPr lang="zh-CN" altLang="en-US" smtClean="0"/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307388" y="657225"/>
            <a:ext cx="836612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 kern="1200"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  <a:lvl2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b="1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rgbClr val="963B22"/>
        </a:buClr>
        <a:buSzPct val="90000"/>
        <a:buBlip>
          <a:blip r:embed="rId15"/>
        </a:buBlip>
        <a:defRPr sz="2000" kern="1200">
          <a:solidFill>
            <a:srgbClr val="8B8E2E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B1D19B"/>
        </a:buClr>
        <a:buFont typeface="幼圆" pitchFamily="49" charset="-122"/>
        <a:buChar char=" "/>
        <a:defRPr sz="1600" kern="1200">
          <a:solidFill>
            <a:srgbClr val="7D7D7D"/>
          </a:solidFill>
          <a:latin typeface="幼圆" pitchFamily="49" charset="-122"/>
          <a:ea typeface="幼圆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hyperlink" Target="&#24179;&#38754;&#22270;&#24418;2.doc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483768" y="5229200"/>
            <a:ext cx="6214743" cy="695722"/>
          </a:xfrm>
        </p:spPr>
        <p:txBody>
          <a:bodyPr>
            <a:noAutofit/>
          </a:bodyPr>
          <a:lstStyle/>
          <a:p>
            <a:r>
              <a:rPr lang="zh-CN" altLang="en-US" sz="6000" dirty="0" smtClean="0"/>
              <a:t>平面图形</a:t>
            </a:r>
            <a:endParaRPr lang="zh-CN" altLang="en-US" sz="6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2357438" y="428625"/>
            <a:ext cx="5219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知识点二：四边形</a:t>
            </a:r>
            <a:endParaRPr lang="zh-CN" altLang="en-US" sz="4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>
            <a:spLocks noChangeArrowheads="1"/>
          </p:cNvSpPr>
          <p:nvPr/>
        </p:nvSpPr>
        <p:spPr bwMode="auto">
          <a:xfrm>
            <a:off x="179388" y="1557338"/>
            <a:ext cx="4892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、四边形的概念：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71500" y="2143125"/>
            <a:ext cx="82153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由四条线段首尾顺次相接围成的图形叫作四边形。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Picture 8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" y="3898900"/>
            <a:ext cx="203835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2"/>
          <p:cNvGrpSpPr/>
          <p:nvPr/>
        </p:nvGrpSpPr>
        <p:grpSpPr bwMode="auto">
          <a:xfrm>
            <a:off x="2214563" y="3429000"/>
            <a:ext cx="6121400" cy="3241675"/>
            <a:chOff x="1428" y="1479"/>
            <a:chExt cx="3856" cy="2042"/>
          </a:xfrm>
        </p:grpSpPr>
        <p:sp>
          <p:nvSpPr>
            <p:cNvPr id="11271" name="Line 9"/>
            <p:cNvSpPr>
              <a:spLocks noChangeShapeType="1"/>
            </p:cNvSpPr>
            <p:nvPr/>
          </p:nvSpPr>
          <p:spPr bwMode="auto">
            <a:xfrm flipV="1">
              <a:off x="1428" y="2024"/>
              <a:ext cx="227" cy="31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2" name="Rectangle 12"/>
            <p:cNvSpPr>
              <a:spLocks noChangeArrowheads="1"/>
            </p:cNvSpPr>
            <p:nvPr/>
          </p:nvSpPr>
          <p:spPr bwMode="auto">
            <a:xfrm>
              <a:off x="3197" y="1525"/>
              <a:ext cx="862" cy="499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73" name="Rectangle 13"/>
            <p:cNvSpPr>
              <a:spLocks noChangeArrowheads="1"/>
            </p:cNvSpPr>
            <p:nvPr/>
          </p:nvSpPr>
          <p:spPr bwMode="auto">
            <a:xfrm>
              <a:off x="4604" y="1479"/>
              <a:ext cx="680" cy="635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74" name="AutoShape 14"/>
            <p:cNvSpPr>
              <a:spLocks noChangeArrowheads="1"/>
            </p:cNvSpPr>
            <p:nvPr/>
          </p:nvSpPr>
          <p:spPr bwMode="auto">
            <a:xfrm>
              <a:off x="1791" y="1525"/>
              <a:ext cx="1043" cy="499"/>
            </a:xfrm>
            <a:prstGeom prst="parallelogram">
              <a:avLst>
                <a:gd name="adj" fmla="val 52255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75" name="AutoShape 15"/>
            <p:cNvSpPr>
              <a:spLocks noChangeArrowheads="1"/>
            </p:cNvSpPr>
            <p:nvPr/>
          </p:nvSpPr>
          <p:spPr bwMode="auto">
            <a:xfrm rot="10800000">
              <a:off x="1700" y="2840"/>
              <a:ext cx="953" cy="6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10 w 21600"/>
                <a:gd name="T13" fmla="*/ 4504 h 21600"/>
                <a:gd name="T14" fmla="*/ 17090 w 21600"/>
                <a:gd name="T15" fmla="*/ 170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276" name="Line 17"/>
            <p:cNvSpPr>
              <a:spLocks noChangeShapeType="1"/>
            </p:cNvSpPr>
            <p:nvPr/>
          </p:nvSpPr>
          <p:spPr bwMode="auto">
            <a:xfrm>
              <a:off x="2789" y="1797"/>
              <a:ext cx="31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Line 18"/>
            <p:cNvSpPr>
              <a:spLocks noChangeShapeType="1"/>
            </p:cNvSpPr>
            <p:nvPr/>
          </p:nvSpPr>
          <p:spPr bwMode="auto">
            <a:xfrm>
              <a:off x="4150" y="1797"/>
              <a:ext cx="31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Line 19"/>
            <p:cNvSpPr>
              <a:spLocks noChangeShapeType="1"/>
            </p:cNvSpPr>
            <p:nvPr/>
          </p:nvSpPr>
          <p:spPr bwMode="auto">
            <a:xfrm rot="5400000" flipV="1">
              <a:off x="1473" y="2750"/>
              <a:ext cx="227" cy="31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3348038" y="0"/>
            <a:ext cx="28082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000" b="1">
              <a:ea typeface="黑体" panose="02010609060101010101" pitchFamily="2" charset="-122"/>
            </a:endParaRP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428625" y="357188"/>
            <a:ext cx="51847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>
                <a:ea typeface="楷体_GB2312" pitchFamily="49" charset="-122"/>
              </a:rPr>
              <a:t>2</a:t>
            </a:r>
            <a:r>
              <a:rPr lang="zh-CN" altLang="en-US" sz="4400" b="1" dirty="0">
                <a:ea typeface="楷体_GB2312" pitchFamily="49" charset="-122"/>
              </a:rPr>
              <a:t>、四边形的分类</a:t>
            </a:r>
            <a:endParaRPr lang="zh-CN" altLang="en-US" sz="4400" b="1" dirty="0">
              <a:ea typeface="楷体_GB2312" pitchFamily="49" charset="-122"/>
            </a:endParaRPr>
          </a:p>
        </p:txBody>
      </p:sp>
      <p:grpSp>
        <p:nvGrpSpPr>
          <p:cNvPr id="12292" name="Group 20"/>
          <p:cNvGrpSpPr/>
          <p:nvPr/>
        </p:nvGrpSpPr>
        <p:grpSpPr bwMode="auto">
          <a:xfrm>
            <a:off x="611188" y="1557338"/>
            <a:ext cx="7705725" cy="4968875"/>
            <a:chOff x="385" y="981"/>
            <a:chExt cx="4854" cy="3130"/>
          </a:xfrm>
        </p:grpSpPr>
        <p:sp>
          <p:nvSpPr>
            <p:cNvPr id="12293" name="Oval 6"/>
            <p:cNvSpPr>
              <a:spLocks noChangeArrowheads="1"/>
            </p:cNvSpPr>
            <p:nvPr/>
          </p:nvSpPr>
          <p:spPr bwMode="auto">
            <a:xfrm>
              <a:off x="385" y="981"/>
              <a:ext cx="4763" cy="3130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4" name="Oval 7"/>
            <p:cNvSpPr>
              <a:spLocks noChangeArrowheads="1"/>
            </p:cNvSpPr>
            <p:nvPr/>
          </p:nvSpPr>
          <p:spPr bwMode="auto">
            <a:xfrm>
              <a:off x="385" y="1525"/>
              <a:ext cx="2540" cy="2041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5" name="Oval 8"/>
            <p:cNvSpPr>
              <a:spLocks noChangeArrowheads="1"/>
            </p:cNvSpPr>
            <p:nvPr/>
          </p:nvSpPr>
          <p:spPr bwMode="auto">
            <a:xfrm>
              <a:off x="521" y="2160"/>
              <a:ext cx="2268" cy="131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3" name="Oval 9"/>
            <p:cNvSpPr>
              <a:spLocks noChangeArrowheads="1"/>
            </p:cNvSpPr>
            <p:nvPr/>
          </p:nvSpPr>
          <p:spPr bwMode="auto">
            <a:xfrm>
              <a:off x="855" y="2610"/>
              <a:ext cx="1678" cy="864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2297" name="Oval 10"/>
            <p:cNvSpPr>
              <a:spLocks noChangeArrowheads="1"/>
            </p:cNvSpPr>
            <p:nvPr/>
          </p:nvSpPr>
          <p:spPr bwMode="auto">
            <a:xfrm>
              <a:off x="2971" y="1661"/>
              <a:ext cx="2087" cy="1859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8" name="Oval 11"/>
            <p:cNvSpPr>
              <a:spLocks noChangeArrowheads="1"/>
            </p:cNvSpPr>
            <p:nvPr/>
          </p:nvSpPr>
          <p:spPr bwMode="auto">
            <a:xfrm>
              <a:off x="2971" y="2296"/>
              <a:ext cx="1043" cy="72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99" name="Oval 12"/>
            <p:cNvSpPr>
              <a:spLocks noChangeArrowheads="1"/>
            </p:cNvSpPr>
            <p:nvPr/>
          </p:nvSpPr>
          <p:spPr bwMode="auto">
            <a:xfrm>
              <a:off x="4014" y="2296"/>
              <a:ext cx="1044" cy="6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0" name="Text Box 13"/>
            <p:cNvSpPr txBox="1">
              <a:spLocks noChangeArrowheads="1"/>
            </p:cNvSpPr>
            <p:nvPr/>
          </p:nvSpPr>
          <p:spPr bwMode="auto">
            <a:xfrm>
              <a:off x="2426" y="1117"/>
              <a:ext cx="11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四边形</a:t>
              </a:r>
              <a:endParaRPr lang="zh-CN" altLang="en-US" sz="3600" b="1" dirty="0">
                <a:ea typeface="楷体_GB2312" pitchFamily="49" charset="-122"/>
              </a:endParaRPr>
            </a:p>
          </p:txBody>
        </p:sp>
        <p:sp>
          <p:nvSpPr>
            <p:cNvPr id="12301" name="Text Box 14"/>
            <p:cNvSpPr txBox="1">
              <a:spLocks noChangeArrowheads="1"/>
            </p:cNvSpPr>
            <p:nvPr/>
          </p:nvSpPr>
          <p:spPr bwMode="auto">
            <a:xfrm>
              <a:off x="855" y="1710"/>
              <a:ext cx="1679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平行四边形</a:t>
              </a:r>
              <a:endParaRPr lang="zh-CN" altLang="en-US" sz="3600" b="1" dirty="0">
                <a:ea typeface="楷体_GB2312" pitchFamily="49" charset="-122"/>
              </a:endParaRPr>
            </a:p>
          </p:txBody>
        </p:sp>
        <p:sp>
          <p:nvSpPr>
            <p:cNvPr id="12302" name="Text Box 15"/>
            <p:cNvSpPr txBox="1">
              <a:spLocks noChangeArrowheads="1"/>
            </p:cNvSpPr>
            <p:nvPr/>
          </p:nvSpPr>
          <p:spPr bwMode="auto">
            <a:xfrm>
              <a:off x="1125" y="2205"/>
              <a:ext cx="11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长方形</a:t>
              </a:r>
              <a:endParaRPr lang="zh-CN" altLang="en-US" sz="3600" b="1" dirty="0">
                <a:ea typeface="楷体_GB2312" pitchFamily="49" charset="-122"/>
              </a:endParaRPr>
            </a:p>
          </p:txBody>
        </p:sp>
        <p:sp>
          <p:nvSpPr>
            <p:cNvPr id="12303" name="Text Box 16"/>
            <p:cNvSpPr txBox="1">
              <a:spLocks noChangeArrowheads="1"/>
            </p:cNvSpPr>
            <p:nvPr/>
          </p:nvSpPr>
          <p:spPr bwMode="auto">
            <a:xfrm>
              <a:off x="1125" y="2835"/>
              <a:ext cx="11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正方形</a:t>
              </a:r>
              <a:endParaRPr lang="zh-CN" altLang="en-US" sz="3600" b="1" dirty="0">
                <a:ea typeface="楷体_GB2312" pitchFamily="49" charset="-122"/>
              </a:endParaRPr>
            </a:p>
          </p:txBody>
        </p:sp>
        <p:sp>
          <p:nvSpPr>
            <p:cNvPr id="12304" name="Text Box 17"/>
            <p:cNvSpPr txBox="1">
              <a:spLocks noChangeArrowheads="1"/>
            </p:cNvSpPr>
            <p:nvPr/>
          </p:nvSpPr>
          <p:spPr bwMode="auto">
            <a:xfrm>
              <a:off x="3787" y="1842"/>
              <a:ext cx="11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>
                  <a:ea typeface="楷体_GB2312" pitchFamily="49" charset="-122"/>
                </a:rPr>
                <a:t>梯形</a:t>
              </a:r>
              <a:endParaRPr lang="zh-CN" altLang="en-US" sz="3600" b="1" dirty="0">
                <a:ea typeface="楷体_GB2312" pitchFamily="49" charset="-122"/>
              </a:endParaRPr>
            </a:p>
          </p:txBody>
        </p:sp>
        <p:sp>
          <p:nvSpPr>
            <p:cNvPr id="12305" name="Text Box 18"/>
            <p:cNvSpPr txBox="1">
              <a:spLocks noChangeArrowheads="1"/>
            </p:cNvSpPr>
            <p:nvPr/>
          </p:nvSpPr>
          <p:spPr bwMode="auto">
            <a:xfrm>
              <a:off x="2970" y="2475"/>
              <a:ext cx="11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ea typeface="楷体_GB2312" pitchFamily="49" charset="-122"/>
                </a:rPr>
                <a:t>等腰梯形</a:t>
              </a:r>
              <a:endParaRPr lang="zh-CN" altLang="en-US" sz="2800" b="1" dirty="0">
                <a:ea typeface="楷体_GB2312" pitchFamily="49" charset="-122"/>
              </a:endParaRPr>
            </a:p>
          </p:txBody>
        </p:sp>
        <p:sp>
          <p:nvSpPr>
            <p:cNvPr id="12306" name="Text Box 19"/>
            <p:cNvSpPr txBox="1">
              <a:spLocks noChangeArrowheads="1"/>
            </p:cNvSpPr>
            <p:nvPr/>
          </p:nvSpPr>
          <p:spPr bwMode="auto">
            <a:xfrm>
              <a:off x="4059" y="2478"/>
              <a:ext cx="11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 dirty="0">
                  <a:ea typeface="楷体_GB2312" pitchFamily="49" charset="-122"/>
                </a:rPr>
                <a:t>直角梯形</a:t>
              </a:r>
              <a:endParaRPr lang="zh-CN" altLang="en-US" sz="2800" b="1" dirty="0"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43" name="Group 43"/>
          <p:cNvGraphicFramePr>
            <a:graphicFrameLocks noGrp="1"/>
          </p:cNvGraphicFramePr>
          <p:nvPr/>
        </p:nvGraphicFramePr>
        <p:xfrm>
          <a:off x="323850" y="1628775"/>
          <a:ext cx="8569325" cy="4668839"/>
        </p:xfrm>
        <a:graphic>
          <a:graphicData uri="http://schemas.openxmlformats.org/drawingml/2006/table">
            <a:tbl>
              <a:tblPr/>
              <a:tblGrid>
                <a:gridCol w="2247886"/>
                <a:gridCol w="6321439"/>
              </a:tblGrid>
              <a:tr h="9413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图形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特征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长方形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4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正方形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平行四边形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梯形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34" name="Text Box 27"/>
          <p:cNvSpPr txBox="1">
            <a:spLocks noChangeArrowheads="1"/>
          </p:cNvSpPr>
          <p:nvPr/>
        </p:nvSpPr>
        <p:spPr bwMode="auto">
          <a:xfrm>
            <a:off x="357188" y="500063"/>
            <a:ext cx="69294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、四边形各图形的特点。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34" name="Text Box 34"/>
          <p:cNvSpPr txBox="1">
            <a:spLocks noChangeArrowheads="1"/>
          </p:cNvSpPr>
          <p:nvPr/>
        </p:nvSpPr>
        <p:spPr bwMode="auto">
          <a:xfrm>
            <a:off x="2560638" y="2703513"/>
            <a:ext cx="6550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对边分别平行且相等，四个角都是直角。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35" name="Text Box 35"/>
          <p:cNvSpPr txBox="1">
            <a:spLocks noChangeArrowheads="1"/>
          </p:cNvSpPr>
          <p:nvPr/>
        </p:nvSpPr>
        <p:spPr bwMode="auto">
          <a:xfrm>
            <a:off x="2606675" y="3363913"/>
            <a:ext cx="62658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对边平行，四条边都相等，四个角都是直角。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38" name="Text Box 38"/>
          <p:cNvSpPr txBox="1">
            <a:spLocks noChangeArrowheads="1"/>
          </p:cNvSpPr>
          <p:nvPr/>
        </p:nvSpPr>
        <p:spPr bwMode="auto">
          <a:xfrm>
            <a:off x="2571750" y="4500563"/>
            <a:ext cx="62865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对边分别平行且相等，两组对角分别相等。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平行四边形具有不稳定性。</a:t>
            </a:r>
            <a:endParaRPr lang="zh-CN" altLang="en-US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39" name="Text Box 39"/>
          <p:cNvSpPr txBox="1">
            <a:spLocks noChangeArrowheads="1"/>
          </p:cNvSpPr>
          <p:nvPr/>
        </p:nvSpPr>
        <p:spPr bwMode="auto">
          <a:xfrm>
            <a:off x="2571750" y="5643563"/>
            <a:ext cx="5256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只有一组对边平行。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34" grpId="0"/>
      <p:bldP spid="25635" grpId="0"/>
      <p:bldP spid="25638" grpId="0"/>
      <p:bldP spid="256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5"/>
          <p:cNvSpPr txBox="1">
            <a:spLocks noChangeArrowheads="1"/>
          </p:cNvSpPr>
          <p:nvPr/>
        </p:nvSpPr>
        <p:spPr bwMode="auto">
          <a:xfrm>
            <a:off x="0" y="754063"/>
            <a:ext cx="8172450" cy="575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、圆的意义：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、圆各部分的名称：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、圆的位置与大小：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2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、直径与半径的关系：</a:t>
            </a:r>
            <a:endParaRPr lang="en-US" altLang="zh-CN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2555875" y="642938"/>
            <a:ext cx="65881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圆是平面上的一种封闭的曲线图形。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642938" y="1857375"/>
            <a:ext cx="80010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圆中心的一点叫作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圆心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，用字母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O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表示。圆心到圆上任意一点的线段叫作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半径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，用字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r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表示。通过圆心并且两端都在圆上的线段叫作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直径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，用字母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表示。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4286250" y="5929313"/>
            <a:ext cx="3025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d=2r,r=d÷2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642938" y="4572000"/>
            <a:ext cx="73580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圆的位置是由圆心决定的，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圆的大小是由半径的长短决定的。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3" name="Text Box 12"/>
          <p:cNvSpPr txBox="1">
            <a:spLocks noChangeArrowheads="1"/>
          </p:cNvSpPr>
          <p:nvPr/>
        </p:nvSpPr>
        <p:spPr bwMode="auto">
          <a:xfrm>
            <a:off x="3492500" y="0"/>
            <a:ext cx="33131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知识点三：圆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/>
      <p:bldP spid="38919" grpId="0"/>
      <p:bldP spid="38922" grpId="0"/>
      <p:bldP spid="389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14313" y="1500188"/>
          <a:ext cx="8786811" cy="1428750"/>
        </p:xfrm>
        <a:graphic>
          <a:graphicData uri="http://schemas.openxmlformats.org/drawingml/2006/table">
            <a:tbl>
              <a:tblPr/>
              <a:tblGrid>
                <a:gridCol w="2488310"/>
                <a:gridCol w="940703"/>
                <a:gridCol w="928691"/>
                <a:gridCol w="928691"/>
                <a:gridCol w="928691"/>
                <a:gridCol w="928691"/>
                <a:gridCol w="857253"/>
                <a:gridCol w="785781"/>
              </a:tblGrid>
              <a:tr h="714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圆的半径</a:t>
                      </a:r>
                      <a:r>
                        <a:rPr lang="en-US" sz="2800" b="1" kern="100" dirty="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r/cm</a:t>
                      </a:r>
                      <a:endParaRPr lang="zh-CN" sz="20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0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3.6</a:t>
                      </a:r>
                      <a:endParaRPr lang="zh-CN" sz="20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100</a:t>
                      </a:r>
                      <a:endParaRPr lang="zh-CN" sz="20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0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800" b="1" kern="10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圆的直径</a:t>
                      </a:r>
                      <a:r>
                        <a:rPr lang="en-US" sz="2800" b="1" kern="10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d/cm</a:t>
                      </a:r>
                      <a:endParaRPr lang="zh-CN" sz="2000" b="1" kern="10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9</a:t>
                      </a:r>
                      <a:endParaRPr lang="zh-CN" sz="20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20.4</a:t>
                      </a:r>
                      <a:endParaRPr lang="zh-CN" sz="20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800" b="1" kern="100" dirty="0">
                          <a:latin typeface="楷体_GB2312" pitchFamily="49" charset="-122"/>
                          <a:ea typeface="楷体_GB2312" pitchFamily="49" charset="-122"/>
                          <a:cs typeface="Times New Roman" panose="02020603050405020304"/>
                        </a:rPr>
                        <a:t>30</a:t>
                      </a:r>
                      <a:endParaRPr lang="zh-CN" sz="20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2800" b="1" kern="100" dirty="0">
                        <a:latin typeface="楷体_GB2312" pitchFamily="49" charset="-122"/>
                        <a:ea typeface="楷体_GB2312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391" name="Rectangle 8"/>
          <p:cNvSpPr>
            <a:spLocks noChangeArrowheads="1"/>
          </p:cNvSpPr>
          <p:nvPr/>
        </p:nvSpPr>
        <p:spPr bwMode="auto">
          <a:xfrm>
            <a:off x="3429000" y="714375"/>
            <a:ext cx="15700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</a:rPr>
              <a:t>填一填</a:t>
            </a:r>
            <a:endParaRPr lang="zh-CN" altLang="en-US" sz="4800" b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0500" y="3357563"/>
            <a:ext cx="8953500" cy="320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12"/>
          <p:cNvGrpSpPr/>
          <p:nvPr/>
        </p:nvGrpSpPr>
        <p:grpSpPr bwMode="auto">
          <a:xfrm>
            <a:off x="785813" y="1571625"/>
            <a:ext cx="7573962" cy="4429125"/>
            <a:chOff x="1298" y="1214"/>
            <a:chExt cx="2583" cy="1606"/>
          </a:xfrm>
        </p:grpSpPr>
        <p:sp>
          <p:nvSpPr>
            <p:cNvPr id="16420" name="Rectangle 13"/>
            <p:cNvSpPr>
              <a:spLocks noChangeArrowheads="1"/>
            </p:cNvSpPr>
            <p:nvPr/>
          </p:nvSpPr>
          <p:spPr bwMode="auto">
            <a:xfrm>
              <a:off x="1298" y="1318"/>
              <a:ext cx="731" cy="337"/>
            </a:xfrm>
            <a:prstGeom prst="rect">
              <a:avLst/>
            </a:prstGeom>
            <a:solidFill>
              <a:srgbClr val="00FF00"/>
            </a:solidFill>
            <a:ln w="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21" name="Rectangle 14"/>
            <p:cNvSpPr>
              <a:spLocks noChangeArrowheads="1"/>
            </p:cNvSpPr>
            <p:nvPr/>
          </p:nvSpPr>
          <p:spPr bwMode="auto">
            <a:xfrm>
              <a:off x="2540" y="1318"/>
              <a:ext cx="341" cy="363"/>
            </a:xfrm>
            <a:prstGeom prst="rect">
              <a:avLst/>
            </a:prstGeom>
            <a:solidFill>
              <a:srgbClr val="00FF00"/>
            </a:solidFill>
            <a:ln w="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22" name="AutoShape 15"/>
            <p:cNvSpPr>
              <a:spLocks noChangeArrowheads="1"/>
            </p:cNvSpPr>
            <p:nvPr/>
          </p:nvSpPr>
          <p:spPr bwMode="auto">
            <a:xfrm>
              <a:off x="3393" y="1214"/>
              <a:ext cx="341" cy="453"/>
            </a:xfrm>
            <a:prstGeom prst="triangle">
              <a:avLst>
                <a:gd name="adj" fmla="val 50000"/>
              </a:avLst>
            </a:prstGeom>
            <a:solidFill>
              <a:srgbClr val="00FF00"/>
            </a:solidFill>
            <a:ln w="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23" name="AutoShape 16"/>
            <p:cNvSpPr>
              <a:spLocks noChangeArrowheads="1"/>
            </p:cNvSpPr>
            <p:nvPr/>
          </p:nvSpPr>
          <p:spPr bwMode="auto">
            <a:xfrm>
              <a:off x="1371" y="2380"/>
              <a:ext cx="463" cy="414"/>
            </a:xfrm>
            <a:prstGeom prst="triangle">
              <a:avLst>
                <a:gd name="adj" fmla="val 50000"/>
              </a:avLst>
            </a:prstGeom>
            <a:solidFill>
              <a:srgbClr val="00FF00"/>
            </a:solidFill>
            <a:ln w="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24" name="AutoShape 17"/>
            <p:cNvSpPr>
              <a:spLocks noChangeArrowheads="1"/>
            </p:cNvSpPr>
            <p:nvPr/>
          </p:nvSpPr>
          <p:spPr bwMode="auto">
            <a:xfrm rot="10800000">
              <a:off x="2394" y="2380"/>
              <a:ext cx="658" cy="3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7 w 21600"/>
                <a:gd name="T13" fmla="*/ 4522 h 21600"/>
                <a:gd name="T14" fmla="*/ 17103 w 21600"/>
                <a:gd name="T15" fmla="*/ 1707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FF00"/>
            </a:solidFill>
            <a:ln w="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425" name="Oval 18"/>
            <p:cNvSpPr>
              <a:spLocks noChangeArrowheads="1"/>
            </p:cNvSpPr>
            <p:nvPr/>
          </p:nvSpPr>
          <p:spPr bwMode="auto">
            <a:xfrm>
              <a:off x="3442" y="2354"/>
              <a:ext cx="439" cy="466"/>
            </a:xfrm>
            <a:prstGeom prst="ellipse">
              <a:avLst/>
            </a:prstGeom>
            <a:solidFill>
              <a:srgbClr val="00FF00"/>
            </a:solidFill>
            <a:ln w="0" algn="ctr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6387" name="TextBox 56"/>
          <p:cNvSpPr txBox="1">
            <a:spLocks noChangeArrowheads="1"/>
          </p:cNvSpPr>
          <p:nvPr/>
        </p:nvSpPr>
        <p:spPr bwMode="auto">
          <a:xfrm>
            <a:off x="1143000" y="1214438"/>
            <a:ext cx="1416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长方形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8" name="TextBox 57"/>
          <p:cNvSpPr txBox="1">
            <a:spLocks noChangeArrowheads="1"/>
          </p:cNvSpPr>
          <p:nvPr/>
        </p:nvSpPr>
        <p:spPr bwMode="auto">
          <a:xfrm>
            <a:off x="4143375" y="1214438"/>
            <a:ext cx="162736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正方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形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9" name="TextBox 58"/>
          <p:cNvSpPr txBox="1">
            <a:spLocks noChangeArrowheads="1"/>
          </p:cNvSpPr>
          <p:nvPr/>
        </p:nvSpPr>
        <p:spPr bwMode="auto">
          <a:xfrm>
            <a:off x="6286500" y="1214438"/>
            <a:ext cx="2236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等腰三角形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0" name="TextBox 59"/>
          <p:cNvSpPr txBox="1">
            <a:spLocks noChangeArrowheads="1"/>
          </p:cNvSpPr>
          <p:nvPr/>
        </p:nvSpPr>
        <p:spPr bwMode="auto">
          <a:xfrm>
            <a:off x="7358063" y="3929063"/>
            <a:ext cx="595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圆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1" name="TextBox 60"/>
          <p:cNvSpPr txBox="1">
            <a:spLocks noChangeArrowheads="1"/>
          </p:cNvSpPr>
          <p:nvPr/>
        </p:nvSpPr>
        <p:spPr bwMode="auto">
          <a:xfrm>
            <a:off x="4071938" y="4000500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等腰梯形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2" name="TextBox 61"/>
          <p:cNvSpPr txBox="1">
            <a:spLocks noChangeArrowheads="1"/>
          </p:cNvSpPr>
          <p:nvPr/>
        </p:nvSpPr>
        <p:spPr bwMode="auto">
          <a:xfrm>
            <a:off x="642938" y="4000500"/>
            <a:ext cx="2236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等边三角形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93" name="TextBox 62"/>
          <p:cNvSpPr txBox="1">
            <a:spLocks noChangeArrowheads="1"/>
          </p:cNvSpPr>
          <p:nvPr/>
        </p:nvSpPr>
        <p:spPr bwMode="auto">
          <a:xfrm>
            <a:off x="3500438" y="214313"/>
            <a:ext cx="20415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对称轴</a:t>
            </a:r>
            <a:endParaRPr lang="zh-CN" altLang="en-US" sz="4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00063" y="2286000"/>
            <a:ext cx="2786062" cy="158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endCxn id="16387" idx="0"/>
          </p:cNvCxnSpPr>
          <p:nvPr/>
        </p:nvCxnSpPr>
        <p:spPr>
          <a:xfrm rot="16200000" flipV="1">
            <a:off x="815181" y="2250282"/>
            <a:ext cx="207168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>
            <a:spLocks noChangeArrowheads="1"/>
          </p:cNvSpPr>
          <p:nvPr/>
        </p:nvSpPr>
        <p:spPr bwMode="auto">
          <a:xfrm>
            <a:off x="1357313" y="3000375"/>
            <a:ext cx="8810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rot="10800000" flipH="1">
            <a:off x="4203700" y="2359025"/>
            <a:ext cx="1439863" cy="158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rot="5400000" flipH="1">
            <a:off x="4208463" y="2362200"/>
            <a:ext cx="1439862" cy="158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4214813" y="1714500"/>
            <a:ext cx="1428750" cy="1357313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5400000" flipH="1" flipV="1">
            <a:off x="4286251" y="1643062"/>
            <a:ext cx="1357312" cy="1357313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>
            <a:spLocks noChangeArrowheads="1"/>
          </p:cNvSpPr>
          <p:nvPr/>
        </p:nvSpPr>
        <p:spPr bwMode="auto">
          <a:xfrm>
            <a:off x="4500563" y="3071813"/>
            <a:ext cx="881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 rot="5400000" flipH="1">
            <a:off x="6530181" y="2256632"/>
            <a:ext cx="1800225" cy="158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7072313" y="3071813"/>
            <a:ext cx="8810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1000125" y="5143500"/>
            <a:ext cx="1571625" cy="928688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V="1">
            <a:off x="642938" y="5072063"/>
            <a:ext cx="1857375" cy="1071562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rot="5400000" flipH="1">
            <a:off x="778669" y="5471319"/>
            <a:ext cx="1800225" cy="158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1285875" y="6072188"/>
            <a:ext cx="881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 rot="10800000">
            <a:off x="4965700" y="4489450"/>
            <a:ext cx="1588" cy="1439863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4572000" y="5929313"/>
            <a:ext cx="881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条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 flipV="1">
            <a:off x="6989763" y="5357813"/>
            <a:ext cx="1511300" cy="317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rot="5400000" flipH="1">
            <a:off x="6994526" y="5362575"/>
            <a:ext cx="1439862" cy="1587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>
            <a:off x="7000875" y="4714875"/>
            <a:ext cx="1428750" cy="1357313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rot="5400000" flipH="1" flipV="1">
            <a:off x="7072313" y="4643438"/>
            <a:ext cx="1357312" cy="1357312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28"/>
          <p:cNvGrpSpPr/>
          <p:nvPr/>
        </p:nvGrpSpPr>
        <p:grpSpPr bwMode="auto">
          <a:xfrm rot="-1393472">
            <a:off x="6989763" y="4632325"/>
            <a:ext cx="1439862" cy="1439863"/>
            <a:chOff x="4570284" y="1795450"/>
            <a:chExt cx="1440001" cy="1440000"/>
          </a:xfrm>
        </p:grpSpPr>
        <p:cxnSp>
          <p:nvCxnSpPr>
            <p:cNvPr id="121" name="直接连接符 120"/>
            <p:cNvCxnSpPr/>
            <p:nvPr/>
          </p:nvCxnSpPr>
          <p:spPr>
            <a:xfrm rot="10800000" flipH="1">
              <a:off x="4570077" y="2511112"/>
              <a:ext cx="1440002" cy="158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5400000" flipH="1">
              <a:off x="4572788" y="2508820"/>
              <a:ext cx="1440000" cy="1588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>
              <a:off x="4581143" y="1866647"/>
              <a:ext cx="1428888" cy="135744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5400000" flipH="1" flipV="1">
              <a:off x="4650151" y="1791091"/>
              <a:ext cx="1357442" cy="135744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TextBox 129"/>
          <p:cNvSpPr txBox="1">
            <a:spLocks noChangeArrowheads="1"/>
          </p:cNvSpPr>
          <p:nvPr/>
        </p:nvSpPr>
        <p:spPr bwMode="auto">
          <a:xfrm>
            <a:off x="7072313" y="6211888"/>
            <a:ext cx="1574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无数条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91" grpId="0"/>
      <p:bldP spid="93" grpId="0"/>
      <p:bldP spid="111" grpId="0"/>
      <p:bldP spid="113" grpId="0"/>
      <p:bldP spid="1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3388" y="944563"/>
            <a:ext cx="2928937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3000375"/>
            <a:ext cx="4522787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714875" y="1214438"/>
            <a:ext cx="357028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>
                <a:latin typeface="方正卡通简体" pitchFamily="65" charset="-122"/>
                <a:ea typeface="方正卡通简体" pitchFamily="65" charset="-122"/>
              </a:rPr>
              <a:t>三角形</a:t>
            </a:r>
            <a:endParaRPr lang="zh-CN" altLang="en-US" sz="8800">
              <a:latin typeface="方正卡通简体" pitchFamily="65" charset="-122"/>
              <a:ea typeface="方正卡通简体" pitchFamily="65" charset="-122"/>
            </a:endParaRPr>
          </a:p>
        </p:txBody>
      </p:sp>
      <p:pic>
        <p:nvPicPr>
          <p:cNvPr id="3077" name="Picture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" y="3786188"/>
            <a:ext cx="336708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2500313" y="71438"/>
            <a:ext cx="50403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知识点一：三角形</a:t>
            </a:r>
            <a:endParaRPr lang="zh-CN" altLang="en-US" sz="4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214313" y="785813"/>
            <a:ext cx="860425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、三角形的意义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、三角形的各部分的名称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、三角形的分类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）按角来分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）按边来分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、什么叫等边三角形？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、三角形的特征：三角形具有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    ）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性。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、三角形三边的关系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、三角形的内角和＝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428625" y="285750"/>
            <a:ext cx="67865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、三角形的意义：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、三角形的各部分的名称：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642938" y="1000125"/>
            <a:ext cx="77866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由三条线段首尾顺次相接围成的图形叫作三角形。</a:t>
            </a:r>
            <a:endParaRPr lang="zh-CN" altLang="en-US" sz="3600" b="1">
              <a:solidFill>
                <a:srgbClr val="0000FF"/>
              </a:solidFill>
              <a:ea typeface="楷体_GB2312" pitchFamily="49" charset="-122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357188" y="3000375"/>
            <a:ext cx="83899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围成三角形的每条线段叫作三角形的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边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，两条线段的交点叫作三角形的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顶点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。从三角形的一个顶点到它的对边作一条垂线，顶点和垂足之间的线段叫作三角形的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高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，这条边叫作三角形的</a:t>
            </a:r>
            <a:r>
              <a:rPr lang="zh-CN" altLang="en-US" sz="3600" b="1">
                <a:solidFill>
                  <a:srgbClr val="0000FF"/>
                </a:solidFill>
                <a:ea typeface="楷体_GB2312" pitchFamily="49" charset="-122"/>
              </a:rPr>
              <a:t>底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。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6"/>
          <p:cNvSpPr txBox="1">
            <a:spLocks noChangeArrowheads="1"/>
          </p:cNvSpPr>
          <p:nvPr/>
        </p:nvSpPr>
        <p:spPr bwMode="auto">
          <a:xfrm>
            <a:off x="2141537" y="620688"/>
            <a:ext cx="5184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、三角形的分类。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23606" name="Group 54"/>
          <p:cNvGraphicFramePr>
            <a:graphicFrameLocks noGrp="1"/>
          </p:cNvGraphicFramePr>
          <p:nvPr/>
        </p:nvGraphicFramePr>
        <p:xfrm>
          <a:off x="71438" y="1857375"/>
          <a:ext cx="9001125" cy="3825875"/>
        </p:xfrm>
        <a:graphic>
          <a:graphicData uri="http://schemas.openxmlformats.org/drawingml/2006/table">
            <a:tbl>
              <a:tblPr/>
              <a:tblGrid>
                <a:gridCol w="2232009"/>
                <a:gridCol w="2016111"/>
                <a:gridCol w="2609880"/>
                <a:gridCol w="2143125"/>
              </a:tblGrid>
              <a:tr h="7207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按角分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按边分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1439" marR="91439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93" name="Text Box 41"/>
          <p:cNvSpPr txBox="1">
            <a:spLocks noChangeArrowheads="1"/>
          </p:cNvSpPr>
          <p:nvPr/>
        </p:nvSpPr>
        <p:spPr bwMode="auto">
          <a:xfrm>
            <a:off x="142875" y="2790825"/>
            <a:ext cx="2376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锐角三角形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97" name="Text Box 45"/>
          <p:cNvSpPr txBox="1">
            <a:spLocks noChangeArrowheads="1"/>
          </p:cNvSpPr>
          <p:nvPr/>
        </p:nvSpPr>
        <p:spPr bwMode="auto">
          <a:xfrm>
            <a:off x="71438" y="3802063"/>
            <a:ext cx="2376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直角三角形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98" name="Text Box 46"/>
          <p:cNvSpPr txBox="1">
            <a:spLocks noChangeArrowheads="1"/>
          </p:cNvSpPr>
          <p:nvPr/>
        </p:nvSpPr>
        <p:spPr bwMode="auto">
          <a:xfrm>
            <a:off x="71438" y="4954588"/>
            <a:ext cx="2376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钝角三角形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99" name="Text Box 47"/>
          <p:cNvSpPr txBox="1">
            <a:spLocks noChangeArrowheads="1"/>
          </p:cNvSpPr>
          <p:nvPr/>
        </p:nvSpPr>
        <p:spPr bwMode="auto">
          <a:xfrm>
            <a:off x="2357438" y="2714625"/>
            <a:ext cx="2071687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三个角都是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锐角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0" name="Text Box 48"/>
          <p:cNvSpPr txBox="1">
            <a:spLocks noChangeArrowheads="1"/>
          </p:cNvSpPr>
          <p:nvPr/>
        </p:nvSpPr>
        <p:spPr bwMode="auto">
          <a:xfrm>
            <a:off x="2357438" y="3714750"/>
            <a:ext cx="2376487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有一个角是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直角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1" name="Text Box 49"/>
          <p:cNvSpPr txBox="1">
            <a:spLocks noChangeArrowheads="1"/>
          </p:cNvSpPr>
          <p:nvPr/>
        </p:nvSpPr>
        <p:spPr bwMode="auto">
          <a:xfrm>
            <a:off x="2357438" y="4786313"/>
            <a:ext cx="23764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有一个角是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钝角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2" name="Text Box 50"/>
          <p:cNvSpPr txBox="1">
            <a:spLocks noChangeArrowheads="1"/>
          </p:cNvSpPr>
          <p:nvPr/>
        </p:nvSpPr>
        <p:spPr bwMode="auto">
          <a:xfrm>
            <a:off x="4357688" y="2857500"/>
            <a:ext cx="23764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等腰三角形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3" name="Text Box 51"/>
          <p:cNvSpPr txBox="1">
            <a:spLocks noChangeArrowheads="1"/>
          </p:cNvSpPr>
          <p:nvPr/>
        </p:nvSpPr>
        <p:spPr bwMode="auto">
          <a:xfrm>
            <a:off x="4392613" y="3946525"/>
            <a:ext cx="23764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等边三角形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4" name="Text Box 52"/>
          <p:cNvSpPr txBox="1">
            <a:spLocks noChangeArrowheads="1"/>
          </p:cNvSpPr>
          <p:nvPr/>
        </p:nvSpPr>
        <p:spPr bwMode="auto">
          <a:xfrm>
            <a:off x="4429125" y="5000625"/>
            <a:ext cx="2643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不等边三角形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5" name="Text Box 53"/>
          <p:cNvSpPr txBox="1">
            <a:spLocks noChangeArrowheads="1"/>
          </p:cNvSpPr>
          <p:nvPr/>
        </p:nvSpPr>
        <p:spPr bwMode="auto">
          <a:xfrm>
            <a:off x="6929438" y="2643188"/>
            <a:ext cx="2000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有两条边相等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7" name="Text Box 55"/>
          <p:cNvSpPr txBox="1">
            <a:spLocks noChangeArrowheads="1"/>
          </p:cNvSpPr>
          <p:nvPr/>
        </p:nvSpPr>
        <p:spPr bwMode="auto">
          <a:xfrm>
            <a:off x="6929438" y="3786188"/>
            <a:ext cx="22145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三条边都相等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608" name="Text Box 56"/>
          <p:cNvSpPr txBox="1">
            <a:spLocks noChangeArrowheads="1"/>
          </p:cNvSpPr>
          <p:nvPr/>
        </p:nvSpPr>
        <p:spPr bwMode="auto">
          <a:xfrm>
            <a:off x="6910388" y="4714875"/>
            <a:ext cx="22336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三条边各不相等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3" grpId="0"/>
      <p:bldP spid="23597" grpId="0"/>
      <p:bldP spid="23598" grpId="0"/>
      <p:bldP spid="23599" grpId="0"/>
      <p:bldP spid="23600" grpId="0"/>
      <p:bldP spid="23601" grpId="0"/>
      <p:bldP spid="23602" grpId="0"/>
      <p:bldP spid="23603" grpId="0"/>
      <p:bldP spid="23604" grpId="0"/>
      <p:bldP spid="23605" grpId="0"/>
      <p:bldP spid="23607" grpId="0"/>
      <p:bldP spid="236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428625" y="571500"/>
            <a:ext cx="57864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ea typeface="楷体_GB2312" pitchFamily="49" charset="-122"/>
              </a:rPr>
              <a:t>3</a:t>
            </a:r>
            <a:r>
              <a:rPr lang="zh-CN" altLang="en-US" sz="4400" b="1">
                <a:ea typeface="楷体_GB2312" pitchFamily="49" charset="-122"/>
              </a:rPr>
              <a:t>、三角形之间的关系。</a:t>
            </a:r>
            <a:endParaRPr lang="zh-CN" altLang="en-US" sz="4400" b="1">
              <a:ea typeface="楷体_GB2312" pitchFamily="49" charset="-122"/>
            </a:endParaRPr>
          </a:p>
        </p:txBody>
      </p:sp>
      <p:sp>
        <p:nvSpPr>
          <p:cNvPr id="7171" name="Text Box 7"/>
          <p:cNvSpPr txBox="1">
            <a:spLocks noChangeArrowheads="1"/>
          </p:cNvSpPr>
          <p:nvPr/>
        </p:nvSpPr>
        <p:spPr bwMode="auto">
          <a:xfrm>
            <a:off x="785813" y="1714500"/>
            <a:ext cx="3241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（按角分）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  <p:sp>
        <p:nvSpPr>
          <p:cNvPr id="7172" name="Text Box 9"/>
          <p:cNvSpPr txBox="1">
            <a:spLocks noChangeArrowheads="1"/>
          </p:cNvSpPr>
          <p:nvPr/>
        </p:nvSpPr>
        <p:spPr bwMode="auto">
          <a:xfrm>
            <a:off x="5364163" y="1700213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（按边分）</a:t>
            </a:r>
            <a:endParaRPr lang="zh-CN" altLang="en-US" sz="3600" b="1">
              <a:solidFill>
                <a:srgbClr val="FF0000"/>
              </a:solidFill>
              <a:ea typeface="楷体_GB2312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0" y="2214563"/>
            <a:ext cx="4356100" cy="2986087"/>
            <a:chOff x="-23" y="1821"/>
            <a:chExt cx="2676" cy="1836"/>
          </a:xfrm>
        </p:grpSpPr>
        <p:pic>
          <p:nvPicPr>
            <p:cNvPr id="7179" name="Picture 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23" y="1821"/>
              <a:ext cx="2676" cy="1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0" name="Text Box 8"/>
            <p:cNvSpPr txBox="1">
              <a:spLocks noChangeArrowheads="1"/>
            </p:cNvSpPr>
            <p:nvPr/>
          </p:nvSpPr>
          <p:spPr bwMode="auto">
            <a:xfrm rot="1716665">
              <a:off x="189" y="2823"/>
              <a:ext cx="1210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ea typeface="黑体" panose="02010609060101010101" pitchFamily="2" charset="-122"/>
                </a:rPr>
                <a:t>直角三角形</a:t>
              </a:r>
              <a:endParaRPr lang="zh-CN" altLang="en-US" sz="2800">
                <a:ea typeface="黑体" panose="02010609060101010101" pitchFamily="2" charset="-122"/>
              </a:endParaRPr>
            </a:p>
          </p:txBody>
        </p:sp>
        <p:sp>
          <p:nvSpPr>
            <p:cNvPr id="7181" name="Text Box 14"/>
            <p:cNvSpPr txBox="1">
              <a:spLocks noChangeArrowheads="1"/>
            </p:cNvSpPr>
            <p:nvPr/>
          </p:nvSpPr>
          <p:spPr bwMode="auto">
            <a:xfrm>
              <a:off x="793" y="2205"/>
              <a:ext cx="1241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ea typeface="黑体" panose="02010609060101010101" pitchFamily="2" charset="-122"/>
                </a:rPr>
                <a:t>锐角三角形</a:t>
              </a:r>
              <a:endParaRPr lang="zh-CN" altLang="en-US" sz="2800">
                <a:ea typeface="黑体" panose="02010609060101010101" pitchFamily="2" charset="-122"/>
              </a:endParaRPr>
            </a:p>
          </p:txBody>
        </p:sp>
        <p:sp>
          <p:nvSpPr>
            <p:cNvPr id="7182" name="Text Box 16"/>
            <p:cNvSpPr txBox="1">
              <a:spLocks noChangeArrowheads="1"/>
            </p:cNvSpPr>
            <p:nvPr/>
          </p:nvSpPr>
          <p:spPr bwMode="auto">
            <a:xfrm rot="-1322469">
              <a:off x="1291" y="2881"/>
              <a:ext cx="1210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ea typeface="黑体" panose="02010609060101010101" pitchFamily="2" charset="-122"/>
                </a:rPr>
                <a:t>钝角三角形</a:t>
              </a:r>
              <a:endParaRPr lang="zh-CN" altLang="en-US" sz="2800">
                <a:ea typeface="黑体" panose="02010609060101010101" pitchFamily="2" charset="-122"/>
              </a:endParaRPr>
            </a:p>
          </p:txBody>
        </p:sp>
      </p:grpSp>
      <p:grpSp>
        <p:nvGrpSpPr>
          <p:cNvPr id="3" name="Group 24"/>
          <p:cNvGrpSpPr/>
          <p:nvPr/>
        </p:nvGrpSpPr>
        <p:grpSpPr bwMode="auto">
          <a:xfrm>
            <a:off x="4357688" y="2143125"/>
            <a:ext cx="4643437" cy="3205163"/>
            <a:chOff x="2789" y="1683"/>
            <a:chExt cx="2834" cy="2019"/>
          </a:xfrm>
        </p:grpSpPr>
        <p:pic>
          <p:nvPicPr>
            <p:cNvPr id="7175" name="Picture 9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89" y="1683"/>
              <a:ext cx="2834" cy="2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6" name="Text Box 21"/>
            <p:cNvSpPr txBox="1">
              <a:spLocks noChangeArrowheads="1"/>
            </p:cNvSpPr>
            <p:nvPr/>
          </p:nvSpPr>
          <p:spPr bwMode="auto">
            <a:xfrm>
              <a:off x="3651" y="2614"/>
              <a:ext cx="120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黑体" panose="02010609060101010101" pitchFamily="2" charset="-122"/>
                </a:rPr>
                <a:t>等腰三角形</a:t>
              </a:r>
              <a:endParaRPr lang="zh-CN" altLang="en-US" sz="2800" b="1">
                <a:ea typeface="黑体" panose="02010609060101010101" pitchFamily="2" charset="-122"/>
              </a:endParaRPr>
            </a:p>
          </p:txBody>
        </p:sp>
        <p:sp>
          <p:nvSpPr>
            <p:cNvPr id="7177" name="Text Box 22"/>
            <p:cNvSpPr txBox="1">
              <a:spLocks noChangeArrowheads="1"/>
            </p:cNvSpPr>
            <p:nvPr/>
          </p:nvSpPr>
          <p:spPr bwMode="auto">
            <a:xfrm>
              <a:off x="3697" y="2069"/>
              <a:ext cx="127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ea typeface="黑体" panose="02010609060101010101" pitchFamily="2" charset="-122"/>
                </a:rPr>
                <a:t>三角形</a:t>
              </a:r>
              <a:endParaRPr lang="zh-CN" altLang="en-US" sz="3600" b="1">
                <a:ea typeface="黑体" panose="02010609060101010101" pitchFamily="2" charset="-122"/>
              </a:endParaRPr>
            </a:p>
          </p:txBody>
        </p:sp>
        <p:sp>
          <p:nvSpPr>
            <p:cNvPr id="7178" name="Text Box 23"/>
            <p:cNvSpPr txBox="1">
              <a:spLocks noChangeArrowheads="1"/>
            </p:cNvSpPr>
            <p:nvPr/>
          </p:nvSpPr>
          <p:spPr bwMode="auto">
            <a:xfrm>
              <a:off x="3742" y="3022"/>
              <a:ext cx="104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ea typeface="黑体" panose="02010609060101010101" pitchFamily="2" charset="-122"/>
                </a:rPr>
                <a:t>等边三角形</a:t>
              </a:r>
              <a:endParaRPr lang="zh-CN" altLang="en-US" sz="2400" b="1"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395288" y="260350"/>
            <a:ext cx="66770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、什么叫等边三角形？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、三角形的特征：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、三角形三边的关系：</a:t>
            </a: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、三角形的内角和＝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14375" y="1143000"/>
            <a:ext cx="7777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三条边都相等的三角形是等边三角形。等边三角形是特殊的等腰三角形。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4643438" y="2714625"/>
            <a:ext cx="3937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三角形具有稳定性。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714375" y="4000500"/>
            <a:ext cx="76438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三角形任意两边之和大于第三边，两边之差小于第三边。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286375" y="5072063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180</a:t>
            </a:r>
            <a:r>
              <a:rPr lang="en-US" altLang="zh-CN" sz="4000" b="1" baseline="4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o</a:t>
            </a:r>
            <a:endParaRPr lang="zh-CN" altLang="en-US" sz="4000" b="1" baseline="42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  <p:bldP spid="36870" grpId="0"/>
      <p:bldP spid="36871" grpId="0"/>
      <p:bldP spid="368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12"/>
          <p:cNvSpPr>
            <a:spLocks noChangeArrowheads="1" noChangeShapeType="1" noTextEdit="1"/>
          </p:cNvSpPr>
          <p:nvPr/>
        </p:nvSpPr>
        <p:spPr bwMode="auto">
          <a:xfrm>
            <a:off x="142875" y="214313"/>
            <a:ext cx="2428875" cy="7143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800" b="1" kern="10" spc="-480"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楷体_GB2312"/>
              </a:rPr>
              <a:t>综合运用</a:t>
            </a:r>
            <a:endParaRPr lang="zh-CN" altLang="en-US" sz="4800" b="1" kern="10" spc="-480"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楷体_GB2312"/>
            </a:endParaRPr>
          </a:p>
        </p:txBody>
      </p:sp>
      <p:sp>
        <p:nvSpPr>
          <p:cNvPr id="9" name="Oval 36"/>
          <p:cNvSpPr>
            <a:spLocks noChangeArrowheads="1"/>
          </p:cNvSpPr>
          <p:nvPr/>
        </p:nvSpPr>
        <p:spPr bwMode="auto">
          <a:xfrm>
            <a:off x="2484438" y="5661025"/>
            <a:ext cx="142875" cy="1444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Line 37"/>
          <p:cNvSpPr>
            <a:spLocks noChangeShapeType="1"/>
          </p:cNvSpPr>
          <p:nvPr/>
        </p:nvSpPr>
        <p:spPr bwMode="auto">
          <a:xfrm>
            <a:off x="2555875" y="4292600"/>
            <a:ext cx="0" cy="7207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39"/>
          <p:cNvSpPr>
            <a:spLocks noChangeShapeType="1"/>
          </p:cNvSpPr>
          <p:nvPr/>
        </p:nvSpPr>
        <p:spPr bwMode="auto">
          <a:xfrm>
            <a:off x="2555875" y="4941888"/>
            <a:ext cx="0" cy="7207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40"/>
          <p:cNvSpPr>
            <a:spLocks noChangeShapeType="1"/>
          </p:cNvSpPr>
          <p:nvPr/>
        </p:nvSpPr>
        <p:spPr bwMode="auto">
          <a:xfrm>
            <a:off x="5940425" y="3862388"/>
            <a:ext cx="0" cy="10795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5940425" y="5013325"/>
            <a:ext cx="0" cy="10795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44"/>
          <p:cNvSpPr>
            <a:spLocks noChangeShapeType="1"/>
          </p:cNvSpPr>
          <p:nvPr/>
        </p:nvSpPr>
        <p:spPr bwMode="auto">
          <a:xfrm flipV="1">
            <a:off x="2555875" y="3933825"/>
            <a:ext cx="3384550" cy="180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45"/>
          <p:cNvSpPr>
            <a:spLocks noChangeShapeType="1"/>
          </p:cNvSpPr>
          <p:nvPr/>
        </p:nvSpPr>
        <p:spPr bwMode="auto">
          <a:xfrm>
            <a:off x="2555875" y="4292600"/>
            <a:ext cx="3384550" cy="180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6" name="Group 66"/>
          <p:cNvGrpSpPr/>
          <p:nvPr/>
        </p:nvGrpSpPr>
        <p:grpSpPr bwMode="auto">
          <a:xfrm>
            <a:off x="787400" y="620713"/>
            <a:ext cx="7529513" cy="5400675"/>
            <a:chOff x="567" y="391"/>
            <a:chExt cx="4448" cy="3402"/>
          </a:xfrm>
        </p:grpSpPr>
        <p:grpSp>
          <p:nvGrpSpPr>
            <p:cNvPr id="9247" name="Group 63"/>
            <p:cNvGrpSpPr/>
            <p:nvPr/>
          </p:nvGrpSpPr>
          <p:grpSpPr bwMode="auto">
            <a:xfrm>
              <a:off x="567" y="391"/>
              <a:ext cx="4448" cy="1941"/>
              <a:chOff x="567" y="391"/>
              <a:chExt cx="4448" cy="1941"/>
            </a:xfrm>
          </p:grpSpPr>
          <p:sp>
            <p:nvSpPr>
              <p:cNvPr id="9263" name="Text Box 21"/>
              <p:cNvSpPr txBox="1">
                <a:spLocks noChangeArrowheads="1"/>
              </p:cNvSpPr>
              <p:nvPr/>
            </p:nvSpPr>
            <p:spPr bwMode="auto">
              <a:xfrm>
                <a:off x="567" y="890"/>
                <a:ext cx="4448" cy="1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latin typeface="楷体_GB2312" pitchFamily="49" charset="-122"/>
                    <a:ea typeface="楷体_GB2312" pitchFamily="49" charset="-122"/>
                  </a:rPr>
                  <a:t>    A</a:t>
                </a:r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、</a:t>
                </a:r>
                <a:r>
                  <a:rPr lang="en-US" altLang="zh-CN" sz="3600" b="1">
                    <a:latin typeface="楷体_GB2312" pitchFamily="49" charset="-122"/>
                    <a:ea typeface="楷体_GB2312" pitchFamily="49" charset="-122"/>
                  </a:rPr>
                  <a:t>B</a:t>
                </a:r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两镇位于河岸同侧，它们到</a:t>
                </a:r>
                <a:endParaRPr lang="zh-CN" altLang="en-US" sz="36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河岸的距离分别为</a:t>
                </a:r>
                <a:r>
                  <a:rPr lang="en-US" altLang="zh-CN" sz="3600" b="1">
                    <a:latin typeface="楷体_GB2312" pitchFamily="49" charset="-122"/>
                    <a:ea typeface="楷体_GB2312" pitchFamily="49" charset="-122"/>
                  </a:rPr>
                  <a:t>AC</a:t>
                </a:r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、</a:t>
                </a:r>
                <a:r>
                  <a:rPr lang="en-US" altLang="zh-CN" sz="3600" b="1">
                    <a:latin typeface="楷体_GB2312" pitchFamily="49" charset="-122"/>
                    <a:ea typeface="楷体_GB2312" pitchFamily="49" charset="-122"/>
                  </a:rPr>
                  <a:t>BD</a:t>
                </a:r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，现要在岸</a:t>
                </a:r>
                <a:endParaRPr lang="zh-CN" altLang="en-US" sz="36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边</a:t>
                </a:r>
                <a:r>
                  <a:rPr lang="en-US" altLang="zh-CN" sz="3600" b="1">
                    <a:latin typeface="楷体_GB2312" pitchFamily="49" charset="-122"/>
                    <a:ea typeface="楷体_GB2312" pitchFamily="49" charset="-122"/>
                  </a:rPr>
                  <a:t>CD</a:t>
                </a:r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上建一水塔给两镇送水，问水塔</a:t>
                </a:r>
                <a:endParaRPr lang="zh-CN" altLang="en-US" sz="3600" b="1">
                  <a:latin typeface="楷体_GB2312" pitchFamily="49" charset="-122"/>
                  <a:ea typeface="楷体_GB2312" pitchFamily="49" charset="-122"/>
                </a:endParaRPr>
              </a:p>
              <a:p>
                <a:pPr eaLnBrk="1" hangingPunct="1"/>
                <a:r>
                  <a:rPr lang="zh-CN" altLang="en-US" sz="3600" b="1">
                    <a:latin typeface="楷体_GB2312" pitchFamily="49" charset="-122"/>
                    <a:ea typeface="楷体_GB2312" pitchFamily="49" charset="-122"/>
                  </a:rPr>
                  <a:t>建在何处使水管最省？</a:t>
                </a:r>
                <a:endParaRPr lang="zh-CN" altLang="en-US" sz="36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264" name="Text Box 23"/>
              <p:cNvSpPr txBox="1">
                <a:spLocks noChangeArrowheads="1"/>
              </p:cNvSpPr>
              <p:nvPr/>
            </p:nvSpPr>
            <p:spPr bwMode="auto">
              <a:xfrm>
                <a:off x="2245" y="391"/>
                <a:ext cx="1528" cy="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44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最佳选择</a:t>
                </a:r>
                <a:endParaRPr lang="zh-CN" altLang="en-US" sz="44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grpSp>
          <p:nvGrpSpPr>
            <p:cNvPr id="9248" name="Group 65"/>
            <p:cNvGrpSpPr/>
            <p:nvPr/>
          </p:nvGrpSpPr>
          <p:grpSpPr bwMode="auto">
            <a:xfrm>
              <a:off x="1066" y="2115"/>
              <a:ext cx="3448" cy="1678"/>
              <a:chOff x="1066" y="2115"/>
              <a:chExt cx="3448" cy="1678"/>
            </a:xfrm>
          </p:grpSpPr>
          <p:sp>
            <p:nvSpPr>
              <p:cNvPr id="9249" name="Text Box 32"/>
              <p:cNvSpPr txBox="1">
                <a:spLocks noChangeArrowheads="1"/>
              </p:cNvSpPr>
              <p:nvPr/>
            </p:nvSpPr>
            <p:spPr bwMode="auto">
              <a:xfrm>
                <a:off x="1349" y="2341"/>
                <a:ext cx="245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A</a:t>
                </a:r>
                <a:endParaRPr lang="en-US" altLang="zh-CN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250" name="Text Box 33"/>
              <p:cNvSpPr txBox="1">
                <a:spLocks noChangeArrowheads="1"/>
              </p:cNvSpPr>
              <p:nvPr/>
            </p:nvSpPr>
            <p:spPr bwMode="auto">
              <a:xfrm>
                <a:off x="3605" y="2115"/>
                <a:ext cx="245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B</a:t>
                </a:r>
                <a:endParaRPr lang="en-US" altLang="zh-CN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grpSp>
            <p:nvGrpSpPr>
              <p:cNvPr id="9251" name="Group 64"/>
              <p:cNvGrpSpPr/>
              <p:nvPr/>
            </p:nvGrpSpPr>
            <p:grpSpPr bwMode="auto">
              <a:xfrm>
                <a:off x="1066" y="2432"/>
                <a:ext cx="3448" cy="1361"/>
                <a:chOff x="1066" y="2432"/>
                <a:chExt cx="3448" cy="1361"/>
              </a:xfrm>
            </p:grpSpPr>
            <p:sp>
              <p:nvSpPr>
                <p:cNvPr id="9254" name="Line 25"/>
                <p:cNvSpPr>
                  <a:spLocks noChangeShapeType="1"/>
                </p:cNvSpPr>
                <p:nvPr/>
              </p:nvSpPr>
              <p:spPr bwMode="auto">
                <a:xfrm>
                  <a:off x="1066" y="3158"/>
                  <a:ext cx="3448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5" name="Line 26"/>
                <p:cNvSpPr>
                  <a:spLocks noChangeShapeType="1"/>
                </p:cNvSpPr>
                <p:nvPr/>
              </p:nvSpPr>
              <p:spPr bwMode="auto">
                <a:xfrm>
                  <a:off x="1066" y="3339"/>
                  <a:ext cx="344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6" name="Line 27"/>
                <p:cNvSpPr>
                  <a:spLocks noChangeShapeType="1"/>
                </p:cNvSpPr>
                <p:nvPr/>
              </p:nvSpPr>
              <p:spPr bwMode="auto">
                <a:xfrm>
                  <a:off x="1066" y="3475"/>
                  <a:ext cx="344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7" name="Line 28"/>
                <p:cNvSpPr>
                  <a:spLocks noChangeShapeType="1"/>
                </p:cNvSpPr>
                <p:nvPr/>
              </p:nvSpPr>
              <p:spPr bwMode="auto">
                <a:xfrm>
                  <a:off x="1066" y="3612"/>
                  <a:ext cx="344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8" name="Line 29"/>
                <p:cNvSpPr>
                  <a:spLocks noChangeShapeType="1"/>
                </p:cNvSpPr>
                <p:nvPr/>
              </p:nvSpPr>
              <p:spPr bwMode="auto">
                <a:xfrm>
                  <a:off x="1066" y="3793"/>
                  <a:ext cx="344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9" name="Oval 30"/>
                <p:cNvSpPr>
                  <a:spLocks noChangeArrowheads="1"/>
                </p:cNvSpPr>
                <p:nvPr/>
              </p:nvSpPr>
              <p:spPr bwMode="auto">
                <a:xfrm>
                  <a:off x="1565" y="2659"/>
                  <a:ext cx="90" cy="91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9260" name="Oval 31"/>
                <p:cNvSpPr>
                  <a:spLocks noChangeArrowheads="1"/>
                </p:cNvSpPr>
                <p:nvPr/>
              </p:nvSpPr>
              <p:spPr bwMode="auto">
                <a:xfrm>
                  <a:off x="3562" y="2432"/>
                  <a:ext cx="90" cy="91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9261" name="Oval 34"/>
                <p:cNvSpPr>
                  <a:spLocks noChangeArrowheads="1"/>
                </p:cNvSpPr>
                <p:nvPr/>
              </p:nvSpPr>
              <p:spPr bwMode="auto">
                <a:xfrm>
                  <a:off x="1565" y="3112"/>
                  <a:ext cx="90" cy="91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9262" name="Oval 35"/>
                <p:cNvSpPr>
                  <a:spLocks noChangeArrowheads="1"/>
                </p:cNvSpPr>
                <p:nvPr/>
              </p:nvSpPr>
              <p:spPr bwMode="auto">
                <a:xfrm>
                  <a:off x="3562" y="3112"/>
                  <a:ext cx="90" cy="91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sp>
            <p:nvSpPr>
              <p:cNvPr id="9252" name="Text Box 46"/>
              <p:cNvSpPr txBox="1">
                <a:spLocks noChangeArrowheads="1"/>
              </p:cNvSpPr>
              <p:nvPr/>
            </p:nvSpPr>
            <p:spPr bwMode="auto">
              <a:xfrm>
                <a:off x="1349" y="3071"/>
                <a:ext cx="245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C</a:t>
                </a:r>
                <a:endParaRPr lang="en-US" altLang="zh-CN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  <p:sp>
            <p:nvSpPr>
              <p:cNvPr id="9253" name="Text Box 47"/>
              <p:cNvSpPr txBox="1">
                <a:spLocks noChangeArrowheads="1"/>
              </p:cNvSpPr>
              <p:nvPr/>
            </p:nvSpPr>
            <p:spPr bwMode="auto">
              <a:xfrm>
                <a:off x="3605" y="3067"/>
                <a:ext cx="245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0000FF"/>
                    </a:solidFill>
                    <a:latin typeface="楷体_GB2312" pitchFamily="49" charset="-122"/>
                    <a:ea typeface="楷体_GB2312" pitchFamily="49" charset="-122"/>
                  </a:rPr>
                  <a:t>D</a:t>
                </a:r>
                <a:endParaRPr lang="en-US" altLang="zh-CN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sp>
        <p:nvSpPr>
          <p:cNvPr id="35" name="Text Box 48"/>
          <p:cNvSpPr txBox="1">
            <a:spLocks noChangeArrowheads="1"/>
          </p:cNvSpPr>
          <p:nvPr/>
        </p:nvSpPr>
        <p:spPr bwMode="auto">
          <a:xfrm>
            <a:off x="2085975" y="5740400"/>
            <a:ext cx="685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A1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" name="Text Box 49"/>
          <p:cNvSpPr txBox="1">
            <a:spLocks noChangeArrowheads="1"/>
          </p:cNvSpPr>
          <p:nvPr/>
        </p:nvSpPr>
        <p:spPr bwMode="auto">
          <a:xfrm>
            <a:off x="5940425" y="5956300"/>
            <a:ext cx="720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B1</a:t>
            </a:r>
            <a:endParaRPr lang="en-US" altLang="zh-CN" sz="36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" name="Oval 50"/>
          <p:cNvSpPr>
            <a:spLocks noChangeArrowheads="1"/>
          </p:cNvSpPr>
          <p:nvPr/>
        </p:nvSpPr>
        <p:spPr bwMode="auto">
          <a:xfrm>
            <a:off x="3852863" y="4941888"/>
            <a:ext cx="142875" cy="144462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Oval 52"/>
          <p:cNvSpPr>
            <a:spLocks noChangeArrowheads="1"/>
          </p:cNvSpPr>
          <p:nvPr/>
        </p:nvSpPr>
        <p:spPr bwMode="auto">
          <a:xfrm>
            <a:off x="3132138" y="4941888"/>
            <a:ext cx="142875" cy="144462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Oval 53"/>
          <p:cNvSpPr>
            <a:spLocks noChangeArrowheads="1"/>
          </p:cNvSpPr>
          <p:nvPr/>
        </p:nvSpPr>
        <p:spPr bwMode="auto">
          <a:xfrm>
            <a:off x="4860925" y="4941888"/>
            <a:ext cx="142875" cy="144462"/>
          </a:xfrm>
          <a:prstGeom prst="ellipse">
            <a:avLst/>
          </a:prstGeom>
          <a:solidFill>
            <a:srgbClr val="FF00FF"/>
          </a:solidFill>
          <a:ln w="9525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Line 54"/>
          <p:cNvSpPr>
            <a:spLocks noChangeShapeType="1"/>
          </p:cNvSpPr>
          <p:nvPr/>
        </p:nvSpPr>
        <p:spPr bwMode="auto">
          <a:xfrm>
            <a:off x="2555875" y="4292600"/>
            <a:ext cx="647700" cy="7207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55"/>
          <p:cNvSpPr>
            <a:spLocks noChangeShapeType="1"/>
          </p:cNvSpPr>
          <p:nvPr/>
        </p:nvSpPr>
        <p:spPr bwMode="auto">
          <a:xfrm flipH="1">
            <a:off x="2555875" y="5013325"/>
            <a:ext cx="647700" cy="720725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56"/>
          <p:cNvSpPr>
            <a:spLocks noChangeShapeType="1"/>
          </p:cNvSpPr>
          <p:nvPr/>
        </p:nvSpPr>
        <p:spPr bwMode="auto">
          <a:xfrm flipV="1">
            <a:off x="3203575" y="3933825"/>
            <a:ext cx="2736850" cy="1079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57"/>
          <p:cNvSpPr>
            <a:spLocks noChangeShapeType="1"/>
          </p:cNvSpPr>
          <p:nvPr/>
        </p:nvSpPr>
        <p:spPr bwMode="auto">
          <a:xfrm>
            <a:off x="2555875" y="4292600"/>
            <a:ext cx="2376488" cy="7207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58"/>
          <p:cNvSpPr>
            <a:spLocks noChangeShapeType="1"/>
          </p:cNvSpPr>
          <p:nvPr/>
        </p:nvSpPr>
        <p:spPr bwMode="auto">
          <a:xfrm flipV="1">
            <a:off x="2555875" y="5013325"/>
            <a:ext cx="2376488" cy="720725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59"/>
          <p:cNvSpPr>
            <a:spLocks noChangeShapeType="1"/>
          </p:cNvSpPr>
          <p:nvPr/>
        </p:nvSpPr>
        <p:spPr bwMode="auto">
          <a:xfrm flipV="1">
            <a:off x="4932363" y="3933825"/>
            <a:ext cx="1008062" cy="1079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Text Box 60"/>
          <p:cNvSpPr txBox="1">
            <a:spLocks noChangeArrowheads="1"/>
          </p:cNvSpPr>
          <p:nvPr/>
        </p:nvSpPr>
        <p:spPr bwMode="auto">
          <a:xfrm>
            <a:off x="3059113" y="4371975"/>
            <a:ext cx="414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F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Text Box 61"/>
          <p:cNvSpPr txBox="1">
            <a:spLocks noChangeArrowheads="1"/>
          </p:cNvSpPr>
          <p:nvPr/>
        </p:nvSpPr>
        <p:spPr bwMode="auto">
          <a:xfrm>
            <a:off x="4716463" y="4365625"/>
            <a:ext cx="4143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" name="Text Box 62"/>
          <p:cNvSpPr txBox="1">
            <a:spLocks noChangeArrowheads="1"/>
          </p:cNvSpPr>
          <p:nvPr/>
        </p:nvSpPr>
        <p:spPr bwMode="auto">
          <a:xfrm>
            <a:off x="3708400" y="4365625"/>
            <a:ext cx="414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E</a:t>
            </a:r>
            <a:endParaRPr lang="en-US" altLang="zh-CN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9" name="Oval 43"/>
          <p:cNvSpPr>
            <a:spLocks noChangeArrowheads="1"/>
          </p:cNvSpPr>
          <p:nvPr/>
        </p:nvSpPr>
        <p:spPr bwMode="auto">
          <a:xfrm>
            <a:off x="5868988" y="6021388"/>
            <a:ext cx="142875" cy="14446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Line 67"/>
          <p:cNvSpPr>
            <a:spLocks noChangeShapeType="1"/>
          </p:cNvSpPr>
          <p:nvPr/>
        </p:nvSpPr>
        <p:spPr bwMode="auto">
          <a:xfrm>
            <a:off x="2555875" y="4292600"/>
            <a:ext cx="1368425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Text Box 51"/>
          <p:cNvSpPr txBox="1">
            <a:spLocks noChangeArrowheads="1"/>
          </p:cNvSpPr>
          <p:nvPr/>
        </p:nvSpPr>
        <p:spPr bwMode="auto">
          <a:xfrm>
            <a:off x="3708400" y="4365625"/>
            <a:ext cx="4143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E</a:t>
            </a:r>
            <a:endParaRPr lang="en-US" altLang="zh-CN" sz="36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" name="Group 70"/>
          <p:cNvGrpSpPr/>
          <p:nvPr/>
        </p:nvGrpSpPr>
        <p:grpSpPr bwMode="auto">
          <a:xfrm>
            <a:off x="779463" y="2492375"/>
            <a:ext cx="7537450" cy="1485900"/>
            <a:chOff x="703" y="1529"/>
            <a:chExt cx="4748" cy="936"/>
          </a:xfrm>
        </p:grpSpPr>
        <p:sp>
          <p:nvSpPr>
            <p:cNvPr id="9245" name="Text Box 68"/>
            <p:cNvSpPr txBox="1">
              <a:spLocks noChangeArrowheads="1"/>
            </p:cNvSpPr>
            <p:nvPr/>
          </p:nvSpPr>
          <p:spPr bwMode="auto">
            <a:xfrm>
              <a:off x="703" y="1888"/>
              <a:ext cx="3006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建在何处使水管最省？</a:t>
              </a:r>
              <a:endPara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endParaRPr lang="en-US" altLang="zh-CN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246" name="Text Box 69"/>
            <p:cNvSpPr txBox="1">
              <a:spLocks noChangeArrowheads="1"/>
            </p:cNvSpPr>
            <p:nvPr/>
          </p:nvSpPr>
          <p:spPr bwMode="auto">
            <a:xfrm>
              <a:off x="4468" y="1529"/>
              <a:ext cx="98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问水塔</a:t>
              </a:r>
              <a:endPara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35" grpId="0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 animBg="1"/>
      <p:bldP spid="50" grpId="0" animBg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938" y="571500"/>
            <a:ext cx="3986212" cy="254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9" descr="pic_2276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785715">
            <a:off x="5954713" y="1697038"/>
            <a:ext cx="25352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2" descr="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5" y="3429000"/>
            <a:ext cx="4557713" cy="2944813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857750" y="357188"/>
            <a:ext cx="357028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>
                <a:latin typeface="华文新魏" pitchFamily="2" charset="-122"/>
                <a:ea typeface="华文新魏" pitchFamily="2" charset="-122"/>
              </a:rPr>
              <a:t>四边形</a:t>
            </a:r>
            <a:endParaRPr lang="zh-CN" altLang="en-US" sz="88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PP_MARK_KEY" val="a8412e7c-c901-4679-86ec-df269254423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KSO_GREEN5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主题35</Template>
  <TotalTime>0</TotalTime>
  <Words>1005</Words>
  <Application>WPS 演示</Application>
  <PresentationFormat>全屏显示(4:3)</PresentationFormat>
  <Paragraphs>245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Black</vt:lpstr>
      <vt:lpstr>幼圆</vt:lpstr>
      <vt:lpstr>Arial Rounded MT Bold</vt:lpstr>
      <vt:lpstr>Calibri</vt:lpstr>
      <vt:lpstr>方正卡通简体</vt:lpstr>
      <vt:lpstr>楷体_GB2312</vt:lpstr>
      <vt:lpstr>新宋体</vt:lpstr>
      <vt:lpstr>黑体</vt:lpstr>
      <vt:lpstr>楷体_GB2312</vt:lpstr>
      <vt:lpstr>华文新魏</vt:lpstr>
      <vt:lpstr>Times New Roman</vt:lpstr>
      <vt:lpstr>Times New Roman</vt:lpstr>
      <vt:lpstr>Arial</vt:lpstr>
      <vt:lpstr>Arial Unicode MS</vt:lpstr>
      <vt:lpstr>第一PPT模板网-WWW.1PPT.COM</vt:lpstr>
      <vt:lpstr>平面图形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平面图形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2023-02-14T05:30:09Z</dcterms:created>
  <dcterms:modified xsi:type="dcterms:W3CDTF">2023-02-14T05:30:09Z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5F635DA908D540AEB32B58126AD95870</vt:lpwstr>
  </property>
  <property fmtid="{D5CDD505-2E9C-101B-9397-08002B2CF9AE}" pid="3" name="KSOProductBuildVer">
    <vt:lpwstr>2052-11.1.0.13703</vt:lpwstr>
  </property>
</Properties>
</file>