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</p:sldMasterIdLst>
  <p:notesMasterIdLst>
    <p:notesMasterId r:id="rId4"/>
  </p:notesMasterIdLst>
  <p:sldIdLst>
    <p:sldId id="256" r:id="rId3"/>
    <p:sldId id="257" r:id="rId5"/>
    <p:sldId id="258" r:id="rId6"/>
    <p:sldId id="260" r:id="rId7"/>
    <p:sldId id="259" r:id="rId8"/>
    <p:sldId id="261" r:id="rId9"/>
    <p:sldId id="262" r:id="rId10"/>
    <p:sldId id="263" r:id="rId11"/>
    <p:sldId id="264" r:id="rId12"/>
  </p:sldIdLst>
  <p:sldSz cx="9144000" cy="6858000" type="screen4x3"/>
  <p:notesSz cx="6858000" cy="9144000"/>
  <p:custDataLst>
    <p:tags r:id="rId16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CC"/>
    <a:srgbClr val="0000FF"/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9107" autoAdjust="0"/>
  </p:normalViewPr>
  <p:slideViewPr>
    <p:cSldViewPr>
      <p:cViewPr>
        <p:scale>
          <a:sx n="100" d="100"/>
          <a:sy n="100" d="100"/>
        </p:scale>
        <p:origin x="-294" y="-24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26" d="100"/>
        <a:sy n="12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1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0E3FF12D-8A4E-403D-9913-D47ACDAF6BAB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 smtClean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E2C2C930-2AA2-4CD3-9C96-6B414C7CDA0D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229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229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93ECF75B-C514-459F-82A1-BD94C54EA5FE}" type="slidenum">
              <a:rPr lang="zh-CN" altLang="en-US" smtClean="0"/>
            </a:fld>
            <a:endParaRPr lang="en-US" altLang="zh-CN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331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331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18EC4D55-1D6A-4E42-A58B-DC248B6C6277}" type="slidenum">
              <a:rPr lang="zh-CN" altLang="en-US" smtClean="0"/>
            </a:fld>
            <a:endParaRPr lang="en-US" altLang="zh-CN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433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434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A666C7D3-935A-41FD-BC6C-3EBA68136612}" type="slidenum">
              <a:rPr lang="zh-CN" altLang="en-US" smtClean="0"/>
            </a:fld>
            <a:endParaRPr lang="en-US" altLang="zh-CN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36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536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0F09B3B9-CB33-42C8-99E4-DF593580852D}" type="slidenum">
              <a:rPr lang="zh-CN" altLang="en-US" smtClean="0"/>
            </a:fld>
            <a:endParaRPr lang="en-US" altLang="zh-CN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38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638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42B0D8F4-39D4-4B3A-A36C-AD3F466CF540}" type="slidenum">
              <a:rPr lang="zh-CN" altLang="en-US" smtClean="0"/>
            </a:fld>
            <a:endParaRPr lang="en-US" altLang="zh-CN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741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741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3D118D62-0EB0-49AB-A53D-5958CA81463E}" type="slidenum">
              <a:rPr lang="zh-CN" altLang="en-US" smtClean="0"/>
            </a:fld>
            <a:endParaRPr lang="en-US" altLang="zh-CN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43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843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A3867A40-C967-4C26-83C1-CEB12BF69CFA}" type="slidenum">
              <a:rPr lang="zh-CN" altLang="en-US" smtClean="0"/>
            </a:fld>
            <a:endParaRPr lang="en-US" altLang="zh-CN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45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946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A556A892-C68B-4B7B-AE45-4FFC3E1D4829}" type="slidenum">
              <a:rPr lang="zh-CN" altLang="en-US" smtClean="0"/>
            </a:fld>
            <a:endParaRPr lang="en-US" altLang="zh-CN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48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048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B298BD4F-E860-479E-B4B6-6454ED816361}" type="slidenum">
              <a:rPr lang="zh-CN" altLang="en-US" smtClean="0"/>
            </a:fld>
            <a:endParaRPr lang="en-US" altLang="zh-CN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2991CF-92AF-491E-B9BB-52C7EADC9F3D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C5D21A-83A7-417B-9663-C0DDCC758603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162F18-0F26-4410-B0F0-F85861CCB17B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1D5377-69E5-45B7-A9A6-2FDAF6362470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3A2C3F-325E-4353-A142-E6DB2C10AB78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A787E7-B553-41BE-903B-F220287CBB84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78D193-DFA1-4C81-9132-80A2F8AA154A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7EB04C-24F4-4B82-B579-5907264847BC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C4CCB9-3EE6-4832-98AB-3CCA7AC69A92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74BE8F-AA23-4002-BEC7-55F47A779B68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68F14B-055B-40EE-AED4-1067B42FB194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407CACB3-B455-43AC-A08F-4AFF4C181BB9}" type="slidenum">
              <a:rPr lang="en-US" altLang="zh-CN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1772816"/>
            <a:ext cx="914400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8000" b="1" kern="10" dirty="0" smtClean="0">
                <a:ln w="9525">
                  <a:solidFill>
                    <a:srgbClr val="CC99FF"/>
                  </a:solidFill>
                  <a:rou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4860000" scaled="1"/>
                </a:gra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华文新魏"/>
                <a:ea typeface="华文新魏"/>
              </a:rPr>
              <a:t>图形与测量</a:t>
            </a:r>
            <a:endParaRPr lang="zh-CN" altLang="en-US" sz="8000" b="1" kern="10" dirty="0">
              <a:ln w="9525">
                <a:solidFill>
                  <a:srgbClr val="CC99FF"/>
                </a:solidFill>
                <a:round/>
              </a:ln>
              <a:gradFill rotWithShape="1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4860000" scaled="1"/>
              </a:gradFill>
              <a:effectLst>
                <a:outerShdw dist="53882" dir="2700000" algn="ctr" rotWithShape="0">
                  <a:srgbClr val="9999FF">
                    <a:alpha val="79999"/>
                  </a:srgbClr>
                </a:outerShdw>
              </a:effectLst>
              <a:latin typeface="华文新魏"/>
              <a:ea typeface="华文新魏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5686425" cy="633412"/>
          </a:xfrm>
        </p:spPr>
        <p:txBody>
          <a:bodyPr/>
          <a:lstStyle/>
          <a:p>
            <a:pPr algn="l" eaLnBrk="1" hangingPunct="1"/>
            <a:r>
              <a:rPr lang="zh-CN" altLang="en-US" sz="40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创设情景，展开复习</a:t>
            </a:r>
            <a:endParaRPr lang="zh-CN" altLang="en-US" sz="4000" b="1" dirty="0" smtClean="0">
              <a:solidFill>
                <a:srgbClr val="0000FF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908050"/>
            <a:ext cx="5746750" cy="533400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altLang="zh-CN" b="1" dirty="0" smtClean="0"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b="1" dirty="0" smtClean="0">
                <a:latin typeface="华文楷体" pitchFamily="2" charset="-122"/>
                <a:ea typeface="华文楷体" pitchFamily="2" charset="-122"/>
              </a:rPr>
              <a:t>、长度、面积和体积的认识。</a:t>
            </a:r>
            <a:endParaRPr lang="zh-CN" altLang="en-US" b="1" dirty="0" smtClean="0"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10245" name="Picture 5" descr="04ebcbd3a60c1c3c960a1675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84213" y="1628775"/>
            <a:ext cx="4997450" cy="3529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9" name="AutoShape 9"/>
          <p:cNvSpPr>
            <a:spLocks noChangeArrowheads="1"/>
          </p:cNvSpPr>
          <p:nvPr/>
        </p:nvSpPr>
        <p:spPr bwMode="auto">
          <a:xfrm>
            <a:off x="5724525" y="1700213"/>
            <a:ext cx="3168650" cy="2879725"/>
          </a:xfrm>
          <a:prstGeom prst="wedgeRoundRectCallout">
            <a:avLst>
              <a:gd name="adj1" fmla="val -45593"/>
              <a:gd name="adj2" fmla="val 62514"/>
              <a:gd name="adj3" fmla="val 16667"/>
            </a:avLst>
          </a:prstGeom>
          <a:solidFill>
            <a:srgbClr val="FFFFCC"/>
          </a:solidFill>
          <a:ln w="9525">
            <a:solidFill>
              <a:schemeClr val="tx1"/>
            </a:solidFill>
            <a:miter lim="800000"/>
          </a:ln>
        </p:spPr>
        <p:txBody>
          <a:bodyPr/>
          <a:lstStyle/>
          <a:p>
            <a:pPr algn="ctr"/>
            <a:endParaRPr lang="zh-CN" altLang="zh-CN" b="1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0250" name="Text Box 10"/>
          <p:cNvSpPr txBox="1">
            <a:spLocks noChangeArrowheads="1"/>
          </p:cNvSpPr>
          <p:nvPr/>
        </p:nvSpPr>
        <p:spPr bwMode="auto">
          <a:xfrm>
            <a:off x="5797550" y="1785938"/>
            <a:ext cx="3024188" cy="2678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800" b="1" dirty="0">
                <a:solidFill>
                  <a:srgbClr val="FF3300"/>
                </a:solidFill>
                <a:latin typeface="华文楷体" pitchFamily="2" charset="-122"/>
                <a:ea typeface="华文楷体" pitchFamily="2" charset="-122"/>
              </a:rPr>
              <a:t>①</a:t>
            </a:r>
            <a:r>
              <a:rPr lang="zh-CN" altLang="en-US" sz="2800" b="1" dirty="0">
                <a:solidFill>
                  <a:srgbClr val="FF3300"/>
                </a:solidFill>
                <a:latin typeface="华文楷体" pitchFamily="2" charset="-122"/>
                <a:ea typeface="华文楷体" pitchFamily="2" charset="-122"/>
              </a:rPr>
              <a:t>公园正在装修和绿化，工人叔叔正准备做一些数据的测量，我们也参与到它们中间去，好吗？</a:t>
            </a:r>
            <a:endParaRPr lang="zh-CN" altLang="en-US" sz="2800" b="1" dirty="0">
              <a:solidFill>
                <a:srgbClr val="FF33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0251" name="Text Box 11"/>
          <p:cNvSpPr txBox="1">
            <a:spLocks noChangeArrowheads="1"/>
          </p:cNvSpPr>
          <p:nvPr/>
        </p:nvSpPr>
        <p:spPr bwMode="auto">
          <a:xfrm>
            <a:off x="611188" y="5143500"/>
            <a:ext cx="7867650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solidFill>
                  <a:srgbClr val="FF3300"/>
                </a:solidFill>
                <a:latin typeface="华文楷体" pitchFamily="2" charset="-122"/>
                <a:ea typeface="华文楷体" pitchFamily="2" charset="-122"/>
              </a:rPr>
              <a:t>②</a:t>
            </a:r>
            <a:r>
              <a:rPr lang="zh-CN" altLang="en-US" sz="2800" b="1" dirty="0">
                <a:solidFill>
                  <a:srgbClr val="FF3300"/>
                </a:solidFill>
                <a:latin typeface="华文楷体" pitchFamily="2" charset="-122"/>
                <a:ea typeface="华文楷体" pitchFamily="2" charset="-122"/>
              </a:rPr>
              <a:t>想一想，需要知道哪些有关图形测量的数据？会用到什么单位？</a:t>
            </a:r>
            <a:endParaRPr lang="zh-CN" altLang="en-US" sz="2800" b="1" dirty="0">
              <a:solidFill>
                <a:srgbClr val="FF33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0253" name="Text Box 13"/>
          <p:cNvSpPr txBox="1">
            <a:spLocks noChangeArrowheads="1"/>
          </p:cNvSpPr>
          <p:nvPr/>
        </p:nvSpPr>
        <p:spPr bwMode="auto">
          <a:xfrm>
            <a:off x="808038" y="5969000"/>
            <a:ext cx="304165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长度、面积、体积</a:t>
            </a:r>
            <a:endParaRPr lang="zh-CN" altLang="en-US" sz="2800" b="1" dirty="0">
              <a:solidFill>
                <a:srgbClr val="0000FF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4" dur="500"/>
                                        <p:tgtEl>
                                          <p:spTgt spid="10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10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10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2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2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0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02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02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 build="p"/>
      <p:bldP spid="10249" grpId="0" animBg="1"/>
      <p:bldP spid="10250" grpId="0"/>
      <p:bldP spid="10251" grpId="0"/>
      <p:bldP spid="1025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530225"/>
            <a:ext cx="8229600" cy="561975"/>
          </a:xfrm>
        </p:spPr>
        <p:txBody>
          <a:bodyPr/>
          <a:lstStyle/>
          <a:p>
            <a:pPr algn="l" eaLnBrk="1" hangingPunct="1"/>
            <a:r>
              <a:rPr lang="en-US" altLang="zh-CN" sz="2800" b="1" dirty="0" smtClean="0">
                <a:solidFill>
                  <a:srgbClr val="FF3300"/>
                </a:solidFill>
                <a:latin typeface="华文楷体" pitchFamily="2" charset="-122"/>
                <a:ea typeface="华文楷体" pitchFamily="2" charset="-122"/>
              </a:rPr>
              <a:t>③</a:t>
            </a:r>
            <a:r>
              <a:rPr lang="zh-CN" altLang="en-US" sz="2800" b="1" dirty="0" smtClean="0">
                <a:solidFill>
                  <a:srgbClr val="FF3300"/>
                </a:solidFill>
                <a:latin typeface="华文楷体" pitchFamily="2" charset="-122"/>
                <a:ea typeface="华文楷体" pitchFamily="2" charset="-122"/>
              </a:rPr>
              <a:t>什么是长度？什么是面积？什么是体积？</a:t>
            </a:r>
            <a:endParaRPr lang="zh-CN" altLang="en-US" sz="2800" b="1" dirty="0" smtClean="0">
              <a:solidFill>
                <a:srgbClr val="FF33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1236663"/>
            <a:ext cx="8229600" cy="1368425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zh-CN" altLang="en-US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长度：</a:t>
            </a:r>
            <a:r>
              <a:rPr lang="zh-CN" altLang="en-US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两点之间的距离。面积：平面的大小。</a:t>
            </a:r>
            <a:endParaRPr lang="zh-CN" altLang="en-US" b="1" dirty="0" smtClean="0">
              <a:solidFill>
                <a:srgbClr val="0000FF"/>
              </a:solidFill>
              <a:latin typeface="华文楷体" pitchFamily="2" charset="-122"/>
              <a:ea typeface="华文楷体" pitchFamily="2" charset="-122"/>
            </a:endParaRPr>
          </a:p>
          <a:p>
            <a:pPr eaLnBrk="1" hangingPunct="1">
              <a:buFontTx/>
              <a:buNone/>
            </a:pPr>
            <a:r>
              <a:rPr lang="zh-CN" altLang="en-US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体积：</a:t>
            </a:r>
            <a:r>
              <a:rPr lang="zh-CN" altLang="en-US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物体所占空间的大小。</a:t>
            </a:r>
            <a:endParaRPr lang="zh-CN" altLang="en-US" b="1" dirty="0" smtClean="0">
              <a:solidFill>
                <a:srgbClr val="0000FF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1268" name="Text Box 4"/>
          <p:cNvSpPr txBox="1">
            <a:spLocks noChangeArrowheads="1"/>
          </p:cNvSpPr>
          <p:nvPr/>
        </p:nvSpPr>
        <p:spPr bwMode="auto">
          <a:xfrm>
            <a:off x="447675" y="2306638"/>
            <a:ext cx="4081463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 dirty="0"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、测量单位及进率。</a:t>
            </a:r>
            <a:endParaRPr lang="zh-CN" altLang="en-US" sz="3200" b="1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1269" name="Text Box 5"/>
          <p:cNvSpPr txBox="1">
            <a:spLocks noChangeArrowheads="1"/>
          </p:cNvSpPr>
          <p:nvPr/>
        </p:nvSpPr>
        <p:spPr bwMode="auto">
          <a:xfrm>
            <a:off x="663575" y="2767013"/>
            <a:ext cx="6256338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测量除了数据之外还需要单位及进率。</a:t>
            </a:r>
            <a:endParaRPr lang="zh-CN" altLang="en-US" sz="2800" b="1" dirty="0">
              <a:solidFill>
                <a:srgbClr val="0000FF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1270" name="Text Box 6"/>
          <p:cNvSpPr txBox="1">
            <a:spLocks noChangeArrowheads="1"/>
          </p:cNvSpPr>
          <p:nvPr/>
        </p:nvSpPr>
        <p:spPr bwMode="auto">
          <a:xfrm>
            <a:off x="395288" y="3324225"/>
            <a:ext cx="7526337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sz="2800" b="1" dirty="0"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sz="2800" b="1" dirty="0">
                <a:latin typeface="华文楷体" pitchFamily="2" charset="-122"/>
                <a:ea typeface="华文楷体" pitchFamily="2" charset="-122"/>
              </a:rPr>
              <a:t>）常用的长度单位、面积单位和体积单位。</a:t>
            </a:r>
            <a:endParaRPr lang="zh-CN" altLang="en-US" sz="2800" b="1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1271" name="Text Box 7"/>
          <p:cNvSpPr txBox="1">
            <a:spLocks noChangeArrowheads="1"/>
          </p:cNvSpPr>
          <p:nvPr/>
        </p:nvSpPr>
        <p:spPr bwMode="auto">
          <a:xfrm>
            <a:off x="468313" y="3776663"/>
            <a:ext cx="6613525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常用的</a:t>
            </a:r>
            <a:r>
              <a:rPr lang="zh-CN" altLang="en-US" sz="28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长度单位：</a:t>
            </a:r>
            <a:r>
              <a:rPr lang="zh-CN" altLang="en-US" sz="28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千米、米、分米、厘米</a:t>
            </a:r>
            <a:endParaRPr lang="zh-CN" altLang="en-US" sz="2800" b="1" dirty="0">
              <a:solidFill>
                <a:srgbClr val="0000FF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1273" name="Text Box 9"/>
          <p:cNvSpPr txBox="1">
            <a:spLocks noChangeArrowheads="1"/>
          </p:cNvSpPr>
          <p:nvPr/>
        </p:nvSpPr>
        <p:spPr bwMode="auto">
          <a:xfrm>
            <a:off x="468313" y="4405313"/>
            <a:ext cx="8042275" cy="94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常用的</a:t>
            </a:r>
            <a:r>
              <a:rPr lang="zh-CN" altLang="en-US" sz="28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面积单位：</a:t>
            </a:r>
            <a:r>
              <a:rPr lang="zh-CN" altLang="en-US" sz="28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平方千米、平方米、平方分米、</a:t>
            </a:r>
            <a:endParaRPr lang="zh-CN" altLang="en-US" sz="2800" b="1" dirty="0">
              <a:solidFill>
                <a:srgbClr val="0000FF"/>
              </a:solidFill>
              <a:latin typeface="华文楷体" pitchFamily="2" charset="-122"/>
              <a:ea typeface="华文楷体" pitchFamily="2" charset="-122"/>
            </a:endParaRPr>
          </a:p>
          <a:p>
            <a:pPr eaLnBrk="1" hangingPunct="1"/>
            <a:r>
              <a:rPr lang="zh-CN" altLang="en-US" sz="28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                              平方厘米</a:t>
            </a:r>
            <a:endParaRPr lang="zh-CN" altLang="en-US" sz="2800" b="1" dirty="0">
              <a:solidFill>
                <a:srgbClr val="0000FF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1275" name="Text Box 11"/>
          <p:cNvSpPr txBox="1">
            <a:spLocks noChangeArrowheads="1"/>
          </p:cNvSpPr>
          <p:nvPr/>
        </p:nvSpPr>
        <p:spPr bwMode="auto">
          <a:xfrm>
            <a:off x="500063" y="5340350"/>
            <a:ext cx="8042275" cy="94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常用的</a:t>
            </a:r>
            <a:r>
              <a:rPr lang="zh-CN" altLang="en-US" sz="28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体积单位：</a:t>
            </a:r>
            <a:r>
              <a:rPr lang="zh-CN" altLang="en-US" sz="28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立方米、立方分米（升）、立方</a:t>
            </a:r>
            <a:endParaRPr lang="zh-CN" altLang="en-US" sz="2800" b="1" dirty="0">
              <a:solidFill>
                <a:srgbClr val="0000FF"/>
              </a:solidFill>
              <a:latin typeface="华文楷体" pitchFamily="2" charset="-122"/>
              <a:ea typeface="华文楷体" pitchFamily="2" charset="-122"/>
            </a:endParaRPr>
          </a:p>
          <a:p>
            <a:pPr eaLnBrk="1" hangingPunct="1"/>
            <a:r>
              <a:rPr lang="zh-CN" altLang="en-US" sz="28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                              厘米（毫升）</a:t>
            </a:r>
            <a:endParaRPr lang="zh-CN" altLang="en-US" sz="2800" b="1" dirty="0">
              <a:solidFill>
                <a:srgbClr val="0000FF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2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2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2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1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1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12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12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1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12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12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12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12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12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12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6" grpId="0"/>
      <p:bldP spid="11267" grpId="0" build="p"/>
      <p:bldP spid="11268" grpId="0"/>
      <p:bldP spid="11269" grpId="0"/>
      <p:bldP spid="11270" grpId="0"/>
      <p:bldP spid="11271" grpId="0"/>
      <p:bldP spid="11273" grpId="0"/>
      <p:bldP spid="1127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 eaLnBrk="1" hangingPunct="1"/>
            <a:r>
              <a:rPr lang="zh-CN" altLang="en-US" sz="3200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sz="3200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en-US" sz="3200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）单位换算的方法。</a:t>
            </a:r>
            <a:endParaRPr lang="zh-CN" altLang="en-US" sz="3200" b="1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85775" y="1268413"/>
            <a:ext cx="8229600" cy="576262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Tx/>
              <a:buNone/>
            </a:pPr>
            <a:r>
              <a:rPr lang="zh-CN" altLang="en-US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大化小，乘进率；小聚大，除以进率。</a:t>
            </a:r>
            <a:endParaRPr lang="zh-CN" altLang="en-US" b="1" dirty="0" smtClean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3316" name="Text Box 4"/>
          <p:cNvSpPr txBox="1">
            <a:spLocks noChangeArrowheads="1"/>
          </p:cNvSpPr>
          <p:nvPr/>
        </p:nvSpPr>
        <p:spPr bwMode="auto">
          <a:xfrm>
            <a:off x="468313" y="1773238"/>
            <a:ext cx="8683625" cy="1570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sz="3200" b="1" dirty="0">
                <a:latin typeface="华文楷体" pitchFamily="2" charset="-122"/>
                <a:ea typeface="华文楷体" pitchFamily="2" charset="-122"/>
              </a:rPr>
              <a:t>3</a:t>
            </a:r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）及时练习</a:t>
            </a:r>
            <a:endParaRPr lang="zh-CN" altLang="en-US" sz="3200" b="1" dirty="0">
              <a:latin typeface="华文楷体" pitchFamily="2" charset="-122"/>
              <a:ea typeface="华文楷体" pitchFamily="2" charset="-122"/>
            </a:endParaRPr>
          </a:p>
          <a:p>
            <a:pPr eaLnBrk="1" hangingPunct="1"/>
            <a:r>
              <a:rPr lang="en-US" altLang="zh-CN" sz="32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0.5</a:t>
            </a:r>
            <a:r>
              <a:rPr lang="zh-CN" altLang="en-US" sz="32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米</a:t>
            </a:r>
            <a:r>
              <a:rPr lang="en-US" altLang="zh-CN" sz="32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=</a:t>
            </a:r>
            <a:r>
              <a:rPr lang="zh-CN" altLang="en-US" sz="32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（    ）厘米     </a:t>
            </a:r>
            <a:r>
              <a:rPr lang="en-US" altLang="zh-CN" sz="32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8</a:t>
            </a:r>
            <a:r>
              <a:rPr lang="zh-CN" altLang="en-US" sz="32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平方米</a:t>
            </a:r>
            <a:r>
              <a:rPr lang="en-US" altLang="zh-CN" sz="32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=</a:t>
            </a:r>
            <a:r>
              <a:rPr lang="zh-CN" altLang="en-US" sz="32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（     ）平方分米 </a:t>
            </a:r>
            <a:endParaRPr lang="zh-CN" altLang="en-US" sz="3200" b="1" dirty="0">
              <a:solidFill>
                <a:srgbClr val="0000FF"/>
              </a:solidFill>
              <a:latin typeface="华文楷体" pitchFamily="2" charset="-122"/>
              <a:ea typeface="华文楷体" pitchFamily="2" charset="-122"/>
            </a:endParaRPr>
          </a:p>
          <a:p>
            <a:pPr eaLnBrk="1" hangingPunct="1"/>
            <a:r>
              <a:rPr lang="en-US" altLang="zh-CN" sz="32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500</a:t>
            </a:r>
            <a:r>
              <a:rPr lang="zh-CN" altLang="en-US" sz="32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立方厘米</a:t>
            </a:r>
            <a:r>
              <a:rPr lang="en-US" altLang="zh-CN" sz="32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=</a:t>
            </a:r>
            <a:r>
              <a:rPr lang="zh-CN" altLang="en-US" sz="32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（    ）立方分米</a:t>
            </a:r>
            <a:endParaRPr lang="zh-CN" altLang="en-US" sz="3200" b="1" dirty="0">
              <a:solidFill>
                <a:srgbClr val="0000FF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3317" name="Text Box 5"/>
          <p:cNvSpPr txBox="1">
            <a:spLocks noChangeArrowheads="1"/>
          </p:cNvSpPr>
          <p:nvPr/>
        </p:nvSpPr>
        <p:spPr bwMode="auto">
          <a:xfrm>
            <a:off x="519113" y="3203575"/>
            <a:ext cx="28575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 dirty="0">
                <a:latin typeface="华文楷体" pitchFamily="2" charset="-122"/>
                <a:ea typeface="华文楷体" pitchFamily="2" charset="-122"/>
              </a:rPr>
              <a:t>3</a:t>
            </a:r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、单位的大小</a:t>
            </a:r>
            <a:endParaRPr lang="zh-CN" altLang="en-US" sz="3200" b="1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3318" name="Text Box 6"/>
          <p:cNvSpPr txBox="1">
            <a:spLocks noChangeArrowheads="1"/>
          </p:cNvSpPr>
          <p:nvPr/>
        </p:nvSpPr>
        <p:spPr bwMode="auto">
          <a:xfrm>
            <a:off x="468313" y="3716338"/>
            <a:ext cx="6303962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借助实物举例说说各单位的大小。</a:t>
            </a:r>
            <a:endParaRPr lang="zh-CN" altLang="en-US" sz="3200" b="1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3319" name="Text Box 7"/>
          <p:cNvSpPr txBox="1">
            <a:spLocks noChangeArrowheads="1"/>
          </p:cNvSpPr>
          <p:nvPr/>
        </p:nvSpPr>
        <p:spPr bwMode="auto">
          <a:xfrm>
            <a:off x="539750" y="4292600"/>
            <a:ext cx="511175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 dirty="0">
                <a:latin typeface="华文楷体" pitchFamily="2" charset="-122"/>
                <a:ea typeface="华文楷体" pitchFamily="2" charset="-122"/>
              </a:rPr>
              <a:t>4</a:t>
            </a:r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、平面图形的周长。</a:t>
            </a:r>
            <a:endParaRPr lang="zh-CN" altLang="en-US" sz="3200" b="1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3320" name="Text Box 8"/>
          <p:cNvSpPr txBox="1">
            <a:spLocks noChangeArrowheads="1"/>
          </p:cNvSpPr>
          <p:nvPr/>
        </p:nvSpPr>
        <p:spPr bwMode="auto">
          <a:xfrm>
            <a:off x="323850" y="4797425"/>
            <a:ext cx="494347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sz="3200" b="1" dirty="0"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）什么是图形的周长？</a:t>
            </a:r>
            <a:endParaRPr lang="zh-CN" altLang="en-US" sz="3200" b="1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3322" name="Text Box 10"/>
          <p:cNvSpPr txBox="1">
            <a:spLocks noChangeArrowheads="1"/>
          </p:cNvSpPr>
          <p:nvPr/>
        </p:nvSpPr>
        <p:spPr bwMode="auto">
          <a:xfrm>
            <a:off x="663575" y="5340350"/>
            <a:ext cx="7935913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围成这个图形的所有线段的和，叫做这个图</a:t>
            </a:r>
            <a:endParaRPr lang="zh-CN" altLang="en-US" sz="3200" b="1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  <a:p>
            <a:pPr eaLnBrk="1" hangingPunct="1"/>
            <a:r>
              <a:rPr lang="zh-CN" altLang="en-US" sz="32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形的周长。</a:t>
            </a:r>
            <a:endParaRPr lang="zh-CN" altLang="en-US" sz="3200" b="1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2071688" y="2273300"/>
            <a:ext cx="8572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50</a:t>
            </a:r>
            <a:endParaRPr lang="zh-CN" altLang="en-US" sz="3200" b="1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6215063" y="2252663"/>
            <a:ext cx="10001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800</a:t>
            </a:r>
            <a:endParaRPr lang="zh-CN" altLang="en-US" sz="3200" b="1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3538538" y="2747963"/>
            <a:ext cx="857250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5</a:t>
            </a:r>
            <a:endParaRPr lang="zh-CN" altLang="en-US" sz="3200" b="1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3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33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33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33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33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0" dur="500"/>
                                        <p:tgtEl>
                                          <p:spTgt spid="133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33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33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33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33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4" grpId="0"/>
      <p:bldP spid="13315" grpId="0" build="p"/>
      <p:bldP spid="13316" grpId="0"/>
      <p:bldP spid="13317" grpId="0"/>
      <p:bldP spid="13318" grpId="0"/>
      <p:bldP spid="13319" grpId="0"/>
      <p:bldP spid="13320" grpId="0"/>
      <p:bldP spid="13322" grpId="0"/>
      <p:bldP spid="11" grpId="0"/>
      <p:bldP spid="12" grpId="0"/>
      <p:bldP spid="1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541338"/>
            <a:ext cx="8229600" cy="1143000"/>
          </a:xfrm>
        </p:spPr>
        <p:txBody>
          <a:bodyPr/>
          <a:lstStyle/>
          <a:p>
            <a:pPr algn="l" eaLnBrk="1" hangingPunct="1"/>
            <a:r>
              <a:rPr lang="zh-CN" altLang="en-US" sz="3200" b="1" dirty="0" smtClean="0"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sz="3200" b="1" dirty="0" smtClean="0"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en-US" sz="3200" b="1" dirty="0" smtClean="0">
                <a:latin typeface="华文楷体" pitchFamily="2" charset="-122"/>
                <a:ea typeface="华文楷体" pitchFamily="2" charset="-122"/>
              </a:rPr>
              <a:t>）单位换算</a:t>
            </a:r>
            <a:endParaRPr lang="zh-CN" altLang="en-US" sz="3200" b="1" dirty="0" smtClean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1463675"/>
            <a:ext cx="8229600" cy="1152525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en-US" altLang="zh-CN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①</a:t>
            </a:r>
            <a:r>
              <a:rPr lang="zh-CN" altLang="en-US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相邻长度单位、面积单位、体积单位之间的进率。</a:t>
            </a:r>
            <a:endParaRPr lang="zh-CN" altLang="en-US" b="1" dirty="0" smtClean="0">
              <a:solidFill>
                <a:srgbClr val="0000FF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2292" name="Text Box 4"/>
          <p:cNvSpPr txBox="1">
            <a:spLocks noChangeArrowheads="1"/>
          </p:cNvSpPr>
          <p:nvPr/>
        </p:nvSpPr>
        <p:spPr bwMode="auto">
          <a:xfrm>
            <a:off x="365125" y="2616200"/>
            <a:ext cx="7993063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长度单位：千米          米         分米       厘米</a:t>
            </a:r>
            <a:endParaRPr lang="zh-CN" altLang="en-US" sz="3200" b="1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2294" name="Line 6"/>
          <p:cNvSpPr>
            <a:spLocks noChangeShapeType="1"/>
          </p:cNvSpPr>
          <p:nvPr/>
        </p:nvSpPr>
        <p:spPr bwMode="auto">
          <a:xfrm>
            <a:off x="4859338" y="3119438"/>
            <a:ext cx="6477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295" name="Line 7"/>
          <p:cNvSpPr>
            <a:spLocks noChangeShapeType="1"/>
          </p:cNvSpPr>
          <p:nvPr/>
        </p:nvSpPr>
        <p:spPr bwMode="auto">
          <a:xfrm>
            <a:off x="6516688" y="3119438"/>
            <a:ext cx="6477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296" name="Text Box 8"/>
          <p:cNvSpPr txBox="1">
            <a:spLocks noChangeArrowheads="1"/>
          </p:cNvSpPr>
          <p:nvPr/>
        </p:nvSpPr>
        <p:spPr bwMode="auto">
          <a:xfrm>
            <a:off x="395288" y="3263900"/>
            <a:ext cx="8748712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面积单位：平方千米          公顷           平方米</a:t>
            </a:r>
            <a:endParaRPr lang="zh-CN" altLang="en-US" sz="3200" b="1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  <a:p>
            <a:pPr eaLnBrk="1" hangingPunct="1"/>
            <a:r>
              <a:rPr lang="zh-CN" altLang="en-US" sz="3200" b="1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                          平方分米         平方厘米</a:t>
            </a:r>
            <a:endParaRPr lang="zh-CN" altLang="en-US" sz="3200" b="1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2297" name="Line 9"/>
          <p:cNvSpPr>
            <a:spLocks noChangeShapeType="1"/>
          </p:cNvSpPr>
          <p:nvPr/>
        </p:nvSpPr>
        <p:spPr bwMode="auto">
          <a:xfrm>
            <a:off x="4427538" y="3767138"/>
            <a:ext cx="720725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298" name="Line 10"/>
          <p:cNvSpPr>
            <a:spLocks noChangeShapeType="1"/>
          </p:cNvSpPr>
          <p:nvPr/>
        </p:nvSpPr>
        <p:spPr bwMode="auto">
          <a:xfrm>
            <a:off x="6156325" y="3767138"/>
            <a:ext cx="10795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299" name="Line 11"/>
          <p:cNvSpPr>
            <a:spLocks noChangeShapeType="1"/>
          </p:cNvSpPr>
          <p:nvPr/>
        </p:nvSpPr>
        <p:spPr bwMode="auto">
          <a:xfrm>
            <a:off x="2555875" y="4271963"/>
            <a:ext cx="720725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300" name="Line 12"/>
          <p:cNvSpPr>
            <a:spLocks noChangeShapeType="1"/>
          </p:cNvSpPr>
          <p:nvPr/>
        </p:nvSpPr>
        <p:spPr bwMode="auto">
          <a:xfrm>
            <a:off x="5076825" y="4271963"/>
            <a:ext cx="719138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301" name="Text Box 13"/>
          <p:cNvSpPr txBox="1">
            <a:spLocks noChangeArrowheads="1"/>
          </p:cNvSpPr>
          <p:nvPr/>
        </p:nvSpPr>
        <p:spPr bwMode="auto">
          <a:xfrm>
            <a:off x="357188" y="4406900"/>
            <a:ext cx="86995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体积单位：立方米          立方分米         立方厘米</a:t>
            </a:r>
            <a:endParaRPr lang="zh-CN" altLang="en-US" sz="3200" b="1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2302" name="Line 14"/>
          <p:cNvSpPr>
            <a:spLocks noChangeShapeType="1"/>
          </p:cNvSpPr>
          <p:nvPr/>
        </p:nvSpPr>
        <p:spPr bwMode="auto">
          <a:xfrm>
            <a:off x="3851275" y="4919663"/>
            <a:ext cx="865188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303" name="Line 15"/>
          <p:cNvSpPr>
            <a:spLocks noChangeShapeType="1"/>
          </p:cNvSpPr>
          <p:nvPr/>
        </p:nvSpPr>
        <p:spPr bwMode="auto">
          <a:xfrm>
            <a:off x="6372225" y="4919663"/>
            <a:ext cx="8636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304" name="Text Box 16"/>
          <p:cNvSpPr txBox="1">
            <a:spLocks noChangeArrowheads="1"/>
          </p:cNvSpPr>
          <p:nvPr/>
        </p:nvSpPr>
        <p:spPr bwMode="auto">
          <a:xfrm>
            <a:off x="0" y="5064125"/>
            <a:ext cx="94488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容积单位：升（立方分米）         毫升（立方厘米）</a:t>
            </a:r>
            <a:endParaRPr lang="zh-CN" altLang="en-US" sz="3200" b="1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2305" name="Line 17"/>
          <p:cNvSpPr>
            <a:spLocks noChangeShapeType="1"/>
          </p:cNvSpPr>
          <p:nvPr/>
        </p:nvSpPr>
        <p:spPr bwMode="auto">
          <a:xfrm>
            <a:off x="5003800" y="5567363"/>
            <a:ext cx="1008063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307" name="Line 19"/>
          <p:cNvSpPr>
            <a:spLocks noChangeShapeType="1"/>
          </p:cNvSpPr>
          <p:nvPr/>
        </p:nvSpPr>
        <p:spPr bwMode="auto">
          <a:xfrm>
            <a:off x="3429000" y="3124200"/>
            <a:ext cx="936625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308" name="Text Box 20"/>
          <p:cNvSpPr txBox="1">
            <a:spLocks noChangeArrowheads="1"/>
          </p:cNvSpPr>
          <p:nvPr/>
        </p:nvSpPr>
        <p:spPr bwMode="auto">
          <a:xfrm>
            <a:off x="3286125" y="2552700"/>
            <a:ext cx="954088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>
                <a:latin typeface="华文楷体" pitchFamily="2" charset="-122"/>
                <a:ea typeface="华文楷体" pitchFamily="2" charset="-122"/>
              </a:rPr>
              <a:t>1000</a:t>
            </a:r>
            <a:endParaRPr lang="en-US" altLang="zh-CN" sz="3200" b="1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2309" name="Text Box 21"/>
          <p:cNvSpPr txBox="1">
            <a:spLocks noChangeArrowheads="1"/>
          </p:cNvSpPr>
          <p:nvPr/>
        </p:nvSpPr>
        <p:spPr bwMode="auto">
          <a:xfrm>
            <a:off x="4787900" y="2543175"/>
            <a:ext cx="569913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>
                <a:latin typeface="华文楷体" pitchFamily="2" charset="-122"/>
                <a:ea typeface="华文楷体" pitchFamily="2" charset="-122"/>
              </a:rPr>
              <a:t>10</a:t>
            </a:r>
            <a:endParaRPr lang="en-US" altLang="zh-CN" sz="3200" b="1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2310" name="Text Box 22"/>
          <p:cNvSpPr txBox="1">
            <a:spLocks noChangeArrowheads="1"/>
          </p:cNvSpPr>
          <p:nvPr/>
        </p:nvSpPr>
        <p:spPr bwMode="auto">
          <a:xfrm>
            <a:off x="6516688" y="2543175"/>
            <a:ext cx="569912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>
                <a:latin typeface="华文楷体" pitchFamily="2" charset="-122"/>
                <a:ea typeface="华文楷体" pitchFamily="2" charset="-122"/>
              </a:rPr>
              <a:t>10</a:t>
            </a:r>
            <a:endParaRPr lang="en-US" altLang="zh-CN" sz="3200" b="1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2311" name="Text Box 23"/>
          <p:cNvSpPr txBox="1">
            <a:spLocks noChangeArrowheads="1"/>
          </p:cNvSpPr>
          <p:nvPr/>
        </p:nvSpPr>
        <p:spPr bwMode="auto">
          <a:xfrm>
            <a:off x="4357688" y="3263900"/>
            <a:ext cx="68897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>
                <a:latin typeface="华文楷体" pitchFamily="2" charset="-122"/>
                <a:ea typeface="华文楷体" pitchFamily="2" charset="-122"/>
              </a:rPr>
              <a:t>100</a:t>
            </a:r>
            <a:endParaRPr lang="en-US" altLang="zh-CN" sz="2800" b="1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2312" name="Text Box 24"/>
          <p:cNvSpPr txBox="1">
            <a:spLocks noChangeArrowheads="1"/>
          </p:cNvSpPr>
          <p:nvPr/>
        </p:nvSpPr>
        <p:spPr bwMode="auto">
          <a:xfrm>
            <a:off x="6072188" y="3243263"/>
            <a:ext cx="10255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>
                <a:latin typeface="华文楷体" pitchFamily="2" charset="-122"/>
                <a:ea typeface="华文楷体" pitchFamily="2" charset="-122"/>
              </a:rPr>
              <a:t>10000</a:t>
            </a:r>
            <a:endParaRPr lang="en-US" altLang="zh-CN" sz="2800" b="1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2313" name="Text Box 25"/>
          <p:cNvSpPr txBox="1">
            <a:spLocks noChangeArrowheads="1"/>
          </p:cNvSpPr>
          <p:nvPr/>
        </p:nvSpPr>
        <p:spPr bwMode="auto">
          <a:xfrm>
            <a:off x="2463800" y="3814763"/>
            <a:ext cx="68897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>
                <a:latin typeface="华文楷体" pitchFamily="2" charset="-122"/>
                <a:ea typeface="华文楷体" pitchFamily="2" charset="-122"/>
              </a:rPr>
              <a:t>100</a:t>
            </a:r>
            <a:endParaRPr lang="en-US" altLang="zh-CN" sz="2800" b="1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2314" name="Text Box 26"/>
          <p:cNvSpPr txBox="1">
            <a:spLocks noChangeArrowheads="1"/>
          </p:cNvSpPr>
          <p:nvPr/>
        </p:nvSpPr>
        <p:spPr bwMode="auto">
          <a:xfrm>
            <a:off x="5076825" y="3767138"/>
            <a:ext cx="68897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>
                <a:latin typeface="华文楷体" pitchFamily="2" charset="-122"/>
                <a:ea typeface="华文楷体" pitchFamily="2" charset="-122"/>
              </a:rPr>
              <a:t>100</a:t>
            </a:r>
            <a:endParaRPr lang="en-US" altLang="zh-CN" sz="2800" b="1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2315" name="Text Box 27"/>
          <p:cNvSpPr txBox="1">
            <a:spLocks noChangeArrowheads="1"/>
          </p:cNvSpPr>
          <p:nvPr/>
        </p:nvSpPr>
        <p:spPr bwMode="auto">
          <a:xfrm>
            <a:off x="3832225" y="4433888"/>
            <a:ext cx="85725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>
                <a:latin typeface="华文楷体" pitchFamily="2" charset="-122"/>
                <a:ea typeface="华文楷体" pitchFamily="2" charset="-122"/>
              </a:rPr>
              <a:t>1000</a:t>
            </a:r>
            <a:endParaRPr lang="en-US" altLang="zh-CN" sz="2800" b="1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2316" name="Text Box 28"/>
          <p:cNvSpPr txBox="1">
            <a:spLocks noChangeArrowheads="1"/>
          </p:cNvSpPr>
          <p:nvPr/>
        </p:nvSpPr>
        <p:spPr bwMode="auto">
          <a:xfrm>
            <a:off x="6286500" y="4410075"/>
            <a:ext cx="85725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>
                <a:latin typeface="华文楷体" pitchFamily="2" charset="-122"/>
                <a:ea typeface="华文楷体" pitchFamily="2" charset="-122"/>
              </a:rPr>
              <a:t>1000</a:t>
            </a:r>
            <a:endParaRPr lang="en-US" altLang="zh-CN" sz="2800" b="1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2317" name="Text Box 29"/>
          <p:cNvSpPr txBox="1">
            <a:spLocks noChangeArrowheads="1"/>
          </p:cNvSpPr>
          <p:nvPr/>
        </p:nvSpPr>
        <p:spPr bwMode="auto">
          <a:xfrm>
            <a:off x="4984750" y="5083175"/>
            <a:ext cx="85725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>
                <a:latin typeface="华文楷体" pitchFamily="2" charset="-122"/>
                <a:ea typeface="华文楷体" pitchFamily="2" charset="-122"/>
              </a:rPr>
              <a:t>1000</a:t>
            </a:r>
            <a:endParaRPr lang="en-US" altLang="zh-CN" sz="2800" b="1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23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23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3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23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23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2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23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23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22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22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22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22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23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23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22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22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22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22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2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22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22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22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123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123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22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22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22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22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123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123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22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22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123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123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123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123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123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123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123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7" dur="500" fill="hold"/>
                                        <p:tgtEl>
                                          <p:spTgt spid="123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2" dur="500"/>
                                        <p:tgtEl>
                                          <p:spTgt spid="123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123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123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123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123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5" dur="500" fill="hold"/>
                                        <p:tgtEl>
                                          <p:spTgt spid="12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6" dur="500" fill="hold"/>
                                        <p:tgtEl>
                                          <p:spTgt spid="12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123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123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3" dur="500"/>
                                        <p:tgtEl>
                                          <p:spTgt spid="123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8" dur="500" fill="hold"/>
                                        <p:tgtEl>
                                          <p:spTgt spid="123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9" dur="500" fill="hold"/>
                                        <p:tgtEl>
                                          <p:spTgt spid="123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4" dur="500" fill="hold"/>
                                        <p:tgtEl>
                                          <p:spTgt spid="123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500" fill="hold"/>
                                        <p:tgtEl>
                                          <p:spTgt spid="123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500" fill="hold"/>
                                        <p:tgtEl>
                                          <p:spTgt spid="123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500" fill="hold"/>
                                        <p:tgtEl>
                                          <p:spTgt spid="123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2" dur="500" fill="hold"/>
                                        <p:tgtEl>
                                          <p:spTgt spid="123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500" fill="hold"/>
                                        <p:tgtEl>
                                          <p:spTgt spid="123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8" dur="500" fill="hold"/>
                                        <p:tgtEl>
                                          <p:spTgt spid="123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9" dur="500" fill="hold"/>
                                        <p:tgtEl>
                                          <p:spTgt spid="123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1" grpId="0" build="p"/>
      <p:bldP spid="12292" grpId="0"/>
      <p:bldP spid="12294" grpId="0" animBg="1"/>
      <p:bldP spid="12295" grpId="0" animBg="1"/>
      <p:bldP spid="12296" grpId="0"/>
      <p:bldP spid="12297" grpId="0" animBg="1"/>
      <p:bldP spid="12298" grpId="0" animBg="1"/>
      <p:bldP spid="12299" grpId="0" animBg="1"/>
      <p:bldP spid="12300" grpId="0" animBg="1"/>
      <p:bldP spid="12301" grpId="0"/>
      <p:bldP spid="12302" grpId="0" animBg="1"/>
      <p:bldP spid="12303" grpId="0" animBg="1"/>
      <p:bldP spid="12304" grpId="0"/>
      <p:bldP spid="12305" grpId="0" animBg="1"/>
      <p:bldP spid="12307" grpId="0" animBg="1"/>
      <p:bldP spid="12308" grpId="0"/>
      <p:bldP spid="12309" grpId="0"/>
      <p:bldP spid="12310" grpId="0"/>
      <p:bldP spid="123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>
          <a:xfrm>
            <a:off x="250825" y="-142875"/>
            <a:ext cx="8651875" cy="1143000"/>
          </a:xfrm>
        </p:spPr>
        <p:txBody>
          <a:bodyPr/>
          <a:lstStyle/>
          <a:p>
            <a:pPr algn="l" eaLnBrk="1" hangingPunct="1"/>
            <a:r>
              <a:rPr lang="zh-CN" altLang="en-US" sz="32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②如</a:t>
            </a:r>
            <a:r>
              <a:rPr lang="zh-CN" altLang="en-US" sz="32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何计算长方形、正方形、圆的周长？</a:t>
            </a:r>
            <a:endParaRPr lang="zh-CN" altLang="en-US" sz="3200" b="1" dirty="0" smtClean="0">
              <a:solidFill>
                <a:srgbClr val="0000FF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938213"/>
            <a:ext cx="8229600" cy="1900237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zh-CN" altLang="en-US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长方形的周长</a:t>
            </a:r>
            <a:r>
              <a:rPr lang="en-US" altLang="zh-CN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=</a:t>
            </a:r>
            <a:r>
              <a:rPr lang="zh-CN" altLang="en-US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（长</a:t>
            </a:r>
            <a:r>
              <a:rPr lang="en-US" altLang="zh-CN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+</a:t>
            </a:r>
            <a:r>
              <a:rPr lang="zh-CN" altLang="en-US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宽）</a:t>
            </a:r>
            <a:r>
              <a:rPr lang="en-US" altLang="zh-CN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×2</a:t>
            </a:r>
            <a:endParaRPr lang="en-US" altLang="zh-CN" b="1" dirty="0" smtClean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  <a:p>
            <a:pPr eaLnBrk="1" hangingPunct="1">
              <a:buFontTx/>
              <a:buNone/>
            </a:pPr>
            <a:r>
              <a:rPr lang="zh-CN" altLang="en-US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正方形的周长</a:t>
            </a:r>
            <a:r>
              <a:rPr lang="en-US" altLang="zh-CN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=</a:t>
            </a:r>
            <a:r>
              <a:rPr lang="zh-CN" altLang="en-US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边长</a:t>
            </a:r>
            <a:r>
              <a:rPr lang="en-US" altLang="zh-CN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×4</a:t>
            </a:r>
            <a:endParaRPr lang="en-US" altLang="zh-CN" b="1" dirty="0" smtClean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  <a:p>
            <a:pPr eaLnBrk="1" hangingPunct="1">
              <a:buFontTx/>
              <a:buNone/>
            </a:pPr>
            <a:r>
              <a:rPr lang="zh-CN" altLang="en-US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圆的周长</a:t>
            </a:r>
            <a:r>
              <a:rPr lang="en-US" altLang="zh-CN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=</a:t>
            </a:r>
            <a:r>
              <a:rPr lang="zh-CN" altLang="en-US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圆周率</a:t>
            </a:r>
            <a:r>
              <a:rPr lang="en-US" altLang="zh-CN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×</a:t>
            </a:r>
            <a:r>
              <a:rPr lang="zh-CN" altLang="en-US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直径</a:t>
            </a:r>
            <a:r>
              <a:rPr lang="en-US" altLang="zh-CN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=</a:t>
            </a:r>
            <a:r>
              <a:rPr lang="zh-CN" altLang="en-US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圆周率</a:t>
            </a:r>
            <a:r>
              <a:rPr lang="en-US" altLang="zh-CN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×</a:t>
            </a:r>
            <a:r>
              <a:rPr lang="zh-CN" altLang="en-US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半径</a:t>
            </a:r>
            <a:r>
              <a:rPr lang="en-US" altLang="zh-CN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×2</a:t>
            </a:r>
            <a:endParaRPr lang="en-US" altLang="zh-CN" b="1" dirty="0" smtClean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4342" name="Text Box 6"/>
          <p:cNvSpPr txBox="1">
            <a:spLocks noChangeArrowheads="1"/>
          </p:cNvSpPr>
          <p:nvPr/>
        </p:nvSpPr>
        <p:spPr bwMode="auto">
          <a:xfrm>
            <a:off x="611188" y="2928938"/>
            <a:ext cx="4081462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>
                <a:latin typeface="华文楷体" pitchFamily="2" charset="-122"/>
                <a:ea typeface="华文楷体" pitchFamily="2" charset="-122"/>
              </a:rPr>
              <a:t>5</a:t>
            </a:r>
            <a:r>
              <a:rPr lang="zh-CN" altLang="en-US" sz="3200" b="1">
                <a:latin typeface="华文楷体" pitchFamily="2" charset="-122"/>
                <a:ea typeface="华文楷体" pitchFamily="2" charset="-122"/>
              </a:rPr>
              <a:t>、平面图形的面积。</a:t>
            </a:r>
            <a:endParaRPr lang="zh-CN" altLang="en-US" sz="3200" b="1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4343" name="Rectangle 7"/>
          <p:cNvSpPr>
            <a:spLocks noChangeArrowheads="1"/>
          </p:cNvSpPr>
          <p:nvPr/>
        </p:nvSpPr>
        <p:spPr bwMode="auto">
          <a:xfrm>
            <a:off x="827088" y="3578225"/>
            <a:ext cx="647700" cy="649288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endParaRPr lang="zh-CN" altLang="en-US" b="1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4344" name="Rectangle 8"/>
          <p:cNvSpPr>
            <a:spLocks noChangeArrowheads="1"/>
          </p:cNvSpPr>
          <p:nvPr/>
        </p:nvSpPr>
        <p:spPr bwMode="auto">
          <a:xfrm>
            <a:off x="755650" y="4946650"/>
            <a:ext cx="792163" cy="5048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endParaRPr lang="zh-CN" altLang="en-US" b="1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4346" name="Line 10"/>
          <p:cNvSpPr>
            <a:spLocks noChangeShapeType="1"/>
          </p:cNvSpPr>
          <p:nvPr/>
        </p:nvSpPr>
        <p:spPr bwMode="auto">
          <a:xfrm flipV="1">
            <a:off x="1116013" y="4225925"/>
            <a:ext cx="0" cy="647700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347" name="AutoShape 11"/>
          <p:cNvSpPr>
            <a:spLocks noChangeArrowheads="1"/>
          </p:cNvSpPr>
          <p:nvPr/>
        </p:nvSpPr>
        <p:spPr bwMode="auto">
          <a:xfrm>
            <a:off x="2627313" y="4873625"/>
            <a:ext cx="1223962" cy="503238"/>
          </a:xfrm>
          <a:prstGeom prst="parallelogram">
            <a:avLst>
              <a:gd name="adj" fmla="val 60804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endParaRPr lang="zh-CN" altLang="en-US" b="1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4348" name="Line 12"/>
          <p:cNvSpPr>
            <a:spLocks noChangeShapeType="1"/>
          </p:cNvSpPr>
          <p:nvPr/>
        </p:nvSpPr>
        <p:spPr bwMode="auto">
          <a:xfrm>
            <a:off x="2916238" y="4873625"/>
            <a:ext cx="0" cy="504825"/>
          </a:xfrm>
          <a:prstGeom prst="line">
            <a:avLst/>
          </a:prstGeom>
          <a:noFill/>
          <a:ln w="38100">
            <a:solidFill>
              <a:schemeClr val="tx1"/>
            </a:solidFill>
            <a:prstDash val="sysDot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349" name="Line 13"/>
          <p:cNvSpPr>
            <a:spLocks noChangeShapeType="1"/>
          </p:cNvSpPr>
          <p:nvPr/>
        </p:nvSpPr>
        <p:spPr bwMode="auto">
          <a:xfrm>
            <a:off x="3492500" y="5378450"/>
            <a:ext cx="358775" cy="0"/>
          </a:xfrm>
          <a:prstGeom prst="line">
            <a:avLst/>
          </a:prstGeom>
          <a:noFill/>
          <a:ln w="38100">
            <a:solidFill>
              <a:schemeClr val="tx1"/>
            </a:solidFill>
            <a:prstDash val="sysDot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350" name="Line 14"/>
          <p:cNvSpPr>
            <a:spLocks noChangeShapeType="1"/>
          </p:cNvSpPr>
          <p:nvPr/>
        </p:nvSpPr>
        <p:spPr bwMode="auto">
          <a:xfrm>
            <a:off x="3851275" y="4873625"/>
            <a:ext cx="0" cy="504825"/>
          </a:xfrm>
          <a:prstGeom prst="line">
            <a:avLst/>
          </a:prstGeom>
          <a:noFill/>
          <a:ln w="38100">
            <a:solidFill>
              <a:schemeClr val="tx1"/>
            </a:solidFill>
            <a:prstDash val="sysDot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351" name="AutoShape 15"/>
          <p:cNvSpPr>
            <a:spLocks noChangeArrowheads="1"/>
          </p:cNvSpPr>
          <p:nvPr/>
        </p:nvSpPr>
        <p:spPr bwMode="auto">
          <a:xfrm>
            <a:off x="5364163" y="3289300"/>
            <a:ext cx="1223962" cy="792163"/>
          </a:xfrm>
          <a:prstGeom prst="triangle">
            <a:avLst>
              <a:gd name="adj" fmla="val 50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endParaRPr lang="zh-CN" altLang="en-US" b="1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4356" name="Line 20"/>
          <p:cNvSpPr>
            <a:spLocks noChangeShapeType="1"/>
          </p:cNvSpPr>
          <p:nvPr/>
        </p:nvSpPr>
        <p:spPr bwMode="auto">
          <a:xfrm flipH="1">
            <a:off x="5940425" y="3289300"/>
            <a:ext cx="0" cy="792163"/>
          </a:xfrm>
          <a:prstGeom prst="line">
            <a:avLst/>
          </a:prstGeom>
          <a:noFill/>
          <a:ln w="38100">
            <a:solidFill>
              <a:schemeClr val="tx1"/>
            </a:solidFill>
            <a:prstDash val="sysDot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357" name="Line 21"/>
          <p:cNvSpPr>
            <a:spLocks noChangeShapeType="1"/>
          </p:cNvSpPr>
          <p:nvPr/>
        </p:nvSpPr>
        <p:spPr bwMode="auto">
          <a:xfrm>
            <a:off x="5940425" y="3289300"/>
            <a:ext cx="647700" cy="0"/>
          </a:xfrm>
          <a:prstGeom prst="line">
            <a:avLst/>
          </a:prstGeom>
          <a:noFill/>
          <a:ln w="38100">
            <a:solidFill>
              <a:schemeClr val="tx1"/>
            </a:solidFill>
            <a:prstDash val="sysDot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358" name="Line 22"/>
          <p:cNvSpPr>
            <a:spLocks noChangeShapeType="1"/>
          </p:cNvSpPr>
          <p:nvPr/>
        </p:nvSpPr>
        <p:spPr bwMode="auto">
          <a:xfrm>
            <a:off x="6588125" y="3289300"/>
            <a:ext cx="0" cy="792163"/>
          </a:xfrm>
          <a:prstGeom prst="line">
            <a:avLst/>
          </a:prstGeom>
          <a:noFill/>
          <a:ln w="38100">
            <a:solidFill>
              <a:schemeClr val="tx1"/>
            </a:solidFill>
            <a:prstDash val="sysDot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359" name="AutoShape 23"/>
          <p:cNvSpPr>
            <a:spLocks noChangeArrowheads="1"/>
          </p:cNvSpPr>
          <p:nvPr/>
        </p:nvSpPr>
        <p:spPr bwMode="auto">
          <a:xfrm rot="10800000">
            <a:off x="5580063" y="4657725"/>
            <a:ext cx="1214437" cy="792163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0 h 21600"/>
              <a:gd name="T8" fmla="*/ 0 60000 65536"/>
              <a:gd name="T9" fmla="*/ 0 60000 65536"/>
              <a:gd name="T10" fmla="*/ 0 60000 65536"/>
              <a:gd name="T11" fmla="*/ 0 60000 65536"/>
              <a:gd name="T12" fmla="*/ 4500 w 21600"/>
              <a:gd name="T13" fmla="*/ 4500 h 21600"/>
              <a:gd name="T14" fmla="*/ 17100 w 21600"/>
              <a:gd name="T15" fmla="*/ 171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5400" y="21600"/>
                </a:lnTo>
                <a:lnTo>
                  <a:pt x="16200" y="21600"/>
                </a:lnTo>
                <a:lnTo>
                  <a:pt x="21600" y="0"/>
                </a:lnTo>
                <a:close/>
              </a:path>
            </a:pathLst>
          </a:cu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endParaRPr lang="zh-CN" altLang="en-US" b="1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4361" name="Line 25"/>
          <p:cNvSpPr>
            <a:spLocks noChangeShapeType="1"/>
          </p:cNvSpPr>
          <p:nvPr/>
        </p:nvSpPr>
        <p:spPr bwMode="auto">
          <a:xfrm flipH="1" flipV="1">
            <a:off x="5867400" y="4657725"/>
            <a:ext cx="0" cy="792163"/>
          </a:xfrm>
          <a:prstGeom prst="line">
            <a:avLst/>
          </a:prstGeom>
          <a:noFill/>
          <a:ln w="38100">
            <a:solidFill>
              <a:schemeClr val="tx1"/>
            </a:solidFill>
            <a:prstDash val="sysDot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362" name="AutoShape 26"/>
          <p:cNvSpPr>
            <a:spLocks noChangeArrowheads="1"/>
          </p:cNvSpPr>
          <p:nvPr/>
        </p:nvSpPr>
        <p:spPr bwMode="auto">
          <a:xfrm>
            <a:off x="6516688" y="4657725"/>
            <a:ext cx="1214437" cy="792163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0 h 21600"/>
              <a:gd name="T8" fmla="*/ 0 60000 65536"/>
              <a:gd name="T9" fmla="*/ 0 60000 65536"/>
              <a:gd name="T10" fmla="*/ 0 60000 65536"/>
              <a:gd name="T11" fmla="*/ 0 60000 65536"/>
              <a:gd name="T12" fmla="*/ 4500 w 21600"/>
              <a:gd name="T13" fmla="*/ 4500 h 21600"/>
              <a:gd name="T14" fmla="*/ 17100 w 21600"/>
              <a:gd name="T15" fmla="*/ 171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5400" y="21600"/>
                </a:lnTo>
                <a:lnTo>
                  <a:pt x="16200" y="21600"/>
                </a:lnTo>
                <a:lnTo>
                  <a:pt x="21600" y="0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prstDash val="sysDot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en-US" b="1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4363" name="Line 27"/>
          <p:cNvSpPr>
            <a:spLocks noChangeShapeType="1"/>
          </p:cNvSpPr>
          <p:nvPr/>
        </p:nvSpPr>
        <p:spPr bwMode="auto">
          <a:xfrm>
            <a:off x="1692275" y="5162550"/>
            <a:ext cx="792163" cy="0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364" name="Line 28"/>
          <p:cNvSpPr>
            <a:spLocks noChangeShapeType="1"/>
          </p:cNvSpPr>
          <p:nvPr/>
        </p:nvSpPr>
        <p:spPr bwMode="auto">
          <a:xfrm flipV="1">
            <a:off x="3924300" y="4010025"/>
            <a:ext cx="1223963" cy="792163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365" name="Line 29"/>
          <p:cNvSpPr>
            <a:spLocks noChangeShapeType="1"/>
          </p:cNvSpPr>
          <p:nvPr/>
        </p:nvSpPr>
        <p:spPr bwMode="auto">
          <a:xfrm>
            <a:off x="3924300" y="5378450"/>
            <a:ext cx="1511300" cy="71438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366" name="Text Box 30"/>
          <p:cNvSpPr txBox="1">
            <a:spLocks noChangeArrowheads="1"/>
          </p:cNvSpPr>
          <p:nvPr/>
        </p:nvSpPr>
        <p:spPr bwMode="auto">
          <a:xfrm>
            <a:off x="1455738" y="3595688"/>
            <a:ext cx="124936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S=a×a</a:t>
            </a:r>
            <a:endParaRPr lang="en-US" altLang="zh-CN" sz="2800" b="1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4367" name="Text Box 31"/>
          <p:cNvSpPr txBox="1">
            <a:spLocks noChangeArrowheads="1"/>
          </p:cNvSpPr>
          <p:nvPr/>
        </p:nvSpPr>
        <p:spPr bwMode="auto">
          <a:xfrm>
            <a:off x="684213" y="5613400"/>
            <a:ext cx="1011237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S=ab</a:t>
            </a:r>
            <a:endParaRPr lang="en-US" altLang="zh-CN" sz="2800" b="1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4368" name="Text Box 32"/>
          <p:cNvSpPr txBox="1">
            <a:spLocks noChangeArrowheads="1"/>
          </p:cNvSpPr>
          <p:nvPr/>
        </p:nvSpPr>
        <p:spPr bwMode="auto">
          <a:xfrm>
            <a:off x="2679700" y="5540375"/>
            <a:ext cx="101123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S=ah</a:t>
            </a:r>
            <a:endParaRPr lang="en-US" altLang="zh-CN" sz="2800" b="1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4369" name="Text Box 33"/>
          <p:cNvSpPr txBox="1">
            <a:spLocks noChangeArrowheads="1"/>
          </p:cNvSpPr>
          <p:nvPr/>
        </p:nvSpPr>
        <p:spPr bwMode="auto">
          <a:xfrm>
            <a:off x="5416550" y="4029075"/>
            <a:ext cx="180181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S=ah×1/2</a:t>
            </a:r>
            <a:endParaRPr lang="en-US" altLang="zh-CN" sz="2800" b="1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4370" name="Text Box 34"/>
          <p:cNvSpPr txBox="1">
            <a:spLocks noChangeArrowheads="1"/>
          </p:cNvSpPr>
          <p:nvPr/>
        </p:nvSpPr>
        <p:spPr bwMode="auto">
          <a:xfrm>
            <a:off x="5508625" y="5521325"/>
            <a:ext cx="242093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S=(a+b)h×1/2</a:t>
            </a:r>
            <a:endParaRPr lang="en-US" altLang="zh-CN" sz="2800" b="1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43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43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43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43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43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43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3" dur="500"/>
                                        <p:tgtEl>
                                          <p:spTgt spid="14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143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3" dur="500"/>
                                        <p:tgtEl>
                                          <p:spTgt spid="14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43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43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4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43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2" dur="500"/>
                                        <p:tgtEl>
                                          <p:spTgt spid="14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43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43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43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43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43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43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43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43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43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43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143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43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43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143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43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43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143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143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143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143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143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14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3" dur="500"/>
                                        <p:tgtEl>
                                          <p:spTgt spid="143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143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143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143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143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2" presetID="39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143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143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143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143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8" presetID="39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143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143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143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143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143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143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143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143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143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143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143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3" dur="500"/>
                                        <p:tgtEl>
                                          <p:spTgt spid="143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8" dur="500" fill="hold"/>
                                        <p:tgtEl>
                                          <p:spTgt spid="143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500" fill="hold"/>
                                        <p:tgtEl>
                                          <p:spTgt spid="143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0" dur="500"/>
                                        <p:tgtEl>
                                          <p:spTgt spid="143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1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3" dur="500" fill="hold"/>
                                        <p:tgtEl>
                                          <p:spTgt spid="143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500" fill="hold"/>
                                        <p:tgtEl>
                                          <p:spTgt spid="143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5" dur="500"/>
                                        <p:tgtEl>
                                          <p:spTgt spid="14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6" fill="hold">
                      <p:stCondLst>
                        <p:cond delay="indefinite"/>
                      </p:stCondLst>
                      <p:childTnLst>
                        <p:par>
                          <p:cTn id="167" fill="hold">
                            <p:stCondLst>
                              <p:cond delay="0"/>
                            </p:stCondLst>
                            <p:childTnLst>
                              <p:par>
                                <p:cTn id="168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0" dur="500" fill="hold"/>
                                        <p:tgtEl>
                                          <p:spTgt spid="143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500" fill="hold"/>
                                        <p:tgtEl>
                                          <p:spTgt spid="143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2" dur="500"/>
                                        <p:tgtEl>
                                          <p:spTgt spid="14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/>
      <p:bldP spid="14339" grpId="0" build="p"/>
      <p:bldP spid="14342" grpId="0"/>
      <p:bldP spid="14343" grpId="0" animBg="1"/>
      <p:bldP spid="14344" grpId="0" animBg="1"/>
      <p:bldP spid="14346" grpId="0" animBg="1"/>
      <p:bldP spid="14347" grpId="0" animBg="1"/>
      <p:bldP spid="14348" grpId="0" animBg="1"/>
      <p:bldP spid="14349" grpId="0" animBg="1"/>
      <p:bldP spid="14350" grpId="0" animBg="1"/>
      <p:bldP spid="14351" grpId="0" animBg="1"/>
      <p:bldP spid="14356" grpId="0" animBg="1"/>
      <p:bldP spid="14357" grpId="0" animBg="1"/>
      <p:bldP spid="14358" grpId="0" animBg="1"/>
      <p:bldP spid="14359" grpId="0" animBg="1"/>
      <p:bldP spid="14361" grpId="0" animBg="1"/>
      <p:bldP spid="14362" grpId="0" animBg="1"/>
      <p:bldP spid="14363" grpId="0" animBg="1"/>
      <p:bldP spid="14364" grpId="0" animBg="1"/>
      <p:bldP spid="14365" grpId="0" animBg="1"/>
      <p:bldP spid="14366" grpId="0"/>
      <p:bldP spid="14367" grpId="0"/>
      <p:bldP spid="14368" grpId="0"/>
      <p:bldP spid="14369" grpId="0"/>
      <p:bldP spid="1437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85775" y="1600200"/>
            <a:ext cx="8229600" cy="604838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en-US" altLang="zh-CN" b="1" smtClean="0">
                <a:latin typeface="华文楷体" pitchFamily="2" charset="-122"/>
                <a:ea typeface="华文楷体" pitchFamily="2" charset="-122"/>
              </a:rPr>
              <a:t>6</a:t>
            </a:r>
            <a:r>
              <a:rPr lang="zh-CN" altLang="en-US" b="1" smtClean="0">
                <a:latin typeface="华文楷体" pitchFamily="2" charset="-122"/>
                <a:ea typeface="华文楷体" pitchFamily="2" charset="-122"/>
              </a:rPr>
              <a:t>、立体图形的表面积和体积。</a:t>
            </a:r>
            <a:endParaRPr lang="zh-CN" altLang="en-US" b="1" smtClean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8195" name="Oval 4"/>
          <p:cNvSpPr>
            <a:spLocks noChangeArrowheads="1"/>
          </p:cNvSpPr>
          <p:nvPr/>
        </p:nvSpPr>
        <p:spPr bwMode="auto">
          <a:xfrm>
            <a:off x="1476375" y="549275"/>
            <a:ext cx="863600" cy="863600"/>
          </a:xfrm>
          <a:prstGeom prst="ellipse">
            <a:avLst/>
          </a:prstGeom>
          <a:noFill/>
          <a:ln w="3810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en-US" b="1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8196" name="Line 5"/>
          <p:cNvSpPr>
            <a:spLocks noChangeShapeType="1"/>
          </p:cNvSpPr>
          <p:nvPr/>
        </p:nvSpPr>
        <p:spPr bwMode="auto">
          <a:xfrm>
            <a:off x="1908175" y="981075"/>
            <a:ext cx="431800" cy="0"/>
          </a:xfrm>
          <a:prstGeom prst="line">
            <a:avLst/>
          </a:prstGeom>
          <a:noFill/>
          <a:ln w="28575">
            <a:solidFill>
              <a:srgbClr val="FF33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197" name="Text Box 6"/>
          <p:cNvSpPr txBox="1">
            <a:spLocks noChangeArrowheads="1"/>
          </p:cNvSpPr>
          <p:nvPr/>
        </p:nvSpPr>
        <p:spPr bwMode="auto">
          <a:xfrm>
            <a:off x="1887538" y="566738"/>
            <a:ext cx="287337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>
                <a:solidFill>
                  <a:srgbClr val="FF3300"/>
                </a:solidFill>
                <a:latin typeface="华文楷体" pitchFamily="2" charset="-122"/>
                <a:ea typeface="华文楷体" pitchFamily="2" charset="-122"/>
              </a:rPr>
              <a:t>r</a:t>
            </a:r>
            <a:endParaRPr lang="en-US" altLang="zh-CN" sz="2400" b="1">
              <a:solidFill>
                <a:srgbClr val="FF33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5367" name="Text Box 7"/>
          <p:cNvSpPr txBox="1">
            <a:spLocks noChangeArrowheads="1"/>
          </p:cNvSpPr>
          <p:nvPr/>
        </p:nvSpPr>
        <p:spPr bwMode="auto">
          <a:xfrm>
            <a:off x="2751138" y="466725"/>
            <a:ext cx="1220787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S= πr</a:t>
            </a:r>
            <a:r>
              <a:rPr lang="en-US" altLang="zh-CN" sz="3200" b="1" baseline="3000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endParaRPr lang="en-US" altLang="zh-CN" sz="3200" b="1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5368" name="Text Box 8"/>
          <p:cNvSpPr txBox="1">
            <a:spLocks noChangeArrowheads="1"/>
          </p:cNvSpPr>
          <p:nvPr/>
        </p:nvSpPr>
        <p:spPr bwMode="auto">
          <a:xfrm>
            <a:off x="392113" y="2060575"/>
            <a:ext cx="8751887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表面积：组成这个立体图形所有面的面积之和，</a:t>
            </a:r>
            <a:endParaRPr lang="zh-CN" altLang="en-US" sz="3200" b="1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  <a:p>
            <a:pPr eaLnBrk="1" hangingPunct="1"/>
            <a:r>
              <a:rPr lang="zh-CN" altLang="en-US" sz="3200" b="1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叫做这个立体图形的表面积。</a:t>
            </a:r>
            <a:endParaRPr lang="zh-CN" altLang="en-US" sz="3200" b="1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5369" name="AutoShape 9"/>
          <p:cNvSpPr>
            <a:spLocks noChangeArrowheads="1"/>
          </p:cNvSpPr>
          <p:nvPr/>
        </p:nvSpPr>
        <p:spPr bwMode="auto">
          <a:xfrm>
            <a:off x="755650" y="3500438"/>
            <a:ext cx="863600" cy="936625"/>
          </a:xfrm>
          <a:prstGeom prst="cube">
            <a:avLst>
              <a:gd name="adj" fmla="val 25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endParaRPr lang="zh-CN" altLang="en-US" b="1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5370" name="Text Box 10"/>
          <p:cNvSpPr txBox="1">
            <a:spLocks noChangeArrowheads="1"/>
          </p:cNvSpPr>
          <p:nvPr/>
        </p:nvSpPr>
        <p:spPr bwMode="auto">
          <a:xfrm>
            <a:off x="1887538" y="3492500"/>
            <a:ext cx="2001837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S=a×a×6</a:t>
            </a:r>
            <a:endParaRPr lang="en-US" altLang="zh-CN" sz="3200" b="1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5371" name="AutoShape 11"/>
          <p:cNvSpPr>
            <a:spLocks noChangeArrowheads="1"/>
          </p:cNvSpPr>
          <p:nvPr/>
        </p:nvSpPr>
        <p:spPr bwMode="auto">
          <a:xfrm>
            <a:off x="5724525" y="3141663"/>
            <a:ext cx="1152525" cy="792162"/>
          </a:xfrm>
          <a:prstGeom prst="cube">
            <a:avLst>
              <a:gd name="adj" fmla="val 25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endParaRPr lang="zh-CN" altLang="en-US" b="1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5372" name="Text Box 12"/>
          <p:cNvSpPr txBox="1">
            <a:spLocks noChangeArrowheads="1"/>
          </p:cNvSpPr>
          <p:nvPr/>
        </p:nvSpPr>
        <p:spPr bwMode="auto">
          <a:xfrm>
            <a:off x="4356100" y="4076700"/>
            <a:ext cx="3595688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S=(ab</a:t>
            </a:r>
            <a:r>
              <a:rPr lang="zh-CN" altLang="en-US" sz="3200" b="1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＋</a:t>
            </a:r>
            <a:r>
              <a:rPr lang="en-US" altLang="zh-CN" sz="3200" b="1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ah</a:t>
            </a:r>
            <a:r>
              <a:rPr lang="zh-CN" altLang="en-US" sz="3200" b="1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＋</a:t>
            </a:r>
            <a:r>
              <a:rPr lang="en-US" altLang="zh-CN" sz="3200" b="1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bh) ×2</a:t>
            </a:r>
            <a:endParaRPr lang="en-US" altLang="zh-CN" sz="3200" b="1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5373" name="AutoShape 13"/>
          <p:cNvSpPr>
            <a:spLocks noChangeArrowheads="1"/>
          </p:cNvSpPr>
          <p:nvPr/>
        </p:nvSpPr>
        <p:spPr bwMode="auto">
          <a:xfrm>
            <a:off x="900113" y="5157788"/>
            <a:ext cx="719137" cy="1079500"/>
          </a:xfrm>
          <a:prstGeom prst="can">
            <a:avLst>
              <a:gd name="adj" fmla="val 37528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/>
          <a:p>
            <a:endParaRPr lang="zh-CN" altLang="en-US" b="1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5374" name="Text Box 14"/>
          <p:cNvSpPr txBox="1">
            <a:spLocks noChangeArrowheads="1"/>
          </p:cNvSpPr>
          <p:nvPr/>
        </p:nvSpPr>
        <p:spPr bwMode="auto">
          <a:xfrm>
            <a:off x="2247900" y="5148263"/>
            <a:ext cx="4183063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S=</a:t>
            </a:r>
            <a:r>
              <a:rPr lang="zh-CN" altLang="en-US" sz="3200" b="1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底面积</a:t>
            </a:r>
            <a:r>
              <a:rPr lang="en-US" altLang="zh-CN" sz="3200" b="1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×2</a:t>
            </a:r>
            <a:r>
              <a:rPr lang="zh-CN" altLang="en-US" sz="3200" b="1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＋侧面积</a:t>
            </a:r>
            <a:endParaRPr lang="zh-CN" altLang="en-US" sz="3200" b="1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53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53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3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53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53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53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53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53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53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53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53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53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53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53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53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6" dur="500"/>
                                        <p:tgtEl>
                                          <p:spTgt spid="153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53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53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3" grpId="0" build="p"/>
      <p:bldP spid="15367" grpId="0"/>
      <p:bldP spid="15368" grpId="0"/>
      <p:bldP spid="15369" grpId="0" animBg="1"/>
      <p:bldP spid="15370" grpId="0"/>
      <p:bldP spid="15371" grpId="0" animBg="1"/>
      <p:bldP spid="15372" grpId="0"/>
      <p:bldP spid="15373" grpId="0" animBg="1"/>
      <p:bldP spid="1537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8" name="AutoShape 4"/>
          <p:cNvSpPr>
            <a:spLocks noChangeArrowheads="1"/>
          </p:cNvSpPr>
          <p:nvPr/>
        </p:nvSpPr>
        <p:spPr bwMode="auto">
          <a:xfrm>
            <a:off x="684213" y="2046288"/>
            <a:ext cx="935037" cy="936625"/>
          </a:xfrm>
          <a:prstGeom prst="cube">
            <a:avLst>
              <a:gd name="adj" fmla="val 25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endParaRPr lang="zh-CN" altLang="en-US" b="1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6389" name="AutoShape 5"/>
          <p:cNvSpPr>
            <a:spLocks noChangeArrowheads="1"/>
          </p:cNvSpPr>
          <p:nvPr/>
        </p:nvSpPr>
        <p:spPr bwMode="auto">
          <a:xfrm>
            <a:off x="2627313" y="1974850"/>
            <a:ext cx="1511300" cy="865188"/>
          </a:xfrm>
          <a:prstGeom prst="cube">
            <a:avLst>
              <a:gd name="adj" fmla="val 25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endParaRPr lang="zh-CN" altLang="en-US" b="1"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16398" name="Picture 14" descr="zhu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4716463" y="1614488"/>
            <a:ext cx="3762375" cy="163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99" name="Line 15"/>
          <p:cNvSpPr>
            <a:spLocks noChangeShapeType="1"/>
          </p:cNvSpPr>
          <p:nvPr/>
        </p:nvSpPr>
        <p:spPr bwMode="auto">
          <a:xfrm flipH="1">
            <a:off x="1692275" y="2478088"/>
            <a:ext cx="719138" cy="0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400" name="Line 16"/>
          <p:cNvSpPr>
            <a:spLocks noChangeShapeType="1"/>
          </p:cNvSpPr>
          <p:nvPr/>
        </p:nvSpPr>
        <p:spPr bwMode="auto">
          <a:xfrm>
            <a:off x="4211638" y="2406650"/>
            <a:ext cx="720725" cy="0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226" name="Line 17"/>
          <p:cNvSpPr>
            <a:spLocks noChangeShapeType="1"/>
          </p:cNvSpPr>
          <p:nvPr/>
        </p:nvSpPr>
        <p:spPr bwMode="auto">
          <a:xfrm>
            <a:off x="6429375" y="2352675"/>
            <a:ext cx="504825" cy="0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402" name="Text Box 18"/>
          <p:cNvSpPr txBox="1">
            <a:spLocks noChangeArrowheads="1"/>
          </p:cNvSpPr>
          <p:nvPr/>
        </p:nvSpPr>
        <p:spPr bwMode="auto">
          <a:xfrm>
            <a:off x="611188" y="3198813"/>
            <a:ext cx="1389062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>
                <a:solidFill>
                  <a:srgbClr val="FF3300"/>
                </a:solidFill>
                <a:latin typeface="华文楷体" pitchFamily="2" charset="-122"/>
                <a:ea typeface="华文楷体" pitchFamily="2" charset="-122"/>
              </a:rPr>
              <a:t>V=a</a:t>
            </a:r>
            <a:r>
              <a:rPr lang="en-US" altLang="zh-CN" sz="3200" b="1" baseline="30000">
                <a:solidFill>
                  <a:srgbClr val="FF3300"/>
                </a:solidFill>
                <a:latin typeface="华文楷体" pitchFamily="2" charset="-122"/>
                <a:ea typeface="华文楷体" pitchFamily="2" charset="-122"/>
              </a:rPr>
              <a:t>3</a:t>
            </a:r>
            <a:endParaRPr lang="en-US" altLang="zh-CN" sz="3200" b="1" baseline="30000">
              <a:solidFill>
                <a:srgbClr val="FF33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6404" name="Text Box 20"/>
          <p:cNvSpPr txBox="1">
            <a:spLocks noChangeArrowheads="1"/>
          </p:cNvSpPr>
          <p:nvPr/>
        </p:nvSpPr>
        <p:spPr bwMode="auto">
          <a:xfrm>
            <a:off x="2608263" y="3044825"/>
            <a:ext cx="132397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>
                <a:solidFill>
                  <a:srgbClr val="FF3300"/>
                </a:solidFill>
                <a:latin typeface="华文楷体" pitchFamily="2" charset="-122"/>
                <a:ea typeface="华文楷体" pitchFamily="2" charset="-122"/>
              </a:rPr>
              <a:t>V=abh</a:t>
            </a:r>
            <a:endParaRPr lang="en-US" altLang="zh-CN" sz="3200" b="1">
              <a:solidFill>
                <a:srgbClr val="FF33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6405" name="Text Box 21"/>
          <p:cNvSpPr txBox="1">
            <a:spLocks noChangeArrowheads="1"/>
          </p:cNvSpPr>
          <p:nvPr/>
        </p:nvSpPr>
        <p:spPr bwMode="auto">
          <a:xfrm>
            <a:off x="5127625" y="3044825"/>
            <a:ext cx="10985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>
                <a:solidFill>
                  <a:srgbClr val="FF3300"/>
                </a:solidFill>
                <a:latin typeface="华文楷体" pitchFamily="2" charset="-122"/>
                <a:ea typeface="华文楷体" pitchFamily="2" charset="-122"/>
              </a:rPr>
              <a:t>V=sh</a:t>
            </a:r>
            <a:endParaRPr lang="en-US" altLang="zh-CN" sz="3200" b="1">
              <a:solidFill>
                <a:srgbClr val="FF33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6406" name="Text Box 22"/>
          <p:cNvSpPr txBox="1">
            <a:spLocks noChangeArrowheads="1"/>
          </p:cNvSpPr>
          <p:nvPr/>
        </p:nvSpPr>
        <p:spPr bwMode="auto">
          <a:xfrm>
            <a:off x="6588125" y="3054350"/>
            <a:ext cx="2138363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>
                <a:solidFill>
                  <a:srgbClr val="FF3300"/>
                </a:solidFill>
                <a:latin typeface="华文楷体" pitchFamily="2" charset="-122"/>
                <a:ea typeface="华文楷体" pitchFamily="2" charset="-122"/>
              </a:rPr>
              <a:t>V=sh×1/3</a:t>
            </a:r>
            <a:endParaRPr lang="en-US" altLang="zh-CN" sz="3200" b="1">
              <a:solidFill>
                <a:srgbClr val="FF33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6409" name="Line 25"/>
          <p:cNvSpPr>
            <a:spLocks noChangeShapeType="1"/>
          </p:cNvSpPr>
          <p:nvPr/>
        </p:nvSpPr>
        <p:spPr bwMode="auto">
          <a:xfrm>
            <a:off x="1042988" y="3846513"/>
            <a:ext cx="0" cy="287337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410" name="Line 26"/>
          <p:cNvSpPr>
            <a:spLocks noChangeShapeType="1"/>
          </p:cNvSpPr>
          <p:nvPr/>
        </p:nvSpPr>
        <p:spPr bwMode="auto">
          <a:xfrm>
            <a:off x="1042988" y="4133850"/>
            <a:ext cx="4681537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411" name="Line 27"/>
          <p:cNvSpPr>
            <a:spLocks noChangeShapeType="1"/>
          </p:cNvSpPr>
          <p:nvPr/>
        </p:nvSpPr>
        <p:spPr bwMode="auto">
          <a:xfrm flipV="1">
            <a:off x="3276600" y="3846513"/>
            <a:ext cx="0" cy="287337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412" name="Line 28"/>
          <p:cNvSpPr>
            <a:spLocks noChangeShapeType="1"/>
          </p:cNvSpPr>
          <p:nvPr/>
        </p:nvSpPr>
        <p:spPr bwMode="auto">
          <a:xfrm flipV="1">
            <a:off x="5724525" y="3846513"/>
            <a:ext cx="0" cy="287337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413" name="Text Box 29"/>
          <p:cNvSpPr txBox="1">
            <a:spLocks noChangeArrowheads="1"/>
          </p:cNvSpPr>
          <p:nvPr/>
        </p:nvSpPr>
        <p:spPr bwMode="auto">
          <a:xfrm>
            <a:off x="2700338" y="4278313"/>
            <a:ext cx="1173162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>
                <a:solidFill>
                  <a:srgbClr val="FF3300"/>
                </a:solidFill>
                <a:latin typeface="华文楷体" pitchFamily="2" charset="-122"/>
                <a:ea typeface="华文楷体" pitchFamily="2" charset="-122"/>
              </a:rPr>
              <a:t>V=sh</a:t>
            </a:r>
            <a:endParaRPr lang="en-US" altLang="zh-CN" sz="3200" b="1">
              <a:solidFill>
                <a:srgbClr val="FF3300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64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63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164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64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64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8" dur="500"/>
                                        <p:tgtEl>
                                          <p:spTgt spid="163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9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6" dur="500"/>
                                        <p:tgtEl>
                                          <p:spTgt spid="164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64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64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64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64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64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64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64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64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64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64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64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164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164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8" grpId="0" animBg="1"/>
      <p:bldP spid="16389" grpId="0" animBg="1"/>
      <p:bldP spid="16399" grpId="0" animBg="1"/>
      <p:bldP spid="16400" grpId="0" animBg="1"/>
      <p:bldP spid="9226" grpId="0" animBg="1"/>
      <p:bldP spid="16402" grpId="0"/>
      <p:bldP spid="16404" grpId="0"/>
      <p:bldP spid="16405" grpId="0"/>
      <p:bldP spid="16406" grpId="0"/>
      <p:bldP spid="16409" grpId="0" animBg="1"/>
      <p:bldP spid="16410" grpId="0" animBg="1"/>
      <p:bldP spid="16411" grpId="0" animBg="1"/>
      <p:bldP spid="16412" grpId="0" animBg="1"/>
      <p:bldP spid="1641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ext Box 4"/>
          <p:cNvSpPr txBox="1">
            <a:spLocks noChangeArrowheads="1"/>
          </p:cNvSpPr>
          <p:nvPr/>
        </p:nvSpPr>
        <p:spPr bwMode="auto">
          <a:xfrm>
            <a:off x="468313" y="571500"/>
            <a:ext cx="24257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44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实践活动</a:t>
            </a:r>
            <a:endParaRPr lang="zh-CN" altLang="en-US" sz="4400" b="1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0243" name="Text Box 6"/>
          <p:cNvSpPr txBox="1">
            <a:spLocks noChangeArrowheads="1"/>
          </p:cNvSpPr>
          <p:nvPr/>
        </p:nvSpPr>
        <p:spPr bwMode="auto">
          <a:xfrm>
            <a:off x="500063" y="1690688"/>
            <a:ext cx="8143875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用</a:t>
            </a:r>
            <a:r>
              <a:rPr lang="en-US" altLang="zh-CN" sz="3200" b="1" dirty="0">
                <a:latin typeface="华文楷体" pitchFamily="2" charset="-122"/>
                <a:ea typeface="华文楷体" pitchFamily="2" charset="-122"/>
              </a:rPr>
              <a:t>3</a:t>
            </a:r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个同样的小长方体，拼成一个大长方体，可能有几种情况？它们的表面积各是多少</a:t>
            </a:r>
            <a:r>
              <a:rPr lang="zh-CN" altLang="en-US" sz="3200" b="1" dirty="0" smtClean="0">
                <a:latin typeface="华文楷体" pitchFamily="2" charset="-122"/>
                <a:ea typeface="华文楷体" pitchFamily="2" charset="-122"/>
              </a:rPr>
              <a:t>？ </a:t>
            </a:r>
            <a:endParaRPr lang="zh-CN" altLang="en-US" sz="3200" b="1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0244" name="Text Box 10"/>
          <p:cNvSpPr txBox="1">
            <a:spLocks noChangeArrowheads="1"/>
          </p:cNvSpPr>
          <p:nvPr/>
        </p:nvSpPr>
        <p:spPr bwMode="auto">
          <a:xfrm>
            <a:off x="430213" y="3262313"/>
            <a:ext cx="110807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en-US" sz="2800" b="1">
                <a:latin typeface="华文楷体" pitchFamily="2" charset="-122"/>
                <a:ea typeface="华文楷体" pitchFamily="2" charset="-122"/>
              </a:rPr>
              <a:t>厘米</a:t>
            </a:r>
            <a:endParaRPr lang="zh-CN" altLang="en-US" sz="2800" b="1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0245" name="Text Box 11"/>
          <p:cNvSpPr txBox="1">
            <a:spLocks noChangeArrowheads="1"/>
          </p:cNvSpPr>
          <p:nvPr/>
        </p:nvSpPr>
        <p:spPr bwMode="auto">
          <a:xfrm>
            <a:off x="1787525" y="2833688"/>
            <a:ext cx="110648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sz="2800" b="1">
                <a:latin typeface="华文楷体" pitchFamily="2" charset="-122"/>
                <a:ea typeface="华文楷体" pitchFamily="2" charset="-122"/>
              </a:rPr>
              <a:t>厘米</a:t>
            </a:r>
            <a:endParaRPr lang="zh-CN" altLang="en-US" sz="2800" b="1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0246" name="Line 13"/>
          <p:cNvSpPr>
            <a:spLocks noChangeShapeType="1"/>
          </p:cNvSpPr>
          <p:nvPr/>
        </p:nvSpPr>
        <p:spPr bwMode="auto">
          <a:xfrm>
            <a:off x="4356100" y="3167063"/>
            <a:ext cx="3671888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247" name="Line 14"/>
          <p:cNvSpPr>
            <a:spLocks noChangeShapeType="1"/>
          </p:cNvSpPr>
          <p:nvPr/>
        </p:nvSpPr>
        <p:spPr bwMode="auto">
          <a:xfrm>
            <a:off x="4356100" y="3670300"/>
            <a:ext cx="3671888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248" name="Line 15"/>
          <p:cNvSpPr>
            <a:spLocks noChangeShapeType="1"/>
          </p:cNvSpPr>
          <p:nvPr/>
        </p:nvSpPr>
        <p:spPr bwMode="auto">
          <a:xfrm>
            <a:off x="4356100" y="4205288"/>
            <a:ext cx="3671888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249" name="Line 16"/>
          <p:cNvSpPr>
            <a:spLocks noChangeShapeType="1"/>
          </p:cNvSpPr>
          <p:nvPr/>
        </p:nvSpPr>
        <p:spPr bwMode="auto">
          <a:xfrm>
            <a:off x="4356100" y="4781550"/>
            <a:ext cx="3671888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250" name="Line 17"/>
          <p:cNvSpPr>
            <a:spLocks noChangeShapeType="1"/>
          </p:cNvSpPr>
          <p:nvPr/>
        </p:nvSpPr>
        <p:spPr bwMode="auto">
          <a:xfrm>
            <a:off x="4356100" y="5356225"/>
            <a:ext cx="3671888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251" name="Line 18"/>
          <p:cNvSpPr>
            <a:spLocks noChangeShapeType="1"/>
          </p:cNvSpPr>
          <p:nvPr/>
        </p:nvSpPr>
        <p:spPr bwMode="auto">
          <a:xfrm>
            <a:off x="4357688" y="3197225"/>
            <a:ext cx="0" cy="21590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252" name="Line 19"/>
          <p:cNvSpPr>
            <a:spLocks noChangeShapeType="1"/>
          </p:cNvSpPr>
          <p:nvPr/>
        </p:nvSpPr>
        <p:spPr bwMode="auto">
          <a:xfrm>
            <a:off x="8027988" y="3197225"/>
            <a:ext cx="0" cy="21590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253" name="Line 20"/>
          <p:cNvSpPr>
            <a:spLocks noChangeShapeType="1"/>
          </p:cNvSpPr>
          <p:nvPr/>
        </p:nvSpPr>
        <p:spPr bwMode="auto">
          <a:xfrm>
            <a:off x="5003800" y="3197225"/>
            <a:ext cx="0" cy="2159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254" name="Line 21"/>
          <p:cNvSpPr>
            <a:spLocks noChangeShapeType="1"/>
          </p:cNvSpPr>
          <p:nvPr/>
        </p:nvSpPr>
        <p:spPr bwMode="auto">
          <a:xfrm>
            <a:off x="5651500" y="3197225"/>
            <a:ext cx="0" cy="2159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255" name="Line 22"/>
          <p:cNvSpPr>
            <a:spLocks noChangeShapeType="1"/>
          </p:cNvSpPr>
          <p:nvPr/>
        </p:nvSpPr>
        <p:spPr bwMode="auto">
          <a:xfrm>
            <a:off x="6372225" y="3197225"/>
            <a:ext cx="0" cy="2159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256" name="Text Box 23"/>
          <p:cNvSpPr txBox="1">
            <a:spLocks noChangeArrowheads="1"/>
          </p:cNvSpPr>
          <p:nvPr/>
        </p:nvSpPr>
        <p:spPr bwMode="auto">
          <a:xfrm>
            <a:off x="4429125" y="3190875"/>
            <a:ext cx="5461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latin typeface="华文楷体" pitchFamily="2" charset="-122"/>
                <a:ea typeface="华文楷体" pitchFamily="2" charset="-122"/>
              </a:rPr>
              <a:t>长</a:t>
            </a:r>
            <a:endParaRPr lang="zh-CN" altLang="en-US" sz="2800" b="1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0257" name="Text Box 24"/>
          <p:cNvSpPr txBox="1">
            <a:spLocks noChangeArrowheads="1"/>
          </p:cNvSpPr>
          <p:nvPr/>
        </p:nvSpPr>
        <p:spPr bwMode="auto">
          <a:xfrm>
            <a:off x="5076825" y="3190875"/>
            <a:ext cx="37941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latin typeface="华文楷体" pitchFamily="2" charset="-122"/>
                <a:ea typeface="华文楷体" pitchFamily="2" charset="-122"/>
              </a:rPr>
              <a:t>宽</a:t>
            </a:r>
            <a:endParaRPr lang="zh-CN" altLang="en-US" sz="2800" b="1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0258" name="Text Box 25"/>
          <p:cNvSpPr txBox="1">
            <a:spLocks noChangeArrowheads="1"/>
          </p:cNvSpPr>
          <p:nvPr/>
        </p:nvSpPr>
        <p:spPr bwMode="auto">
          <a:xfrm>
            <a:off x="5724525" y="3190875"/>
            <a:ext cx="5461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latin typeface="华文楷体" pitchFamily="2" charset="-122"/>
                <a:ea typeface="华文楷体" pitchFamily="2" charset="-122"/>
              </a:rPr>
              <a:t>高</a:t>
            </a:r>
            <a:endParaRPr lang="zh-CN" altLang="en-US" sz="2800" b="1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0259" name="Text Box 26"/>
          <p:cNvSpPr txBox="1">
            <a:spLocks noChangeArrowheads="1"/>
          </p:cNvSpPr>
          <p:nvPr/>
        </p:nvSpPr>
        <p:spPr bwMode="auto">
          <a:xfrm>
            <a:off x="6519863" y="3190875"/>
            <a:ext cx="12668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latin typeface="华文楷体" pitchFamily="2" charset="-122"/>
                <a:ea typeface="华文楷体" pitchFamily="2" charset="-122"/>
              </a:rPr>
              <a:t>表面积</a:t>
            </a:r>
            <a:endParaRPr lang="zh-CN" altLang="en-US" sz="2800" b="1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0260" name="AutoShape 27"/>
          <p:cNvSpPr>
            <a:spLocks noChangeArrowheads="1"/>
          </p:cNvSpPr>
          <p:nvPr/>
        </p:nvSpPr>
        <p:spPr bwMode="auto">
          <a:xfrm>
            <a:off x="1401763" y="3340100"/>
            <a:ext cx="1728787" cy="2160588"/>
          </a:xfrm>
          <a:prstGeom prst="cube">
            <a:avLst>
              <a:gd name="adj" fmla="val 25000"/>
            </a:avLst>
          </a:prstGeom>
          <a:solidFill>
            <a:srgbClr val="FFFFCC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endParaRPr lang="zh-CN" altLang="en-US" b="1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0261" name="Line 28"/>
          <p:cNvSpPr>
            <a:spLocks noChangeShapeType="1"/>
          </p:cNvSpPr>
          <p:nvPr/>
        </p:nvSpPr>
        <p:spPr bwMode="auto">
          <a:xfrm>
            <a:off x="1833563" y="3771900"/>
            <a:ext cx="0" cy="17287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262" name="Line 29"/>
          <p:cNvSpPr>
            <a:spLocks noChangeShapeType="1"/>
          </p:cNvSpPr>
          <p:nvPr/>
        </p:nvSpPr>
        <p:spPr bwMode="auto">
          <a:xfrm>
            <a:off x="2265363" y="3771900"/>
            <a:ext cx="0" cy="17287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263" name="Line 30"/>
          <p:cNvSpPr>
            <a:spLocks noChangeShapeType="1"/>
          </p:cNvSpPr>
          <p:nvPr/>
        </p:nvSpPr>
        <p:spPr bwMode="auto">
          <a:xfrm flipV="1">
            <a:off x="1833563" y="3340100"/>
            <a:ext cx="431800" cy="431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264" name="Line 31"/>
          <p:cNvSpPr>
            <a:spLocks noChangeShapeType="1"/>
          </p:cNvSpPr>
          <p:nvPr/>
        </p:nvSpPr>
        <p:spPr bwMode="auto">
          <a:xfrm flipV="1">
            <a:off x="2265363" y="3340100"/>
            <a:ext cx="433387" cy="431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265" name="Text Box 32"/>
          <p:cNvSpPr txBox="1">
            <a:spLocks noChangeArrowheads="1"/>
          </p:cNvSpPr>
          <p:nvPr/>
        </p:nvSpPr>
        <p:spPr bwMode="auto">
          <a:xfrm>
            <a:off x="3201988" y="4132263"/>
            <a:ext cx="1106487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>
                <a:latin typeface="华文楷体" pitchFamily="2" charset="-122"/>
                <a:ea typeface="华文楷体" pitchFamily="2" charset="-122"/>
              </a:rPr>
              <a:t>3</a:t>
            </a:r>
            <a:r>
              <a:rPr lang="zh-CN" altLang="en-US" sz="2800" b="1">
                <a:latin typeface="华文楷体" pitchFamily="2" charset="-122"/>
                <a:ea typeface="华文楷体" pitchFamily="2" charset="-122"/>
              </a:rPr>
              <a:t>厘米</a:t>
            </a:r>
            <a:endParaRPr lang="zh-CN" altLang="en-US" sz="2800" b="1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PP_MARK_KEY" val="98a5c5f6-25fa-4c32-b9cb-9410b3c635dd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1023</Words>
  <Application>WPS 演示</Application>
  <PresentationFormat>全屏显示(4:3)</PresentationFormat>
  <Paragraphs>150</Paragraphs>
  <Slides>9</Slides>
  <Notes>10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20" baseType="lpstr">
      <vt:lpstr>Arial</vt:lpstr>
      <vt:lpstr>宋体</vt:lpstr>
      <vt:lpstr>Wingdings</vt:lpstr>
      <vt:lpstr>Calibri</vt:lpstr>
      <vt:lpstr>华文新魏</vt:lpstr>
      <vt:lpstr>Segoe Print</vt:lpstr>
      <vt:lpstr>微软雅黑</vt:lpstr>
      <vt:lpstr>华文楷体</vt:lpstr>
      <vt:lpstr>Arial</vt:lpstr>
      <vt:lpstr>Arial Unicode MS</vt:lpstr>
      <vt:lpstr>第一PPT模板网-WWW.1PPT.COM</vt:lpstr>
      <vt:lpstr>PowerPoint 演示文稿</vt:lpstr>
      <vt:lpstr>创设情景，展开复习</vt:lpstr>
      <vt:lpstr>③什么是长度？什么是面积？什么是体积？</vt:lpstr>
      <vt:lpstr>（2）单位换算的方法。</vt:lpstr>
      <vt:lpstr>（2）单位换算</vt:lpstr>
      <vt:lpstr>②如何计算长方形、正方形、圆的周长？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/>
  <cp:keywords>第一PPT模板网-WWW.1PPT.COM</cp:keywords>
  <dc:subject>第一PPT模板网-WWW.1PPT.COM</dc:subject>
  <cp:lastModifiedBy>小树</cp:lastModifiedBy>
  <cp:revision>1</cp:revision>
  <dcterms:created xsi:type="dcterms:W3CDTF">2023-02-14T05:31:03Z</dcterms:created>
  <dcterms:modified xsi:type="dcterms:W3CDTF">2023-02-14T05:31:03Z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AD01262B295847A38D793843AED5B4F6</vt:lpwstr>
  </property>
  <property fmtid="{D5CDD505-2E9C-101B-9397-08002B2CF9AE}" pid="3" name="KSOProductBuildVer">
    <vt:lpwstr>2052-11.1.0.13703</vt:lpwstr>
  </property>
</Properties>
</file>