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1" r:id="rId5"/>
    <p:sldId id="288" r:id="rId6"/>
    <p:sldId id="297" r:id="rId7"/>
    <p:sldId id="298" r:id="rId8"/>
    <p:sldId id="289" r:id="rId9"/>
    <p:sldId id="279" r:id="rId10"/>
    <p:sldId id="290" r:id="rId11"/>
    <p:sldId id="293" r:id="rId12"/>
    <p:sldId id="296" r:id="rId13"/>
    <p:sldId id="299" r:id="rId14"/>
    <p:sldId id="281" r:id="rId15"/>
    <p:sldId id="280" r:id="rId16"/>
    <p:sldId id="292" r:id="rId17"/>
    <p:sldId id="270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5050"/>
    <a:srgbClr val="CC00CC"/>
    <a:srgbClr val="FF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32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05CD969-B822-407B-AB71-1BAE02309AB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8C1392F-8C70-470A-923C-4AB648825E3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0F5974F-95D2-4183-B05F-D8E6B2E0C621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85AB47F-509C-4F23-94E3-08D80F9DBC9A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44FD0D5-009B-4362-8389-188D0310987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82E97BA-483D-44C8-9D77-70A84039245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18EF8BE-5BAE-489F-8777-BE657E56A9B8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DAFD203-D117-4772-9233-A32913A14DF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63CB461-784C-4965-ACE2-C68C05C53A4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9A144B0-CBD2-4FC5-8C70-D57CCA9FEE8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26A1304-9829-4917-A965-99E14979B0E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AAA0E4D-59D3-4D7C-8484-651AB18AE1A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62AB837-F11C-4770-AB6A-3F1BD0F9873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5E2CF48-C335-4B46-B3F2-0877E880C721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ADC13F2-7C1D-4983-97BF-09A6F97615A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64435DF-FEF4-473F-8F31-9A7236E5C54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1E1352D-E3A9-4B71-9FF9-6B66A07851D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6D38-DBBA-4679-B08D-3CF927F620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ADA38-27FC-4659-B55C-387AB9E5F1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B2B9C-3247-48ED-8B12-2E9B6377DF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92002-12A1-41C6-8745-DD1EF7CD696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948D4-C95E-42D5-9462-ACE16A30083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  <p:sndAc>
      <p:stSnd>
        <p:snd r:embed="rId2" name="enter2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4597C-4DA8-4A4D-A080-4CCE7E1E7E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9956D-C6E4-45B6-99AF-8568180514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F712A-2ABC-441B-A4B8-C70D222F62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1E341-67D1-454D-81A0-77ACFA609B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0E943-0537-4741-A838-CAF36B20DD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A394B-8505-4651-8EBE-5395D26F70B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01707-7423-44E8-969B-29903F8FEF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0EF19-FAFA-4FE6-821C-C9A123A3EC4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4D984F-78C1-4C91-86A3-482A7AC1153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slide" Target="slide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6"/>
          <p:cNvSpPr>
            <a:spLocks noChangeArrowheads="1" noChangeShapeType="1"/>
          </p:cNvSpPr>
          <p:nvPr/>
        </p:nvSpPr>
        <p:spPr bwMode="auto">
          <a:xfrm>
            <a:off x="2233216" y="1484784"/>
            <a:ext cx="4694227" cy="15121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</a:ln>
                <a:solidFill>
                  <a:srgbClr val="FF505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华文新魏"/>
                <a:ea typeface="华文新魏"/>
              </a:rPr>
              <a:t>线与角</a:t>
            </a:r>
            <a:endParaRPr lang="zh-CN" altLang="en-US" sz="6000" b="1" kern="10" dirty="0">
              <a:ln w="12700">
                <a:solidFill>
                  <a:srgbClr val="EAEAEA"/>
                </a:solidFill>
                <a:round/>
              </a:ln>
              <a:solidFill>
                <a:srgbClr val="FF5050"/>
              </a:solidFill>
              <a:effectLst>
                <a:outerShdw dist="38100" dir="2700000" algn="tl" rotWithShape="0">
                  <a:srgbClr val="000000">
                    <a:alpha val="43137"/>
                  </a:srgbClr>
                </a:outerShdw>
              </a:effectLst>
              <a:latin typeface="华文新魏"/>
              <a:ea typeface="华文新魏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428625"/>
            <a:ext cx="4572000" cy="5715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）角的表示符号：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47688" y="1571625"/>
            <a:ext cx="5953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）计量角大小的单位是什么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怎样用符号表示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? 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 Box 59"/>
          <p:cNvSpPr txBox="1">
            <a:spLocks noChangeArrowheads="1"/>
          </p:cNvSpPr>
          <p:nvPr/>
        </p:nvSpPr>
        <p:spPr bwMode="auto">
          <a:xfrm>
            <a:off x="6429375" y="1571625"/>
            <a:ext cx="11430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度           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65°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 Box 58"/>
          <p:cNvSpPr txBox="1">
            <a:spLocks noChangeArrowheads="1"/>
          </p:cNvSpPr>
          <p:nvPr/>
        </p:nvSpPr>
        <p:spPr bwMode="auto">
          <a:xfrm>
            <a:off x="4214813" y="428625"/>
            <a:ext cx="857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∠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47688" y="2922588"/>
            <a:ext cx="40989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）角的度量方法：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Text Box 58"/>
          <p:cNvSpPr txBox="1">
            <a:spLocks noChangeArrowheads="1"/>
          </p:cNvSpPr>
          <p:nvPr/>
        </p:nvSpPr>
        <p:spPr bwMode="auto">
          <a:xfrm>
            <a:off x="928688" y="3786188"/>
            <a:ext cx="7643812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用量角器量角时，把量角器放在角的上面，使量角器的中心和角的顶点重合，零刻度线和角的一边重合，角的另一边所对量角器的刻度，就是这个角的度数。中心对顶点，零线对一边，另一边看度数。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14625" y="5143500"/>
            <a:ext cx="314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平角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=2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3125" y="5926138"/>
            <a:ext cx="4643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周角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=2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平角</a:t>
            </a:r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=4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4" name="矩形 6"/>
          <p:cNvSpPr>
            <a:spLocks noChangeArrowheads="1"/>
          </p:cNvSpPr>
          <p:nvPr/>
        </p:nvSpPr>
        <p:spPr bwMode="auto">
          <a:xfrm>
            <a:off x="428625" y="214313"/>
            <a:ext cx="39163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）角的分类。</a:t>
            </a:r>
            <a:r>
              <a:rPr lang="zh-CN" altLang="en-US" sz="3600" b="1">
                <a:ea typeface="楷体_GB2312" pitchFamily="49" charset="-122"/>
              </a:rPr>
              <a:t>  </a:t>
            </a:r>
            <a:endParaRPr lang="zh-CN" altLang="en-US" sz="3600" b="1">
              <a:ea typeface="楷体_GB2312" pitchFamily="49" charset="-122"/>
            </a:endParaRPr>
          </a:p>
        </p:txBody>
      </p:sp>
      <p:graphicFrame>
        <p:nvGraphicFramePr>
          <p:cNvPr id="8" name="Group 3"/>
          <p:cNvGraphicFramePr>
            <a:graphicFrameLocks noGrp="1"/>
          </p:cNvGraphicFramePr>
          <p:nvPr>
            <p:ph sz="half" idx="2"/>
          </p:nvPr>
        </p:nvGraphicFramePr>
        <p:xfrm>
          <a:off x="107950" y="1400175"/>
          <a:ext cx="8928100" cy="3529013"/>
        </p:xfrm>
        <a:graphic>
          <a:graphicData uri="http://schemas.openxmlformats.org/drawingml/2006/table">
            <a:tbl>
              <a:tblPr/>
              <a:tblGrid>
                <a:gridCol w="1079500"/>
                <a:gridCol w="1512888"/>
                <a:gridCol w="1584325"/>
                <a:gridCol w="1655762"/>
                <a:gridCol w="1608138"/>
                <a:gridCol w="1487487"/>
              </a:tblGrid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名称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0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图形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8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特征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36000" marR="36000" marT="46800" marB="46800" anchor="ctr" horzOverflow="overflow">
                    <a:lnL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le 36"/>
          <p:cNvSpPr>
            <a:spLocks noChangeArrowheads="1"/>
          </p:cNvSpPr>
          <p:nvPr/>
        </p:nvSpPr>
        <p:spPr bwMode="auto">
          <a:xfrm>
            <a:off x="1143000" y="3619500"/>
            <a:ext cx="16557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大于</a:t>
            </a:r>
            <a:r>
              <a:rPr kumimoji="1"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0</a:t>
            </a:r>
            <a:r>
              <a:rPr kumimoji="1" lang="en-US" altLang="zh-CN" sz="2800" b="1" baseline="30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o</a:t>
            </a:r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而小于</a:t>
            </a:r>
            <a:r>
              <a:rPr kumimoji="1"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90</a:t>
            </a:r>
            <a:r>
              <a:rPr kumimoji="1" lang="en-US" altLang="zh-CN" sz="2800" b="1" baseline="30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o</a:t>
            </a:r>
            <a:endParaRPr kumimoji="1"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48"/>
          <p:cNvSpPr>
            <a:spLocks noChangeArrowheads="1"/>
          </p:cNvSpPr>
          <p:nvPr/>
        </p:nvSpPr>
        <p:spPr bwMode="auto">
          <a:xfrm>
            <a:off x="2771775" y="4065588"/>
            <a:ext cx="17287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等于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90°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" name="Rectangle 49"/>
          <p:cNvSpPr>
            <a:spLocks noChangeArrowheads="1"/>
          </p:cNvSpPr>
          <p:nvPr/>
        </p:nvSpPr>
        <p:spPr bwMode="auto">
          <a:xfrm>
            <a:off x="4284663" y="3849688"/>
            <a:ext cx="19431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大于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90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而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小于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180 °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" name="Rectangle 50"/>
          <p:cNvSpPr>
            <a:spLocks noChangeArrowheads="1"/>
          </p:cNvSpPr>
          <p:nvPr/>
        </p:nvSpPr>
        <p:spPr bwMode="auto">
          <a:xfrm>
            <a:off x="5940425" y="3994150"/>
            <a:ext cx="18716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等于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180°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7524750" y="3992563"/>
            <a:ext cx="1871663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等于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360°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33"/>
          <p:cNvGrpSpPr/>
          <p:nvPr/>
        </p:nvGrpSpPr>
        <p:grpSpPr bwMode="auto">
          <a:xfrm>
            <a:off x="1331913" y="2722563"/>
            <a:ext cx="1079500" cy="504825"/>
            <a:chOff x="884" y="2296"/>
            <a:chExt cx="680" cy="318"/>
          </a:xfrm>
        </p:grpSpPr>
        <p:sp>
          <p:nvSpPr>
            <p:cNvPr id="25664" name="Line 34"/>
            <p:cNvSpPr>
              <a:spLocks noChangeShapeType="1"/>
            </p:cNvSpPr>
            <p:nvPr/>
          </p:nvSpPr>
          <p:spPr bwMode="auto">
            <a:xfrm>
              <a:off x="884" y="2614"/>
              <a:ext cx="6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Line 35"/>
            <p:cNvSpPr>
              <a:spLocks noChangeShapeType="1"/>
            </p:cNvSpPr>
            <p:nvPr/>
          </p:nvSpPr>
          <p:spPr bwMode="auto">
            <a:xfrm flipV="1">
              <a:off x="884" y="2296"/>
              <a:ext cx="635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37"/>
          <p:cNvGrpSpPr/>
          <p:nvPr/>
        </p:nvGrpSpPr>
        <p:grpSpPr bwMode="auto">
          <a:xfrm>
            <a:off x="3203575" y="2579688"/>
            <a:ext cx="720725" cy="720725"/>
            <a:chOff x="2018" y="2205"/>
            <a:chExt cx="454" cy="454"/>
          </a:xfrm>
        </p:grpSpPr>
        <p:sp>
          <p:nvSpPr>
            <p:cNvPr id="25660" name="Line 38"/>
            <p:cNvSpPr>
              <a:spLocks noChangeShapeType="1"/>
            </p:cNvSpPr>
            <p:nvPr/>
          </p:nvSpPr>
          <p:spPr bwMode="auto">
            <a:xfrm>
              <a:off x="2018" y="2205"/>
              <a:ext cx="0" cy="45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Line 39"/>
            <p:cNvSpPr>
              <a:spLocks noChangeShapeType="1"/>
            </p:cNvSpPr>
            <p:nvPr/>
          </p:nvSpPr>
          <p:spPr bwMode="auto">
            <a:xfrm>
              <a:off x="2018" y="2659"/>
              <a:ext cx="45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Line 40"/>
            <p:cNvSpPr>
              <a:spLocks noChangeShapeType="1"/>
            </p:cNvSpPr>
            <p:nvPr/>
          </p:nvSpPr>
          <p:spPr bwMode="auto">
            <a:xfrm>
              <a:off x="2018" y="2568"/>
              <a:ext cx="91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Line 41"/>
            <p:cNvSpPr>
              <a:spLocks noChangeShapeType="1"/>
            </p:cNvSpPr>
            <p:nvPr/>
          </p:nvSpPr>
          <p:spPr bwMode="auto">
            <a:xfrm>
              <a:off x="2109" y="2568"/>
              <a:ext cx="0" cy="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42"/>
          <p:cNvGrpSpPr/>
          <p:nvPr/>
        </p:nvGrpSpPr>
        <p:grpSpPr bwMode="auto">
          <a:xfrm>
            <a:off x="4427538" y="2722563"/>
            <a:ext cx="1368425" cy="504825"/>
            <a:chOff x="2880" y="2341"/>
            <a:chExt cx="862" cy="318"/>
          </a:xfrm>
        </p:grpSpPr>
        <p:sp>
          <p:nvSpPr>
            <p:cNvPr id="25658" name="Line 43"/>
            <p:cNvSpPr>
              <a:spLocks noChangeShapeType="1"/>
            </p:cNvSpPr>
            <p:nvPr/>
          </p:nvSpPr>
          <p:spPr bwMode="auto">
            <a:xfrm>
              <a:off x="3243" y="2659"/>
              <a:ext cx="49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Line 44"/>
            <p:cNvSpPr>
              <a:spLocks noChangeShapeType="1"/>
            </p:cNvSpPr>
            <p:nvPr/>
          </p:nvSpPr>
          <p:spPr bwMode="auto">
            <a:xfrm flipH="1" flipV="1">
              <a:off x="2880" y="2341"/>
              <a:ext cx="363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45"/>
          <p:cNvGrpSpPr/>
          <p:nvPr/>
        </p:nvGrpSpPr>
        <p:grpSpPr bwMode="auto">
          <a:xfrm>
            <a:off x="6084888" y="3119438"/>
            <a:ext cx="1366837" cy="36512"/>
            <a:chOff x="3833" y="2636"/>
            <a:chExt cx="861" cy="23"/>
          </a:xfrm>
        </p:grpSpPr>
        <p:sp>
          <p:nvSpPr>
            <p:cNvPr id="25656" name="Oval 46"/>
            <p:cNvSpPr>
              <a:spLocks noChangeArrowheads="1"/>
            </p:cNvSpPr>
            <p:nvPr/>
          </p:nvSpPr>
          <p:spPr bwMode="auto">
            <a:xfrm>
              <a:off x="4241" y="2636"/>
              <a:ext cx="23" cy="2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57" name="Line 47"/>
            <p:cNvSpPr>
              <a:spLocks noChangeShapeType="1"/>
            </p:cNvSpPr>
            <p:nvPr/>
          </p:nvSpPr>
          <p:spPr bwMode="auto">
            <a:xfrm>
              <a:off x="3833" y="2659"/>
              <a:ext cx="86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52"/>
          <p:cNvGrpSpPr/>
          <p:nvPr/>
        </p:nvGrpSpPr>
        <p:grpSpPr bwMode="auto">
          <a:xfrm>
            <a:off x="7956550" y="2940050"/>
            <a:ext cx="863600" cy="287338"/>
            <a:chOff x="5012" y="2568"/>
            <a:chExt cx="544" cy="181"/>
          </a:xfrm>
        </p:grpSpPr>
        <p:sp>
          <p:nvSpPr>
            <p:cNvPr id="25651" name="Line 53"/>
            <p:cNvSpPr>
              <a:spLocks noChangeShapeType="1"/>
            </p:cNvSpPr>
            <p:nvPr/>
          </p:nvSpPr>
          <p:spPr bwMode="auto">
            <a:xfrm>
              <a:off x="5103" y="2659"/>
              <a:ext cx="45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Oval 54"/>
            <p:cNvSpPr>
              <a:spLocks noChangeArrowheads="1"/>
            </p:cNvSpPr>
            <p:nvPr/>
          </p:nvSpPr>
          <p:spPr bwMode="auto">
            <a:xfrm>
              <a:off x="5089" y="2647"/>
              <a:ext cx="23" cy="23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rgbClr val="FFFF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53" name="Oval 55"/>
            <p:cNvSpPr>
              <a:spLocks noChangeArrowheads="1"/>
            </p:cNvSpPr>
            <p:nvPr/>
          </p:nvSpPr>
          <p:spPr bwMode="auto">
            <a:xfrm>
              <a:off x="5012" y="2568"/>
              <a:ext cx="181" cy="181"/>
            </a:xfrm>
            <a:prstGeom prst="ellipse">
              <a:avLst/>
            </a:prstGeom>
            <a:noFill/>
            <a:ln w="190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FF00FF"/>
                </a:solidFill>
              </a:endParaRPr>
            </a:p>
          </p:txBody>
        </p:sp>
        <p:sp>
          <p:nvSpPr>
            <p:cNvPr id="25654" name="Freeform 56"/>
            <p:cNvSpPr/>
            <p:nvPr/>
          </p:nvSpPr>
          <p:spPr bwMode="auto">
            <a:xfrm>
              <a:off x="5193" y="2659"/>
              <a:ext cx="12" cy="80"/>
            </a:xfrm>
            <a:custGeom>
              <a:avLst/>
              <a:gdLst>
                <a:gd name="T0" fmla="*/ 0 w 12"/>
                <a:gd name="T1" fmla="*/ 0 h 80"/>
                <a:gd name="T2" fmla="*/ 12 w 12"/>
                <a:gd name="T3" fmla="*/ 80 h 80"/>
                <a:gd name="T4" fmla="*/ 0 60000 65536"/>
                <a:gd name="T5" fmla="*/ 0 60000 65536"/>
                <a:gd name="T6" fmla="*/ 0 w 12"/>
                <a:gd name="T7" fmla="*/ 0 h 80"/>
                <a:gd name="T8" fmla="*/ 12 w 12"/>
                <a:gd name="T9" fmla="*/ 80 h 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" h="80">
                  <a:moveTo>
                    <a:pt x="0" y="0"/>
                  </a:moveTo>
                  <a:lnTo>
                    <a:pt x="12" y="80"/>
                  </a:lnTo>
                </a:path>
              </a:pathLst>
            </a:custGeom>
            <a:noFill/>
            <a:ln w="127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57"/>
            <p:cNvSpPr/>
            <p:nvPr/>
          </p:nvSpPr>
          <p:spPr bwMode="auto">
            <a:xfrm>
              <a:off x="5130" y="2659"/>
              <a:ext cx="64" cy="59"/>
            </a:xfrm>
            <a:custGeom>
              <a:avLst/>
              <a:gdLst>
                <a:gd name="T0" fmla="*/ 64 w 64"/>
                <a:gd name="T1" fmla="*/ 0 h 59"/>
                <a:gd name="T2" fmla="*/ 0 w 64"/>
                <a:gd name="T3" fmla="*/ 59 h 59"/>
                <a:gd name="T4" fmla="*/ 0 60000 65536"/>
                <a:gd name="T5" fmla="*/ 0 60000 65536"/>
                <a:gd name="T6" fmla="*/ 0 w 64"/>
                <a:gd name="T7" fmla="*/ 0 h 59"/>
                <a:gd name="T8" fmla="*/ 64 w 64"/>
                <a:gd name="T9" fmla="*/ 59 h 5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4" h="59">
                  <a:moveTo>
                    <a:pt x="64" y="0"/>
                  </a:moveTo>
                  <a:lnTo>
                    <a:pt x="0" y="59"/>
                  </a:lnTo>
                </a:path>
              </a:pathLst>
            </a:custGeom>
            <a:noFill/>
            <a:ln w="12700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Text Box 60"/>
          <p:cNvSpPr txBox="1">
            <a:spLocks noChangeArrowheads="1"/>
          </p:cNvSpPr>
          <p:nvPr/>
        </p:nvSpPr>
        <p:spPr bwMode="auto">
          <a:xfrm>
            <a:off x="1476375" y="1428750"/>
            <a:ext cx="1095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锐角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" name="Text Box 61"/>
          <p:cNvSpPr txBox="1">
            <a:spLocks noChangeArrowheads="1"/>
          </p:cNvSpPr>
          <p:nvPr/>
        </p:nvSpPr>
        <p:spPr bwMode="auto">
          <a:xfrm>
            <a:off x="2987675" y="1428750"/>
            <a:ext cx="1012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4572000" y="1428750"/>
            <a:ext cx="1071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钝角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 Box 63"/>
          <p:cNvSpPr txBox="1">
            <a:spLocks noChangeArrowheads="1"/>
          </p:cNvSpPr>
          <p:nvPr/>
        </p:nvSpPr>
        <p:spPr bwMode="auto">
          <a:xfrm>
            <a:off x="6156325" y="1428750"/>
            <a:ext cx="1273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平角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 Box 64"/>
          <p:cNvSpPr txBox="1">
            <a:spLocks noChangeArrowheads="1"/>
          </p:cNvSpPr>
          <p:nvPr/>
        </p:nvSpPr>
        <p:spPr bwMode="auto">
          <a:xfrm>
            <a:off x="7740650" y="1428750"/>
            <a:ext cx="1046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周角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 Box 66"/>
          <p:cNvSpPr txBox="1">
            <a:spLocks noChangeArrowheads="1"/>
          </p:cNvSpPr>
          <p:nvPr/>
        </p:nvSpPr>
        <p:spPr bwMode="auto">
          <a:xfrm>
            <a:off x="6429375" y="2787650"/>
            <a:ext cx="642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⌒</a:t>
            </a:r>
            <a:endParaRPr lang="en-US" altLang="zh-CN" sz="36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179388" y="1071563"/>
            <a:ext cx="89646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）垂直的意义：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两条直线相交成直角时叫做互相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垂直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。其中一条直线叫做另一条直线的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垂线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，这两条直线的交点叫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垂足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由一点到一条直线所引的所有线段中，垂线最短。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250825" y="0"/>
            <a:ext cx="7489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知识点三：垂直与平行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0" y="4429125"/>
            <a:ext cx="91440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）平行的意义：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同一平面内不相交的两条直线叫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平行线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。其中一条直线叫做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另一条直线的平行线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两条平行线之间的距离处处相等。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4714875"/>
          </a:xfrm>
        </p:spPr>
        <p:txBody>
          <a:bodyPr/>
          <a:lstStyle/>
          <a:p>
            <a:endParaRPr lang="zh-CN" altLang="en-US" sz="4000" b="1" smtClean="0"/>
          </a:p>
          <a:p>
            <a:r>
              <a:rPr lang="zh-CN" altLang="en-US" sz="3600" b="1" smtClean="0">
                <a:ea typeface="楷体_GB2312" pitchFamily="49" charset="-122"/>
              </a:rPr>
              <a:t>同一平面内两条直线有几种位置关系？</a:t>
            </a:r>
            <a:endParaRPr lang="zh-CN" altLang="en-US" sz="3600" b="1" smtClean="0">
              <a:ea typeface="楷体_GB2312" pitchFamily="49" charset="-122"/>
            </a:endParaRPr>
          </a:p>
          <a:p>
            <a:endParaRPr lang="zh-CN" altLang="en-US" sz="1200" b="1" smtClean="0"/>
          </a:p>
          <a:p>
            <a:r>
              <a:rPr lang="zh-CN" altLang="en-US" sz="4000" b="1" smtClean="0"/>
              <a:t>      </a:t>
            </a:r>
            <a:r>
              <a:rPr lang="zh-CN" altLang="en-US" sz="4000" b="1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相交 、  平行 （重合）</a:t>
            </a:r>
            <a:endParaRPr lang="zh-CN" altLang="en-US" sz="4000" b="1" smtClean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           互相垂直</a:t>
            </a:r>
            <a:endParaRPr lang="zh-CN" altLang="en-US" sz="4000" b="1" smtClean="0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4000" b="1" smtClean="0"/>
              <a:t>                </a:t>
            </a:r>
            <a:endParaRPr lang="zh-CN" altLang="en-US" sz="4000" b="1" smtClean="0"/>
          </a:p>
          <a:p>
            <a:r>
              <a:rPr lang="zh-CN" altLang="en-US" sz="4000" b="1" smtClean="0"/>
              <a:t>                    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一般相交 </a:t>
            </a:r>
            <a:r>
              <a:rPr lang="zh-CN" altLang="en-US" sz="40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（不垂直）</a:t>
            </a:r>
            <a:endParaRPr lang="zh-CN" altLang="en-US" sz="40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1692275" y="2276475"/>
            <a:ext cx="144463" cy="1150938"/>
          </a:xfrm>
          <a:prstGeom prst="downArrow">
            <a:avLst>
              <a:gd name="adj1" fmla="val 50000"/>
              <a:gd name="adj2" fmla="val 1991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1763713" y="3357563"/>
            <a:ext cx="936625" cy="144462"/>
          </a:xfrm>
          <a:prstGeom prst="rightArrow">
            <a:avLst>
              <a:gd name="adj1" fmla="val 50000"/>
              <a:gd name="adj2" fmla="val 162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41" name="AutoShape 5"/>
          <p:cNvSpPr/>
          <p:nvPr/>
        </p:nvSpPr>
        <p:spPr bwMode="auto">
          <a:xfrm>
            <a:off x="2843213" y="2781300"/>
            <a:ext cx="287337" cy="1439863"/>
          </a:xfrm>
          <a:prstGeom prst="leftBrace">
            <a:avLst>
              <a:gd name="adj1" fmla="val 41759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nimBg="1"/>
      <p:bldP spid="399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4"/>
          <p:cNvGraphicFramePr>
            <a:graphicFrameLocks noGrp="1"/>
          </p:cNvGraphicFramePr>
          <p:nvPr/>
        </p:nvGraphicFramePr>
        <p:xfrm>
          <a:off x="714375" y="1714500"/>
          <a:ext cx="7921625" cy="2811463"/>
        </p:xfrm>
        <a:graphic>
          <a:graphicData uri="http://schemas.openxmlformats.org/drawingml/2006/table">
            <a:tbl>
              <a:tblPr/>
              <a:tblGrid>
                <a:gridCol w="2036762"/>
                <a:gridCol w="2214563"/>
                <a:gridCol w="3670300"/>
              </a:tblGrid>
              <a:tr h="72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位置关系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交点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图例</a:t>
                      </a:r>
                      <a:endParaRPr kumimoji="1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4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平行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无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05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相交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互相垂直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个交点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1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anose="02020603050405020304" pitchFamily="18" charset="0"/>
                        </a:rPr>
                        <a:t>个垂足</a:t>
                      </a:r>
                      <a:endParaRPr kumimoji="1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8692" name="Group 22"/>
          <p:cNvGrpSpPr/>
          <p:nvPr/>
        </p:nvGrpSpPr>
        <p:grpSpPr bwMode="auto">
          <a:xfrm>
            <a:off x="1651000" y="2571750"/>
            <a:ext cx="6699250" cy="1500188"/>
            <a:chOff x="2394" y="7519"/>
            <a:chExt cx="4860" cy="1172"/>
          </a:xfrm>
        </p:grpSpPr>
        <p:sp>
          <p:nvSpPr>
            <p:cNvPr id="28693" name="Line 23"/>
            <p:cNvSpPr>
              <a:spLocks noChangeShapeType="1"/>
            </p:cNvSpPr>
            <p:nvPr/>
          </p:nvSpPr>
          <p:spPr bwMode="auto">
            <a:xfrm>
              <a:off x="2394" y="8225"/>
              <a:ext cx="360" cy="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Line 24"/>
            <p:cNvSpPr>
              <a:spLocks noChangeShapeType="1"/>
            </p:cNvSpPr>
            <p:nvPr/>
          </p:nvSpPr>
          <p:spPr bwMode="auto">
            <a:xfrm>
              <a:off x="4379" y="8195"/>
              <a:ext cx="360" cy="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Line 25"/>
            <p:cNvSpPr>
              <a:spLocks noChangeShapeType="1"/>
            </p:cNvSpPr>
            <p:nvPr/>
          </p:nvSpPr>
          <p:spPr bwMode="auto">
            <a:xfrm>
              <a:off x="5994" y="8394"/>
              <a:ext cx="360" cy="0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96" name="Group 26"/>
            <p:cNvGrpSpPr/>
            <p:nvPr/>
          </p:nvGrpSpPr>
          <p:grpSpPr bwMode="auto">
            <a:xfrm>
              <a:off x="5601" y="7519"/>
              <a:ext cx="1080" cy="240"/>
              <a:chOff x="5901" y="8391"/>
              <a:chExt cx="1080" cy="240"/>
            </a:xfrm>
          </p:grpSpPr>
          <p:sp>
            <p:nvSpPr>
              <p:cNvPr id="28705" name="Line 27"/>
              <p:cNvSpPr>
                <a:spLocks noChangeShapeType="1"/>
              </p:cNvSpPr>
              <p:nvPr/>
            </p:nvSpPr>
            <p:spPr bwMode="auto">
              <a:xfrm>
                <a:off x="5901" y="8391"/>
                <a:ext cx="1080" cy="0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6" name="Line 28"/>
              <p:cNvSpPr>
                <a:spLocks noChangeShapeType="1"/>
              </p:cNvSpPr>
              <p:nvPr/>
            </p:nvSpPr>
            <p:spPr bwMode="auto">
              <a:xfrm>
                <a:off x="5901" y="8631"/>
                <a:ext cx="1080" cy="0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97" name="Group 29"/>
            <p:cNvGrpSpPr/>
            <p:nvPr/>
          </p:nvGrpSpPr>
          <p:grpSpPr bwMode="auto">
            <a:xfrm>
              <a:off x="5166" y="8000"/>
              <a:ext cx="635" cy="691"/>
              <a:chOff x="6354" y="11274"/>
              <a:chExt cx="1260" cy="1260"/>
            </a:xfrm>
          </p:grpSpPr>
          <p:sp>
            <p:nvSpPr>
              <p:cNvPr id="28703" name="Line 30"/>
              <p:cNvSpPr>
                <a:spLocks noChangeShapeType="1"/>
              </p:cNvSpPr>
              <p:nvPr/>
            </p:nvSpPr>
            <p:spPr bwMode="auto">
              <a:xfrm>
                <a:off x="6354" y="11601"/>
                <a:ext cx="1260" cy="609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4" name="Line 31"/>
              <p:cNvSpPr>
                <a:spLocks noChangeShapeType="1"/>
              </p:cNvSpPr>
              <p:nvPr/>
            </p:nvSpPr>
            <p:spPr bwMode="auto">
              <a:xfrm rot="-3395815">
                <a:off x="6396" y="11592"/>
                <a:ext cx="1260" cy="624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98" name="Group 32"/>
            <p:cNvGrpSpPr/>
            <p:nvPr/>
          </p:nvGrpSpPr>
          <p:grpSpPr bwMode="auto">
            <a:xfrm>
              <a:off x="6534" y="8023"/>
              <a:ext cx="720" cy="624"/>
              <a:chOff x="5634" y="12366"/>
              <a:chExt cx="720" cy="624"/>
            </a:xfrm>
          </p:grpSpPr>
          <p:grpSp>
            <p:nvGrpSpPr>
              <p:cNvPr id="28699" name="Group 33"/>
              <p:cNvGrpSpPr/>
              <p:nvPr/>
            </p:nvGrpSpPr>
            <p:grpSpPr bwMode="auto">
              <a:xfrm>
                <a:off x="5634" y="12366"/>
                <a:ext cx="720" cy="624"/>
                <a:chOff x="5634" y="12366"/>
                <a:chExt cx="720" cy="624"/>
              </a:xfrm>
            </p:grpSpPr>
            <p:sp>
              <p:nvSpPr>
                <p:cNvPr id="28701" name="Line 34"/>
                <p:cNvSpPr>
                  <a:spLocks noChangeShapeType="1"/>
                </p:cNvSpPr>
                <p:nvPr/>
              </p:nvSpPr>
              <p:spPr bwMode="auto">
                <a:xfrm>
                  <a:off x="5634" y="12522"/>
                  <a:ext cx="720" cy="468"/>
                </a:xfrm>
                <a:prstGeom prst="line">
                  <a:avLst/>
                </a:prstGeom>
                <a:noFill/>
                <a:ln w="28575">
                  <a:solidFill>
                    <a:srgbClr val="3333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02" name="Line 35"/>
                <p:cNvSpPr>
                  <a:spLocks noChangeShapeType="1"/>
                </p:cNvSpPr>
                <p:nvPr/>
              </p:nvSpPr>
              <p:spPr bwMode="auto">
                <a:xfrm rot="21381481" flipH="1">
                  <a:off x="5814" y="12366"/>
                  <a:ext cx="540" cy="624"/>
                </a:xfrm>
                <a:prstGeom prst="line">
                  <a:avLst/>
                </a:prstGeom>
                <a:noFill/>
                <a:ln w="28575">
                  <a:solidFill>
                    <a:srgbClr val="3333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8700" name="Rectangle 36"/>
              <p:cNvSpPr>
                <a:spLocks noChangeArrowheads="1"/>
              </p:cNvSpPr>
              <p:nvPr/>
            </p:nvSpPr>
            <p:spPr bwMode="auto">
              <a:xfrm rot="2187135">
                <a:off x="6054" y="12678"/>
                <a:ext cx="180" cy="15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3333FF"/>
                </a:solidFill>
                <a:miter lim="800000"/>
              </a:ln>
            </p:spPr>
            <p:txBody>
              <a:bodyPr/>
              <a:lstStyle/>
              <a:p>
                <a:endParaRPr lang="zh-CN" altLang="en-US"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450" y="333375"/>
            <a:ext cx="8686800" cy="6119813"/>
          </a:xfrm>
        </p:spPr>
        <p:txBody>
          <a:bodyPr/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平行线间的距离有什么特点？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（平行线间的距离处处相等）</a:t>
            </a:r>
            <a:endParaRPr lang="zh-CN" altLang="en-US" sz="1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做一做（过直线外一点做已知直线的垂线和平行线）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en-US" altLang="zh-CN" sz="3100" b="1" dirty="0" smtClean="0">
                <a:latin typeface="楷体_GB2312" pitchFamily="49" charset="-122"/>
                <a:ea typeface="楷体_GB2312" pitchFamily="49" charset="-122"/>
              </a:rPr>
              <a:t>                M</a:t>
            </a:r>
            <a:endParaRPr lang="en-US" altLang="zh-CN" sz="31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                         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点到直线的垂线段的         </a:t>
            </a:r>
            <a:endParaRPr lang="en-US" altLang="zh-CN" sz="40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长度叫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点到直线的距离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1143000" y="3000375"/>
            <a:ext cx="1828800" cy="12954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 flipH="1" flipV="1">
            <a:off x="3349625" y="3429000"/>
            <a:ext cx="150813" cy="15081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01823_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4625" y="1785938"/>
            <a:ext cx="316230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71500" y="3714750"/>
            <a:ext cx="82359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要把一根细木条固定在墙上，至少要几枚钉子？为什么？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765175"/>
            <a:ext cx="5410200" cy="1143000"/>
          </a:xfrm>
          <a:noFill/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小知识，大学问。</a:t>
            </a:r>
            <a:endParaRPr lang="zh-CN" altLang="en-US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9" name="AutoShape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351838" y="4500563"/>
            <a:ext cx="792162" cy="1412875"/>
          </a:xfrm>
          <a:prstGeom prst="sun">
            <a:avLst>
              <a:gd name="adj" fmla="val 25000"/>
            </a:avLst>
          </a:prstGeom>
          <a:gradFill rotWithShape="0">
            <a:gsLst>
              <a:gs pos="0">
                <a:srgbClr val="FFFF66"/>
              </a:gs>
              <a:gs pos="100000">
                <a:srgbClr val="FF505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99303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0" name="AutoShape 9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6429375" y="6192838"/>
            <a:ext cx="1204913" cy="665162"/>
          </a:xfrm>
          <a:prstGeom prst="sun">
            <a:avLst>
              <a:gd name="adj" fmla="val 25000"/>
            </a:avLst>
          </a:prstGeom>
          <a:gradFill rotWithShape="0">
            <a:gsLst>
              <a:gs pos="0">
                <a:schemeClr val="bg1"/>
              </a:gs>
              <a:gs pos="100000">
                <a:srgbClr val="33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0066FF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AutoShape 1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643813" y="5694363"/>
            <a:ext cx="1125537" cy="1163637"/>
          </a:xfrm>
          <a:prstGeom prst="sun">
            <a:avLst>
              <a:gd name="adj" fmla="val 25000"/>
            </a:avLst>
          </a:prstGeom>
          <a:gradFill rotWithShape="0">
            <a:gsLst>
              <a:gs pos="0">
                <a:srgbClr val="FFFF66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53882" dir="2700000">
              <a:srgbClr val="007A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7"/>
          <p:cNvSpPr txBox="1">
            <a:spLocks noChangeArrowheads="1"/>
          </p:cNvSpPr>
          <p:nvPr/>
        </p:nvSpPr>
        <p:spPr bwMode="auto">
          <a:xfrm>
            <a:off x="428625" y="0"/>
            <a:ext cx="7489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知识点一：线段、射线、直线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43250" y="857250"/>
            <a:ext cx="22812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圆角矩形 22"/>
          <p:cNvSpPr/>
          <p:nvPr/>
        </p:nvSpPr>
        <p:spPr>
          <a:xfrm>
            <a:off x="1571625" y="4000500"/>
            <a:ext cx="6500813" cy="785813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直线上两点间的一段叫做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线段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214438" y="5286375"/>
            <a:ext cx="7858125" cy="857250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线段有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两个端点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，可以度量它的长度。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79869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6" y="357301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8434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43250" y="285750"/>
            <a:ext cx="25638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1571625" y="3286125"/>
            <a:ext cx="6286500" cy="1357313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把线段的一端无限延长，就到一条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射线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500188" y="5000625"/>
            <a:ext cx="6858000" cy="1285875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射线只有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一个端点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，它是无限长的，不能度量其长度。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13" y="428625"/>
            <a:ext cx="247808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1571625" y="3286125"/>
            <a:ext cx="6286500" cy="1357313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把线段的两端无限延长，就可以得到一条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直线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500188" y="5000625"/>
            <a:ext cx="6858000" cy="1285875"/>
          </a:xfrm>
          <a:prstGeom prst="roundRect">
            <a:avLst/>
          </a:prstGeom>
          <a:noFill/>
          <a:ln w="3810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直线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没有端点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，它是无限长的，不能度量其长度。</a:t>
            </a:r>
            <a:endParaRPr lang="zh-CN" altLang="en-US" sz="3600" b="1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37" name="Line 25"/>
          <p:cNvSpPr>
            <a:spLocks noChangeShapeType="1"/>
          </p:cNvSpPr>
          <p:nvPr/>
        </p:nvSpPr>
        <p:spPr bwMode="auto">
          <a:xfrm flipV="1">
            <a:off x="3505200" y="1219200"/>
            <a:ext cx="2057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Line 7"/>
          <p:cNvSpPr>
            <a:spLocks noChangeShapeType="1"/>
          </p:cNvSpPr>
          <p:nvPr/>
        </p:nvSpPr>
        <p:spPr bwMode="auto">
          <a:xfrm flipV="1">
            <a:off x="3505200" y="1219200"/>
            <a:ext cx="2057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Line 18"/>
          <p:cNvSpPr>
            <a:spLocks noChangeShapeType="1"/>
          </p:cNvSpPr>
          <p:nvPr/>
        </p:nvSpPr>
        <p:spPr bwMode="auto">
          <a:xfrm flipV="1">
            <a:off x="3505200" y="1219200"/>
            <a:ext cx="2057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4" name="Line 22"/>
          <p:cNvSpPr>
            <a:spLocks noChangeShapeType="1"/>
          </p:cNvSpPr>
          <p:nvPr/>
        </p:nvSpPr>
        <p:spPr bwMode="auto">
          <a:xfrm flipV="1">
            <a:off x="3505200" y="1219200"/>
            <a:ext cx="2057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2" name="Line 20"/>
          <p:cNvSpPr>
            <a:spLocks noChangeShapeType="1"/>
          </p:cNvSpPr>
          <p:nvPr/>
        </p:nvSpPr>
        <p:spPr bwMode="auto">
          <a:xfrm flipV="1">
            <a:off x="5562600" y="1219200"/>
            <a:ext cx="3810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3286125" y="285750"/>
            <a:ext cx="27384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       B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2819400" y="1371600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直线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（或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BA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9" name="Line 10"/>
          <p:cNvSpPr>
            <a:spLocks noChangeShapeType="1"/>
          </p:cNvSpPr>
          <p:nvPr/>
        </p:nvSpPr>
        <p:spPr bwMode="auto">
          <a:xfrm flipV="1">
            <a:off x="5562600" y="1219200"/>
            <a:ext cx="3810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0" name="Line 11"/>
          <p:cNvSpPr>
            <a:spLocks noChangeShapeType="1"/>
          </p:cNvSpPr>
          <p:nvPr/>
        </p:nvSpPr>
        <p:spPr bwMode="auto">
          <a:xfrm flipV="1">
            <a:off x="0" y="1219200"/>
            <a:ext cx="3581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38" name="Rectangle 26"/>
          <p:cNvSpPr>
            <a:spLocks noChangeArrowheads="1"/>
          </p:cNvSpPr>
          <p:nvPr/>
        </p:nvSpPr>
        <p:spPr bwMode="auto">
          <a:xfrm>
            <a:off x="3200400" y="1981200"/>
            <a:ext cx="27384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       B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39" name="Text Box 27"/>
          <p:cNvSpPr txBox="1">
            <a:spLocks noChangeArrowheads="1"/>
          </p:cNvSpPr>
          <p:nvPr/>
        </p:nvSpPr>
        <p:spPr bwMode="auto">
          <a:xfrm>
            <a:off x="3505200" y="2895600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射线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AB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40" name="Rectangle 28"/>
          <p:cNvSpPr>
            <a:spLocks noChangeArrowheads="1"/>
          </p:cNvSpPr>
          <p:nvPr/>
        </p:nvSpPr>
        <p:spPr bwMode="auto">
          <a:xfrm>
            <a:off x="3200400" y="3657600"/>
            <a:ext cx="27384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       B</a:t>
            </a:r>
            <a:endParaRPr lang="en-US" altLang="zh-CN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3429000" y="4572000"/>
            <a:ext cx="335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线段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（或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BA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42" name="WordArt 30"/>
          <p:cNvSpPr>
            <a:spLocks noChangeArrowheads="1" noChangeShapeType="1" noTextEdit="1"/>
          </p:cNvSpPr>
          <p:nvPr/>
        </p:nvSpPr>
        <p:spPr bwMode="auto">
          <a:xfrm>
            <a:off x="1357313" y="5643563"/>
            <a:ext cx="7500937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楷体_GB2312"/>
              </a:rPr>
              <a:t>射线和线段都是直线的一部分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latin typeface="楷体_GB2312"/>
            </a:endParaRPr>
          </a:p>
        </p:txBody>
      </p:sp>
      <p:sp>
        <p:nvSpPr>
          <p:cNvPr id="20496" name="Oval 6"/>
          <p:cNvSpPr>
            <a:spLocks noChangeArrowheads="1"/>
          </p:cNvSpPr>
          <p:nvPr/>
        </p:nvSpPr>
        <p:spPr bwMode="auto">
          <a:xfrm>
            <a:off x="34290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34290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33" name="Oval 21"/>
          <p:cNvSpPr>
            <a:spLocks noChangeArrowheads="1"/>
          </p:cNvSpPr>
          <p:nvPr/>
        </p:nvSpPr>
        <p:spPr bwMode="auto">
          <a:xfrm>
            <a:off x="34290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36" name="Oval 24"/>
          <p:cNvSpPr>
            <a:spLocks noChangeArrowheads="1"/>
          </p:cNvSpPr>
          <p:nvPr/>
        </p:nvSpPr>
        <p:spPr bwMode="auto">
          <a:xfrm>
            <a:off x="34290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00" name="Oval 5"/>
          <p:cNvSpPr>
            <a:spLocks noChangeArrowheads="1"/>
          </p:cNvSpPr>
          <p:nvPr/>
        </p:nvSpPr>
        <p:spPr bwMode="auto">
          <a:xfrm>
            <a:off x="54864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31" name="Oval 19"/>
          <p:cNvSpPr>
            <a:spLocks noChangeArrowheads="1"/>
          </p:cNvSpPr>
          <p:nvPr/>
        </p:nvSpPr>
        <p:spPr bwMode="auto">
          <a:xfrm>
            <a:off x="54864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535" name="Oval 23"/>
          <p:cNvSpPr>
            <a:spLocks noChangeArrowheads="1"/>
          </p:cNvSpPr>
          <p:nvPr/>
        </p:nvSpPr>
        <p:spPr bwMode="auto">
          <a:xfrm>
            <a:off x="5486400" y="1143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2222 " pathEditMode="relative" ptsTypes="AA">
                                      <p:cBhvr>
                                        <p:cTn id="11" dur="20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2222 " pathEditMode="relative" ptsTypes="AA">
                                      <p:cBhvr>
                                        <p:cTn id="13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2222 " pathEditMode="relative" ptsTypes="AA">
                                      <p:cBhvr>
                                        <p:cTn id="15" dur="20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2222 " pathEditMode="relative" ptsTypes="AA">
                                      <p:cBhvr>
                                        <p:cTn id="17" dur="2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46666 " pathEditMode="relative" ptsTypes="AA">
                                      <p:cBhvr>
                                        <p:cTn id="31" dur="20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4666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46666 " pathEditMode="relative" ptsTypes="AA">
                                      <p:cBhvr>
                                        <p:cTn id="35" dur="20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7" grpId="0" animBg="1"/>
      <p:bldP spid="64534" grpId="0" animBg="1"/>
      <p:bldP spid="64532" grpId="0" animBg="1"/>
      <p:bldP spid="64521" grpId="0"/>
      <p:bldP spid="64538" grpId="0"/>
      <p:bldP spid="64539" grpId="0"/>
      <p:bldP spid="64540" grpId="0"/>
      <p:bldP spid="64541" grpId="0"/>
      <p:bldP spid="64542" grpId="0" animBg="1"/>
      <p:bldP spid="64533" grpId="0" animBg="1"/>
      <p:bldP spid="64536" grpId="0" animBg="1"/>
      <p:bldP spid="64531" grpId="0" animBg="1"/>
      <p:bldP spid="645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2852738" y="1552575"/>
            <a:ext cx="3352800" cy="1524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2928938" y="714375"/>
            <a:ext cx="2971800" cy="16002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224338" y="257175"/>
            <a:ext cx="990600" cy="28956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>
            <a:off x="3929063" y="142875"/>
            <a:ext cx="1447800" cy="30480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000125" y="3071813"/>
            <a:ext cx="6853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过一点，能画出</a:t>
            </a: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无数条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直线。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Rectangle 12"/>
          <p:cNvSpPr>
            <a:spLocks noChangeArrowheads="1"/>
          </p:cNvSpPr>
          <p:nvPr/>
        </p:nvSpPr>
        <p:spPr bwMode="auto">
          <a:xfrm>
            <a:off x="4224338" y="1552575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2" name="Oval 6"/>
          <p:cNvSpPr>
            <a:spLocks noChangeArrowheads="1"/>
          </p:cNvSpPr>
          <p:nvPr/>
        </p:nvSpPr>
        <p:spPr bwMode="auto">
          <a:xfrm flipH="1">
            <a:off x="4572000" y="1500188"/>
            <a:ext cx="214313" cy="23812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anchor="ctr">
            <a:spAutoFit/>
          </a:bodyPr>
          <a:lstStyle/>
          <a:p>
            <a:endParaRPr lang="zh-CN" altLang="en-US" sz="500" b="1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136650" y="4837113"/>
            <a:ext cx="6853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过两点，只能画出</a:t>
            </a:r>
            <a:r>
              <a:rPr lang="zh-CN" altLang="en-US" sz="40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一条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直线。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2422525" y="4541838"/>
            <a:ext cx="3429000" cy="7620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" name="组合 17"/>
          <p:cNvGrpSpPr/>
          <p:nvPr/>
        </p:nvGrpSpPr>
        <p:grpSpPr bwMode="auto">
          <a:xfrm>
            <a:off x="2571750" y="3857625"/>
            <a:ext cx="3024188" cy="836613"/>
            <a:chOff x="2578331" y="4307044"/>
            <a:chExt cx="3023389" cy="836471"/>
          </a:xfrm>
        </p:grpSpPr>
        <p:sp>
          <p:nvSpPr>
            <p:cNvPr id="21517" name="Rectangle 13"/>
            <p:cNvSpPr>
              <a:spLocks noChangeArrowheads="1"/>
            </p:cNvSpPr>
            <p:nvPr/>
          </p:nvSpPr>
          <p:spPr bwMode="auto">
            <a:xfrm>
              <a:off x="2578331" y="4307044"/>
              <a:ext cx="3023389" cy="707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0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C         D</a:t>
              </a:r>
              <a:endPara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1518" name="Oval 4"/>
            <p:cNvSpPr>
              <a:spLocks noChangeArrowheads="1"/>
            </p:cNvSpPr>
            <p:nvPr/>
          </p:nvSpPr>
          <p:spPr bwMode="auto">
            <a:xfrm>
              <a:off x="2657484" y="4914913"/>
              <a:ext cx="152400" cy="1524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19" name="Oval 10"/>
            <p:cNvSpPr>
              <a:spLocks noChangeArrowheads="1"/>
            </p:cNvSpPr>
            <p:nvPr/>
          </p:nvSpPr>
          <p:spPr bwMode="auto">
            <a:xfrm>
              <a:off x="5248284" y="4991115"/>
              <a:ext cx="152400" cy="152400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214563" y="5786438"/>
            <a:ext cx="4559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两点之间</a:t>
            </a: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线段最短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4" grpId="0"/>
      <p:bldP spid="16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01823_0[1]"/>
          <p:cNvPicPr>
            <a:picLocks noChangeAspect="1" noChangeArrowheads="1"/>
          </p:cNvPicPr>
          <p:nvPr/>
        </p:nvPicPr>
        <p:blipFill>
          <a:blip r:embed="rId1" cstate="email">
            <a:lum contrast="18000"/>
          </a:blip>
          <a:srcRect/>
          <a:stretch>
            <a:fillRect/>
          </a:stretch>
        </p:blipFill>
        <p:spPr bwMode="auto">
          <a:xfrm>
            <a:off x="2771775" y="1844675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11188" y="981075"/>
            <a:ext cx="83978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从Ａ到Ｂ有三条路，人们为什么会选择走中间的直路？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828800" y="4724400"/>
            <a:ext cx="5562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两点之间，线段最短。</a:t>
            </a:r>
            <a:endParaRPr lang="zh-CN" altLang="en-US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250825" y="142875"/>
            <a:ext cx="35353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知识点二：角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54000" y="1120775"/>
            <a:ext cx="8675688" cy="4951413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3200" b="1" kern="0" dirty="0">
                <a:latin typeface="楷体_GB2312" pitchFamily="49" charset="-122"/>
                <a:ea typeface="楷体_GB2312" pitchFamily="49" charset="-122"/>
              </a:rPr>
              <a:t>⑴角</a:t>
            </a:r>
            <a:r>
              <a:rPr lang="en-US" altLang="zh-CN" sz="3200" b="1" kern="0" dirty="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kern="0" dirty="0">
                <a:latin typeface="楷体_GB2312" pitchFamily="49" charset="-122"/>
                <a:ea typeface="楷体_GB2312" pitchFamily="49" charset="-122"/>
              </a:rPr>
              <a:t>从一点引出两条射线，就组成了一个角。</a:t>
            </a:r>
            <a:endParaRPr lang="zh-CN" altLang="en-US" sz="3200" b="1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zh-CN" altLang="en-US" sz="3200" b="1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zh-CN" altLang="en-US" sz="3200" b="1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zh-CN" altLang="en-US" sz="3200" b="1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3200" b="1" kern="0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3200" b="1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3200" b="1" kern="0" dirty="0">
                <a:latin typeface="楷体_GB2312" pitchFamily="49" charset="-122"/>
                <a:ea typeface="楷体_GB2312" pitchFamily="49" charset="-122"/>
              </a:rPr>
              <a:t>⑵角的特征：</a:t>
            </a:r>
            <a:endParaRPr lang="zh-CN" altLang="en-US" sz="3200" b="1" kern="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zh-CN" altLang="en-US" sz="3200" b="1" kern="0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kern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角的大小与两条边叉开的大小有关，与边的长短无关。</a:t>
            </a:r>
            <a:endParaRPr lang="zh-CN" altLang="en-US" sz="3200" b="1" kern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225800" y="2357438"/>
            <a:ext cx="2665413" cy="1441450"/>
            <a:chOff x="1655" y="1207"/>
            <a:chExt cx="1679" cy="908"/>
          </a:xfrm>
        </p:grpSpPr>
        <p:sp>
          <p:nvSpPr>
            <p:cNvPr id="23565" name="Line 4"/>
            <p:cNvSpPr>
              <a:spLocks noChangeShapeType="1"/>
            </p:cNvSpPr>
            <p:nvPr/>
          </p:nvSpPr>
          <p:spPr bwMode="auto">
            <a:xfrm>
              <a:off x="1655" y="2115"/>
              <a:ext cx="1679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Line 5"/>
            <p:cNvSpPr>
              <a:spLocks noChangeShapeType="1"/>
            </p:cNvSpPr>
            <p:nvPr/>
          </p:nvSpPr>
          <p:spPr bwMode="auto">
            <a:xfrm flipV="1">
              <a:off x="1655" y="1207"/>
              <a:ext cx="1361" cy="9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714500" y="3365500"/>
            <a:ext cx="2879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 ）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 rot="-2181946">
            <a:off x="3173413" y="2200275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）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946525" y="3797300"/>
            <a:ext cx="28082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）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074863" y="336550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顶点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449763" y="3797300"/>
            <a:ext cx="6429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边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 rot="-2237359">
            <a:off x="3730625" y="2357438"/>
            <a:ext cx="642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边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5818188" y="3797300"/>
            <a:ext cx="10080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V="1">
            <a:off x="5386388" y="1781175"/>
            <a:ext cx="936625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KSO_WPP_MARK_KEY" val="6f1dbf4e-b19a-43a5-868b-ec7f078e84b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2722</Words>
  <Application>WPS 演示</Application>
  <PresentationFormat>全屏显示(4:3)</PresentationFormat>
  <Paragraphs>184</Paragraphs>
  <Slides>15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华文新魏</vt:lpstr>
      <vt:lpstr>Segoe Print</vt:lpstr>
      <vt:lpstr>微软雅黑</vt:lpstr>
      <vt:lpstr>楷体_GB2312</vt:lpstr>
      <vt:lpstr>新宋体</vt:lpstr>
      <vt:lpstr>华文新魏</vt:lpstr>
      <vt:lpstr>楷体_GB2312</vt:lpstr>
      <vt:lpstr>Times New Roman</vt:lpstr>
      <vt:lpstr>Arial</vt:lpstr>
      <vt:lpstr>Arial Unicode MS</vt:lpstr>
      <vt:lpstr>第一PPT模板网-WWW.1PPT.COM</vt:lpstr>
      <vt:lpstr>PowerPoint 演示文稿</vt:lpstr>
      <vt:lpstr>小知识，大学问。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2023-02-14T05:31:50Z</dcterms:created>
  <dcterms:modified xsi:type="dcterms:W3CDTF">2023-02-14T05:31:50Z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6AAE73E8BBF9418C95BF3F121919A426</vt:lpwstr>
  </property>
  <property fmtid="{D5CDD505-2E9C-101B-9397-08002B2CF9AE}" pid="3" name="KSOProductBuildVer">
    <vt:lpwstr>2052-11.1.0.13703</vt:lpwstr>
  </property>
</Properties>
</file>