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314" r:id="rId3"/>
    <p:sldId id="311" r:id="rId4"/>
    <p:sldId id="312" r:id="rId6"/>
    <p:sldId id="281" r:id="rId7"/>
    <p:sldId id="258" r:id="rId8"/>
    <p:sldId id="260" r:id="rId9"/>
    <p:sldId id="288" r:id="rId10"/>
    <p:sldId id="301" r:id="rId11"/>
    <p:sldId id="303" r:id="rId12"/>
    <p:sldId id="287" r:id="rId13"/>
    <p:sldId id="304" r:id="rId14"/>
    <p:sldId id="302" r:id="rId15"/>
    <p:sldId id="289" r:id="rId16"/>
    <p:sldId id="290" r:id="rId17"/>
    <p:sldId id="305" r:id="rId18"/>
    <p:sldId id="306" r:id="rId19"/>
    <p:sldId id="291" r:id="rId20"/>
    <p:sldId id="295" r:id="rId21"/>
    <p:sldId id="282" r:id="rId22"/>
    <p:sldId id="275" r:id="rId23"/>
    <p:sldId id="308" r:id="rId24"/>
    <p:sldId id="297" r:id="rId25"/>
    <p:sldId id="309" r:id="rId26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6600"/>
    <a:srgbClr val="660033"/>
    <a:srgbClr val="008000"/>
    <a:srgbClr val="0099FF"/>
    <a:srgbClr val="0000FF"/>
    <a:srgbClr val="FF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194" autoAdjust="0"/>
  </p:normalViewPr>
  <p:slideViewPr>
    <p:cSldViewPr>
      <p:cViewPr>
        <p:scale>
          <a:sx n="100" d="100"/>
          <a:sy n="100" d="100"/>
        </p:scale>
        <p:origin x="-12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49972BF-6F60-403C-B835-C1404825F93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3BCE511-2373-429F-845F-94492D7E5C1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58DB289-4D85-4706-BD40-EC2BB218DB4A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C4461F0-B07E-4A9B-AF39-E608C446FDC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0FC43FA-DE8B-4C8A-A1BC-2EAF945591B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9BACAC8-C76A-4155-9A61-1621CFBC592D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6F13D58-CB06-4AA7-88A5-4E8834CFDE6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58B9766-3050-43F6-89BA-BDFA1F114DC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33E9B0F-C980-4A85-9CE4-6EB03F74551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802D12C-145F-4CD4-9D6D-CEB1C3BB5AA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AAE5859-1DDF-4460-A36A-D7A434A939C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E1C1BEF-79B5-4094-AA53-10E28374F7D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0F7DC88-4B04-4DEC-BFE0-50C06FD26BD7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D3245AF-823A-4860-8234-50E641337D96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0050EC1-9C95-41D7-8C2E-25A3782C485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97D5A11-60FF-489F-ACC0-A2EB0D7FADE2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41C49E5-89D6-4AC9-896E-776F39E1544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88ACD4E-F540-402A-9AB8-5DA8B9FCD0A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4BF3218-EE82-4FC1-A973-2940A3768554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9E40C1D-CF26-4603-B4FD-E0BE8EB899F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95D9CE7-4794-45C0-A2B3-412D44F27CA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9B17601-4542-4996-8DA2-9C68A7674A5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93615AF-F40B-4E7E-9A9A-D792738294F4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2F50018-9A92-4606-8D15-F68011820C31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食品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769870" y="3373317"/>
            <a:ext cx="5144891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 smtClean="0"/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769870" y="153859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3684667-4B6C-4782-B30D-3995910BEE3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58442" y="533402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15992" y="1063628"/>
            <a:ext cx="462915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858442" y="2133602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F648B50C-CAE8-4749-88EE-1BE08B98D42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934644" y="457200"/>
            <a:ext cx="2949178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4082125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934644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F5B86B06-9D1C-425E-85BD-570C1D8CACF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35CF1611-6411-4426-B2D6-5065D67BF6A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1585381" y="365125"/>
            <a:ext cx="5949952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883DEFAA-B41D-4F51-A890-3DCA74EFCF2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ea typeface="幼圆" pitchFamily="49" charset="-122"/>
              </a:defRPr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noProof="1"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noProof="1" dirty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CT2"/>
          <p:cNvSpPr txBox="1"/>
          <p:nvPr/>
        </p:nvSpPr>
        <p:spPr bwMode="auto">
          <a:xfrm>
            <a:off x="785813" y="3181350"/>
            <a:ext cx="5145087" cy="466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pic>
        <p:nvPicPr>
          <p:cNvPr id="4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584C3B4-34D0-4623-B585-248E1BB659EA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auto">
          <a:xfrm flipV="1">
            <a:off x="22225" y="981075"/>
            <a:ext cx="9144000" cy="4887913"/>
          </a:xfrm>
          <a:custGeom>
            <a:avLst/>
            <a:gdLst>
              <a:gd name="T0" fmla="*/ 5365824 w 7383683"/>
              <a:gd name="T1" fmla="*/ 4562806 h 3577320"/>
              <a:gd name="T2" fmla="*/ 5365810 w 7383683"/>
              <a:gd name="T3" fmla="*/ 4562518 h 3577320"/>
              <a:gd name="T4" fmla="*/ 5365824 w 7383683"/>
              <a:gd name="T5" fmla="*/ 4562231 h 3577320"/>
              <a:gd name="T6" fmla="*/ 5365838 w 7383683"/>
              <a:gd name="T7" fmla="*/ 4562518 h 3577320"/>
              <a:gd name="T8" fmla="*/ 1971022 w 7383683"/>
              <a:gd name="T9" fmla="*/ 9125037 h 3577320"/>
              <a:gd name="T10" fmla="*/ 2108854 w 7383683"/>
              <a:gd name="T11" fmla="*/ 9108925 h 3577320"/>
              <a:gd name="T12" fmla="*/ 2119672 w 7383683"/>
              <a:gd name="T13" fmla="*/ 9109104 h 3577320"/>
              <a:gd name="T14" fmla="*/ 2971038 w 7383683"/>
              <a:gd name="T15" fmla="*/ 9125037 h 3577320"/>
              <a:gd name="T16" fmla="*/ 2971092 w 7383683"/>
              <a:gd name="T17" fmla="*/ 9125037 h 3577320"/>
              <a:gd name="T18" fmla="*/ 3217686 w 7383683"/>
              <a:gd name="T19" fmla="*/ 9099544 h 3577320"/>
              <a:gd name="T20" fmla="*/ 5339995 w 7383683"/>
              <a:gd name="T21" fmla="*/ 5121691 h 3577320"/>
              <a:gd name="T22" fmla="*/ 5349406 w 7383683"/>
              <a:gd name="T23" fmla="*/ 4917828 h 3577320"/>
              <a:gd name="T24" fmla="*/ 5349434 w 7383683"/>
              <a:gd name="T25" fmla="*/ 4917828 h 3577320"/>
              <a:gd name="T26" fmla="*/ 5340021 w 7383683"/>
              <a:gd name="T27" fmla="*/ 5121691 h 3577320"/>
              <a:gd name="T28" fmla="*/ 3217713 w 7383683"/>
              <a:gd name="T29" fmla="*/ 9099544 h 3577320"/>
              <a:gd name="T30" fmla="*/ 2971118 w 7383683"/>
              <a:gd name="T31" fmla="*/ 9125037 h 3577320"/>
              <a:gd name="T32" fmla="*/ 5521655 w 7383683"/>
              <a:gd name="T33" fmla="*/ 9125037 h 3577320"/>
              <a:gd name="T34" fmla="*/ 5550345 w 7383683"/>
              <a:gd name="T35" fmla="*/ 9125037 h 3577320"/>
              <a:gd name="T36" fmla="*/ 14023699 w 7383683"/>
              <a:gd name="T37" fmla="*/ 9125037 h 3577320"/>
              <a:gd name="T38" fmla="*/ 14023699 w 7383683"/>
              <a:gd name="T39" fmla="*/ 4917828 h 3577320"/>
              <a:gd name="T40" fmla="*/ 14023699 w 7383683"/>
              <a:gd name="T41" fmla="*/ 4207209 h 3577320"/>
              <a:gd name="T42" fmla="*/ 14023699 w 7383683"/>
              <a:gd name="T43" fmla="*/ 0 h 3577320"/>
              <a:gd name="T44" fmla="*/ 5592223 w 7383683"/>
              <a:gd name="T45" fmla="*/ 0 h 3577320"/>
              <a:gd name="T46" fmla="*/ 5479777 w 7383683"/>
              <a:gd name="T47" fmla="*/ 0 h 3577320"/>
              <a:gd name="T48" fmla="*/ 2971118 w 7383683"/>
              <a:gd name="T49" fmla="*/ 0 h 3577320"/>
              <a:gd name="T50" fmla="*/ 3217713 w 7383683"/>
              <a:gd name="T51" fmla="*/ 25494 h 3577320"/>
              <a:gd name="T52" fmla="*/ 5340021 w 7383683"/>
              <a:gd name="T53" fmla="*/ 4003350 h 3577320"/>
              <a:gd name="T54" fmla="*/ 5349434 w 7383683"/>
              <a:gd name="T55" fmla="*/ 4207209 h 3577320"/>
              <a:gd name="T56" fmla="*/ 5349406 w 7383683"/>
              <a:gd name="T57" fmla="*/ 4207209 h 3577320"/>
              <a:gd name="T58" fmla="*/ 5339995 w 7383683"/>
              <a:gd name="T59" fmla="*/ 4003350 h 3577320"/>
              <a:gd name="T60" fmla="*/ 3217686 w 7383683"/>
              <a:gd name="T61" fmla="*/ 25494 h 3577320"/>
              <a:gd name="T62" fmla="*/ 2971092 w 7383683"/>
              <a:gd name="T63" fmla="*/ 0 h 3577320"/>
              <a:gd name="T64" fmla="*/ 2971038 w 7383683"/>
              <a:gd name="T65" fmla="*/ 0 h 3577320"/>
              <a:gd name="T66" fmla="*/ 2119672 w 7383683"/>
              <a:gd name="T67" fmla="*/ 15935 h 3577320"/>
              <a:gd name="T68" fmla="*/ 2108855 w 7383683"/>
              <a:gd name="T69" fmla="*/ 16112 h 3577320"/>
              <a:gd name="T70" fmla="*/ 1971022 w 7383683"/>
              <a:gd name="T71" fmla="*/ 0 h 3577320"/>
              <a:gd name="T72" fmla="*/ 1780433 w 7383683"/>
              <a:gd name="T73" fmla="*/ 22279 h 3577320"/>
              <a:gd name="T74" fmla="*/ 1779124 w 7383683"/>
              <a:gd name="T75" fmla="*/ 22306 h 3577320"/>
              <a:gd name="T76" fmla="*/ 1704473 w 7383683"/>
              <a:gd name="T77" fmla="*/ 25494 h 3577320"/>
              <a:gd name="T78" fmla="*/ 1676723 w 7383683"/>
              <a:gd name="T79" fmla="*/ 56331 h 3577320"/>
              <a:gd name="T80" fmla="*/ 1573792 w 7383683"/>
              <a:gd name="T81" fmla="*/ 92694 h 3577320"/>
              <a:gd name="T82" fmla="*/ 0 w 7383683"/>
              <a:gd name="T83" fmla="*/ 4562518 h 3577320"/>
              <a:gd name="T84" fmla="*/ 1573792 w 7383683"/>
              <a:gd name="T85" fmla="*/ 9032344 h 3577320"/>
              <a:gd name="T86" fmla="*/ 1676723 w 7383683"/>
              <a:gd name="T87" fmla="*/ 9068708 h 3577320"/>
              <a:gd name="T88" fmla="*/ 1704473 w 7383683"/>
              <a:gd name="T89" fmla="*/ 9099544 h 3577320"/>
              <a:gd name="T90" fmla="*/ 1779124 w 7383683"/>
              <a:gd name="T91" fmla="*/ 9102732 h 3577320"/>
              <a:gd name="T92" fmla="*/ 1780427 w 7383683"/>
              <a:gd name="T93" fmla="*/ 9102759 h 357732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383683" h="3577320">
                <a:moveTo>
                  <a:pt x="2825185" y="1788773"/>
                </a:moveTo>
                <a:lnTo>
                  <a:pt x="2825178" y="1788660"/>
                </a:lnTo>
                <a:lnTo>
                  <a:pt x="2825185" y="1788547"/>
                </a:lnTo>
                <a:lnTo>
                  <a:pt x="2825192" y="1788660"/>
                </a:lnTo>
                <a:lnTo>
                  <a:pt x="2825185" y="1788773"/>
                </a:lnTo>
                <a:close/>
                <a:moveTo>
                  <a:pt x="1037772" y="3577320"/>
                </a:moveTo>
                <a:lnTo>
                  <a:pt x="1110342" y="3571004"/>
                </a:lnTo>
                <a:lnTo>
                  <a:pt x="1116038" y="3571074"/>
                </a:lnTo>
                <a:cubicBezTo>
                  <a:pt x="1300420" y="3573156"/>
                  <a:pt x="1537246" y="3575238"/>
                  <a:pt x="1564295" y="3577320"/>
                </a:cubicBezTo>
                <a:lnTo>
                  <a:pt x="1564323" y="3577320"/>
                </a:lnTo>
                <a:lnTo>
                  <a:pt x="1694159" y="3567326"/>
                </a:lnTo>
                <a:cubicBezTo>
                  <a:pt x="2254514" y="3480579"/>
                  <a:pt x="2707175" y="2838530"/>
                  <a:pt x="2811585" y="2007874"/>
                </a:cubicBezTo>
                <a:lnTo>
                  <a:pt x="2816541" y="1927953"/>
                </a:lnTo>
                <a:lnTo>
                  <a:pt x="2816555" y="1927953"/>
                </a:lnTo>
                <a:lnTo>
                  <a:pt x="2811599" y="2007874"/>
                </a:lnTo>
                <a:cubicBezTo>
                  <a:pt x="2707189" y="2838530"/>
                  <a:pt x="2254528" y="3480579"/>
                  <a:pt x="1694173" y="3567326"/>
                </a:cubicBezTo>
                <a:lnTo>
                  <a:pt x="1564337" y="3577320"/>
                </a:lnTo>
                <a:lnTo>
                  <a:pt x="2907232" y="3577320"/>
                </a:lnTo>
                <a:lnTo>
                  <a:pt x="2922338" y="3577320"/>
                </a:lnTo>
                <a:lnTo>
                  <a:pt x="7383683" y="3577320"/>
                </a:lnTo>
                <a:lnTo>
                  <a:pt x="7383683" y="1927953"/>
                </a:lnTo>
                <a:lnTo>
                  <a:pt x="7383683" y="1649367"/>
                </a:lnTo>
                <a:lnTo>
                  <a:pt x="7383683" y="0"/>
                </a:lnTo>
                <a:lnTo>
                  <a:pt x="2944387" y="0"/>
                </a:lnTo>
                <a:lnTo>
                  <a:pt x="2885183" y="0"/>
                </a:lnTo>
                <a:lnTo>
                  <a:pt x="1564337" y="0"/>
                </a:lnTo>
                <a:lnTo>
                  <a:pt x="1694173" y="9994"/>
                </a:lnTo>
                <a:cubicBezTo>
                  <a:pt x="2254528" y="96741"/>
                  <a:pt x="2707189" y="738790"/>
                  <a:pt x="2811599" y="1569447"/>
                </a:cubicBezTo>
                <a:lnTo>
                  <a:pt x="2816555" y="1649367"/>
                </a:lnTo>
                <a:lnTo>
                  <a:pt x="2816541" y="1649367"/>
                </a:lnTo>
                <a:lnTo>
                  <a:pt x="2811585" y="1569447"/>
                </a:lnTo>
                <a:cubicBezTo>
                  <a:pt x="2707175" y="738790"/>
                  <a:pt x="2254514" y="96741"/>
                  <a:pt x="1694159" y="9994"/>
                </a:cubicBezTo>
                <a:lnTo>
                  <a:pt x="1564323" y="0"/>
                </a:lnTo>
                <a:lnTo>
                  <a:pt x="1564295" y="0"/>
                </a:lnTo>
                <a:cubicBezTo>
                  <a:pt x="1537246" y="2083"/>
                  <a:pt x="1300420" y="4165"/>
                  <a:pt x="1116038" y="6247"/>
                </a:cubicBezTo>
                <a:lnTo>
                  <a:pt x="1110343" y="6316"/>
                </a:lnTo>
                <a:lnTo>
                  <a:pt x="1037772" y="0"/>
                </a:lnTo>
                <a:lnTo>
                  <a:pt x="937424" y="8734"/>
                </a:lnTo>
                <a:lnTo>
                  <a:pt x="936735" y="8745"/>
                </a:lnTo>
                <a:cubicBezTo>
                  <a:pt x="916641" y="9161"/>
                  <a:pt x="902840" y="9578"/>
                  <a:pt x="897430" y="9994"/>
                </a:cubicBezTo>
                <a:lnTo>
                  <a:pt x="882819" y="22084"/>
                </a:lnTo>
                <a:lnTo>
                  <a:pt x="828625" y="36339"/>
                </a:lnTo>
                <a:cubicBezTo>
                  <a:pt x="355729" y="203125"/>
                  <a:pt x="0" y="924291"/>
                  <a:pt x="0" y="1788660"/>
                </a:cubicBezTo>
                <a:cubicBezTo>
                  <a:pt x="0" y="2653029"/>
                  <a:pt x="355729" y="3374195"/>
                  <a:pt x="828625" y="3540981"/>
                </a:cubicBezTo>
                <a:lnTo>
                  <a:pt x="882819" y="3555237"/>
                </a:lnTo>
                <a:lnTo>
                  <a:pt x="897430" y="3567326"/>
                </a:lnTo>
                <a:cubicBezTo>
                  <a:pt x="902840" y="3567742"/>
                  <a:pt x="916641" y="3568159"/>
                  <a:pt x="936735" y="3568575"/>
                </a:cubicBezTo>
                <a:lnTo>
                  <a:pt x="937421" y="3568586"/>
                </a:lnTo>
                <a:lnTo>
                  <a:pt x="1037772" y="3577320"/>
                </a:lnTo>
                <a:close/>
              </a:path>
            </a:pathLst>
          </a:custGeom>
          <a:solidFill>
            <a:srgbClr val="F2B483"/>
          </a:solidFill>
          <a:ln w="12700" cap="flat" cmpd="sng" algn="ctr">
            <a:noFill/>
            <a:prstDash val="solid"/>
            <a:miter lim="800000"/>
          </a:ln>
        </p:spPr>
        <p:txBody>
          <a:bodyPr anchor="ctr"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KSO_Img2"/>
          <p:cNvSpPr/>
          <p:nvPr/>
        </p:nvSpPr>
        <p:spPr>
          <a:xfrm>
            <a:off x="4464050" y="3035300"/>
            <a:ext cx="2249488" cy="2249488"/>
          </a:xfrm>
          <a:prstGeom prst="ellipse">
            <a:avLst/>
          </a:prstGeom>
          <a:blipFill dpi="0" rotWithShape="1">
            <a:blip r:embed="rId3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KSO_Img3"/>
          <p:cNvSpPr/>
          <p:nvPr/>
        </p:nvSpPr>
        <p:spPr>
          <a:xfrm>
            <a:off x="6996113" y="3406775"/>
            <a:ext cx="1893887" cy="1893888"/>
          </a:xfrm>
          <a:prstGeom prst="ellipse">
            <a:avLst/>
          </a:prstGeom>
          <a:blipFill dpi="0" rotWithShape="1">
            <a:blip r:embed="rId4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71775" y="5527675"/>
            <a:ext cx="6372225" cy="46038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175" y="2573338"/>
            <a:ext cx="5057775" cy="49212"/>
          </a:xfrm>
          <a:prstGeom prst="rect">
            <a:avLst/>
          </a:prstGeom>
          <a:solidFill>
            <a:srgbClr val="FEE5B2"/>
          </a:solidFill>
          <a:ln w="1270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KSO_Img1"/>
          <p:cNvSpPr/>
          <p:nvPr/>
        </p:nvSpPr>
        <p:spPr>
          <a:xfrm>
            <a:off x="558800" y="1916113"/>
            <a:ext cx="3386138" cy="3386137"/>
          </a:xfrm>
          <a:prstGeom prst="ellipse">
            <a:avLst/>
          </a:prstGeom>
          <a:blipFill dpi="0" rotWithShape="1">
            <a:blip r:embed="rId5" cstate="email"/>
            <a:srcRect/>
            <a:stretch>
              <a:fillRect/>
            </a:stretch>
          </a:blipFill>
          <a:ln w="57150" cap="flat" cmpd="sng" algn="ctr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09" y="240814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150938" y="214313"/>
            <a:ext cx="7804150" cy="591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A6D9C3-EC17-44EC-BA76-D17D369E2B0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6" descr="食品1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KSO_CT2"/>
          <p:cNvSpPr txBox="1"/>
          <p:nvPr/>
        </p:nvSpPr>
        <p:spPr bwMode="auto">
          <a:xfrm>
            <a:off x="785813" y="3181350"/>
            <a:ext cx="5145087" cy="46672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 algn="ctr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anose="05020102010507070707" pitchFamily="18" charset="2"/>
              <a:buNone/>
              <a:defRPr lang="zh-CN" altLang="en-US" sz="1800" kern="1200">
                <a:solidFill>
                  <a:schemeClr val="accent2"/>
                </a:solidFill>
                <a:effectLst/>
                <a:latin typeface="+mn-ea"/>
                <a:ea typeface="+mn-ea"/>
                <a:cs typeface="+mn-cs"/>
              </a:defRPr>
            </a:lvl1pPr>
            <a:lvl2pPr marL="457200" indent="0" algn="ctr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F4C197"/>
              </a:buClr>
              <a:buFont typeface="幼圆" pitchFamily="49" charset="-122"/>
              <a:buNone/>
              <a:defRPr sz="20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9144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smtClean="0"/>
              <a:t>单击此处编辑母版副标题样式</a:t>
            </a:r>
            <a:endParaRPr dirty="0" smtClean="0"/>
          </a:p>
        </p:txBody>
      </p:sp>
      <p:sp>
        <p:nvSpPr>
          <p:cNvPr id="5" name="KSO_FN"/>
          <p:cNvSpPr txBox="1">
            <a:spLocks noChangeArrowheads="1"/>
          </p:cNvSpPr>
          <p:nvPr/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2302C8-8D7F-42EF-80CC-E2ECC1A076B0}" type="slidenum">
              <a:rPr lang="zh-CN" altLang="zh-CN">
                <a:solidFill>
                  <a:schemeClr val="bg1"/>
                </a:solidFill>
              </a:rPr>
            </a:fld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6" name="任意多边形 10"/>
          <p:cNvSpPr/>
          <p:nvPr/>
        </p:nvSpPr>
        <p:spPr bwMode="gray">
          <a:xfrm>
            <a:off x="30163" y="1508125"/>
            <a:ext cx="9164637" cy="3744913"/>
          </a:xfrm>
          <a:custGeom>
            <a:avLst/>
            <a:gdLst>
              <a:gd name="T0" fmla="*/ 1617036 w 9164638"/>
              <a:gd name="T1" fmla="*/ 1057 h 3745139"/>
              <a:gd name="T2" fmla="*/ 2073703 w 9164638"/>
              <a:gd name="T3" fmla="*/ 2012 h 3745139"/>
              <a:gd name="T4" fmla="*/ 6405427 w 9164638"/>
              <a:gd name="T5" fmla="*/ 904640 h 3745139"/>
              <a:gd name="T6" fmla="*/ 9164627 w 9164638"/>
              <a:gd name="T7" fmla="*/ 170167 h 3745139"/>
              <a:gd name="T8" fmla="*/ 9153325 w 9164638"/>
              <a:gd name="T9" fmla="*/ 3395214 h 3745139"/>
              <a:gd name="T10" fmla="*/ 6247205 w 9164638"/>
              <a:gd name="T11" fmla="*/ 3572882 h 3745139"/>
              <a:gd name="T12" fmla="*/ 3013349 w 9164638"/>
              <a:gd name="T13" fmla="*/ 2992278 h 3745139"/>
              <a:gd name="T14" fmla="*/ 50700 w 9164638"/>
              <a:gd name="T15" fmla="*/ 3723166 h 3745139"/>
              <a:gd name="T16" fmla="*/ 0 w 9164638"/>
              <a:gd name="T17" fmla="*/ 3742426 h 3745139"/>
              <a:gd name="T18" fmla="*/ 0 w 9164638"/>
              <a:gd name="T19" fmla="*/ 142891 h 3745139"/>
              <a:gd name="T20" fmla="*/ 121153 w 9164638"/>
              <a:gd name="T21" fmla="*/ 117121 h 3745139"/>
              <a:gd name="T22" fmla="*/ 1617036 w 9164638"/>
              <a:gd name="T23" fmla="*/ 1057 h 37451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164638" h="3745139">
                <a:moveTo>
                  <a:pt x="1617036" y="1057"/>
                </a:moveTo>
                <a:cubicBezTo>
                  <a:pt x="1760109" y="-568"/>
                  <a:pt x="1912252" y="-369"/>
                  <a:pt x="2073703" y="2012"/>
                </a:cubicBezTo>
                <a:cubicBezTo>
                  <a:pt x="3365312" y="19475"/>
                  <a:pt x="5284967" y="676700"/>
                  <a:pt x="6405438" y="905300"/>
                </a:cubicBezTo>
                <a:cubicBezTo>
                  <a:pt x="7525909" y="1133900"/>
                  <a:pt x="8941835" y="330625"/>
                  <a:pt x="9164638" y="170287"/>
                </a:cubicBezTo>
                <a:lnTo>
                  <a:pt x="9153336" y="3397675"/>
                </a:lnTo>
                <a:cubicBezTo>
                  <a:pt x="7906934" y="3804075"/>
                  <a:pt x="6828440" y="3651675"/>
                  <a:pt x="6247216" y="3575475"/>
                </a:cubicBezTo>
                <a:cubicBezTo>
                  <a:pt x="5665991" y="3499275"/>
                  <a:pt x="4227461" y="2956350"/>
                  <a:pt x="3013349" y="2994450"/>
                </a:cubicBezTo>
                <a:cubicBezTo>
                  <a:pt x="2150190" y="2989290"/>
                  <a:pt x="597440" y="3521754"/>
                  <a:pt x="50700" y="3725867"/>
                </a:cubicBezTo>
                <a:lnTo>
                  <a:pt x="0" y="3745139"/>
                </a:lnTo>
                <a:lnTo>
                  <a:pt x="0" y="142999"/>
                </a:lnTo>
                <a:lnTo>
                  <a:pt x="121153" y="117205"/>
                </a:lnTo>
                <a:cubicBezTo>
                  <a:pt x="413026" y="62883"/>
                  <a:pt x="901668" y="9181"/>
                  <a:pt x="1617036" y="1057"/>
                </a:cubicBezTo>
                <a:close/>
              </a:path>
            </a:pathLst>
          </a:custGeom>
          <a:solidFill>
            <a:srgbClr val="F2B483">
              <a:alpha val="41176"/>
            </a:srgbClr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sp>
        <p:nvSpPr>
          <p:cNvPr id="8" name="Freeform 18"/>
          <p:cNvSpPr/>
          <p:nvPr/>
        </p:nvSpPr>
        <p:spPr bwMode="gray">
          <a:xfrm>
            <a:off x="44450" y="1733550"/>
            <a:ext cx="9150350" cy="3267075"/>
          </a:xfrm>
          <a:custGeom>
            <a:avLst/>
            <a:gdLst>
              <a:gd name="T0" fmla="*/ 2147483646 w 5764"/>
              <a:gd name="T1" fmla="*/ 2147483646 h 2057"/>
              <a:gd name="T2" fmla="*/ 2147483646 w 5764"/>
              <a:gd name="T3" fmla="*/ 2147483646 h 2057"/>
              <a:gd name="T4" fmla="*/ 2147483646 w 5764"/>
              <a:gd name="T5" fmla="*/ 2147483646 h 2057"/>
              <a:gd name="T6" fmla="*/ 2147483646 w 5764"/>
              <a:gd name="T7" fmla="*/ 2147483646 h 2057"/>
              <a:gd name="T8" fmla="*/ 2147483646 w 5764"/>
              <a:gd name="T9" fmla="*/ 2147483646 h 2057"/>
              <a:gd name="T10" fmla="*/ 2147483646 w 5764"/>
              <a:gd name="T11" fmla="*/ 2147483646 h 2057"/>
              <a:gd name="T12" fmla="*/ 2147483646 w 5764"/>
              <a:gd name="T13" fmla="*/ 2147483646 h 2057"/>
              <a:gd name="T14" fmla="*/ 2147483646 w 5764"/>
              <a:gd name="T15" fmla="*/ 2147483646 h 2057"/>
              <a:gd name="T16" fmla="*/ 2147483646 w 5764"/>
              <a:gd name="T17" fmla="*/ 2147483646 h 20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764" h="2057">
                <a:moveTo>
                  <a:pt x="6" y="272"/>
                </a:moveTo>
                <a:cubicBezTo>
                  <a:pt x="144" y="233"/>
                  <a:pt x="656" y="0"/>
                  <a:pt x="1453" y="10"/>
                </a:cubicBezTo>
                <a:cubicBezTo>
                  <a:pt x="2250" y="20"/>
                  <a:pt x="3475" y="403"/>
                  <a:pt x="4182" y="482"/>
                </a:cubicBezTo>
                <a:cubicBezTo>
                  <a:pt x="4890" y="561"/>
                  <a:pt x="5626" y="237"/>
                  <a:pt x="5764" y="154"/>
                </a:cubicBezTo>
                <a:lnTo>
                  <a:pt x="5764" y="1806"/>
                </a:lnTo>
                <a:cubicBezTo>
                  <a:pt x="4919" y="2052"/>
                  <a:pt x="4485" y="2057"/>
                  <a:pt x="4005" y="1994"/>
                </a:cubicBezTo>
                <a:cubicBezTo>
                  <a:pt x="3526" y="1929"/>
                  <a:pt x="2640" y="1502"/>
                  <a:pt x="1891" y="1522"/>
                </a:cubicBezTo>
                <a:cubicBezTo>
                  <a:pt x="1234" y="1519"/>
                  <a:pt x="0" y="1962"/>
                  <a:pt x="6" y="1967"/>
                </a:cubicBezTo>
                <a:cubicBezTo>
                  <a:pt x="12" y="1972"/>
                  <a:pt x="6" y="641"/>
                  <a:pt x="6" y="272"/>
                </a:cubicBezTo>
                <a:close/>
              </a:path>
            </a:pathLst>
          </a:custGeom>
          <a:solidFill>
            <a:srgbClr val="F2B483"/>
          </a:solidFill>
          <a:ln w="9525">
            <a:noFill/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/>
          </a:p>
        </p:txBody>
      </p:sp>
      <p:grpSp>
        <p:nvGrpSpPr>
          <p:cNvPr id="9" name="Group 25"/>
          <p:cNvGrpSpPr/>
          <p:nvPr/>
        </p:nvGrpSpPr>
        <p:grpSpPr bwMode="auto">
          <a:xfrm>
            <a:off x="296863" y="3249613"/>
            <a:ext cx="1295400" cy="1371600"/>
            <a:chOff x="4992" y="816"/>
            <a:chExt cx="576" cy="576"/>
          </a:xfrm>
        </p:grpSpPr>
        <p:sp>
          <p:nvSpPr>
            <p:cNvPr id="10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9"/>
          <p:cNvGrpSpPr/>
          <p:nvPr/>
        </p:nvGrpSpPr>
        <p:grpSpPr bwMode="auto">
          <a:xfrm>
            <a:off x="7102475" y="1755775"/>
            <a:ext cx="533400" cy="533400"/>
            <a:chOff x="4752" y="1200"/>
            <a:chExt cx="288" cy="288"/>
          </a:xfrm>
        </p:grpSpPr>
        <p:sp>
          <p:nvSpPr>
            <p:cNvPr id="13" name="Oval 20"/>
            <p:cNvSpPr>
              <a:spLocks noChangeArrowheads="1"/>
            </p:cNvSpPr>
            <p:nvPr/>
          </p:nvSpPr>
          <p:spPr bwMode="gray">
            <a:xfrm>
              <a:off x="4752" y="120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233DA9">
                    <a:gamma/>
                    <a:tint val="25490"/>
                    <a:invGamma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4" name="Oval 21"/>
            <p:cNvSpPr>
              <a:spLocks noChangeArrowheads="1"/>
            </p:cNvSpPr>
            <p:nvPr/>
          </p:nvSpPr>
          <p:spPr bwMode="gray">
            <a:xfrm>
              <a:off x="4818" y="1248"/>
              <a:ext cx="192" cy="19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25"/>
          <p:cNvGrpSpPr/>
          <p:nvPr/>
        </p:nvGrpSpPr>
        <p:grpSpPr bwMode="auto">
          <a:xfrm>
            <a:off x="320675" y="3236913"/>
            <a:ext cx="1295400" cy="1371600"/>
            <a:chOff x="4992" y="816"/>
            <a:chExt cx="576" cy="576"/>
          </a:xfrm>
        </p:grpSpPr>
        <p:sp>
          <p:nvSpPr>
            <p:cNvPr id="16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17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25"/>
          <p:cNvGrpSpPr/>
          <p:nvPr/>
        </p:nvGrpSpPr>
        <p:grpSpPr bwMode="auto">
          <a:xfrm>
            <a:off x="7702550" y="1112838"/>
            <a:ext cx="955675" cy="935037"/>
            <a:chOff x="4992" y="816"/>
            <a:chExt cx="576" cy="576"/>
          </a:xfrm>
        </p:grpSpPr>
        <p:sp>
          <p:nvSpPr>
            <p:cNvPr id="19" name="Oval 26"/>
            <p:cNvSpPr>
              <a:spLocks noChangeArrowheads="1"/>
            </p:cNvSpPr>
            <p:nvPr/>
          </p:nvSpPr>
          <p:spPr bwMode="gray">
            <a:xfrm>
              <a:off x="4992" y="816"/>
              <a:ext cx="576" cy="576"/>
            </a:xfrm>
            <a:prstGeom prst="ellipse">
              <a:avLst/>
            </a:prstGeom>
            <a:solidFill>
              <a:schemeClr val="accent1">
                <a:lumMod val="50000"/>
                <a:alpha val="53000"/>
              </a:schemeClr>
            </a:solidFill>
            <a:ln w="9525">
              <a:noFill/>
              <a:rou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defRPr/>
              </a:pPr>
              <a:endParaRPr lang="zh-CN" altLang="en-US" kern="0" smtClean="0">
                <a:solidFill>
                  <a:srgbClr val="000000"/>
                </a:solidFill>
              </a:endParaRPr>
            </a:p>
          </p:txBody>
        </p:sp>
        <p:sp>
          <p:nvSpPr>
            <p:cNvPr id="20" name="Oval 27"/>
            <p:cNvSpPr>
              <a:spLocks noChangeArrowheads="1"/>
            </p:cNvSpPr>
            <p:nvPr/>
          </p:nvSpPr>
          <p:spPr bwMode="gray">
            <a:xfrm>
              <a:off x="4992" y="912"/>
              <a:ext cx="480" cy="38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7" name="KSO_CT1"/>
          <p:cNvSpPr>
            <a:spLocks noGrp="1"/>
          </p:cNvSpPr>
          <p:nvPr>
            <p:ph type="title"/>
          </p:nvPr>
        </p:nvSpPr>
        <p:spPr>
          <a:xfrm>
            <a:off x="1891009" y="2408141"/>
            <a:ext cx="5144891" cy="1720077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21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E30AD9D7-9A66-485F-BE19-B0DE740856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19098" y="352329"/>
            <a:ext cx="8292045" cy="699594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419099" y="1242197"/>
            <a:ext cx="8292045" cy="5107019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870A1F13-9567-4662-98CA-AFF7D6E4411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/>
          </p:nvPr>
        </p:nvSpPr>
        <p:spPr>
          <a:xfrm>
            <a:off x="1574006" y="2108199"/>
            <a:ext cx="5995988" cy="1235075"/>
          </a:xfrm>
        </p:spPr>
        <p:txBody>
          <a:bodyPr>
            <a:normAutofit/>
          </a:bodyPr>
          <a:lstStyle>
            <a:lvl1pPr algn="ctr">
              <a:defRPr sz="3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ST2"/>
          <p:cNvSpPr>
            <a:spLocks noGrp="1"/>
          </p:cNvSpPr>
          <p:nvPr>
            <p:ph type="body" idx="1"/>
          </p:nvPr>
        </p:nvSpPr>
        <p:spPr>
          <a:xfrm>
            <a:off x="3038169" y="3400425"/>
            <a:ext cx="3067663" cy="35747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FEE6D9DA-C0BC-4462-9949-D9FB9B46C8B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049867" y="1244600"/>
            <a:ext cx="3810000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889499" y="1244600"/>
            <a:ext cx="3820587" cy="49323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3C13EB7B-B98B-4057-8F2B-E2460BAAA31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727199" y="118532"/>
            <a:ext cx="6984076" cy="71702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4576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824576" y="2200274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3884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823884" y="2200274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9191792F-8FE6-4BCE-A7F9-EF96827C5108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86A21343-3243-408C-A4F7-857CB0B9387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3D4FD8BB-89A1-4272-B8A3-E3B389ED9C26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6.jpeg"/><Relationship Id="rId21" Type="http://schemas.openxmlformats.org/officeDocument/2006/relationships/image" Target="../media/image2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食品1_2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-11113" y="-26988"/>
            <a:ext cx="9263063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6" descr="食品1_2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0"/>
            <a:ext cx="9251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KSO_BC1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92113" y="1274763"/>
            <a:ext cx="8291512" cy="519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1029" name="KSO_BT1"/>
          <p:cNvSpPr>
            <a:spLocks noGrp="1" noChangeArrowheads="1"/>
          </p:cNvSpPr>
          <p:nvPr>
            <p:ph type="title" idx="9"/>
          </p:nvPr>
        </p:nvSpPr>
        <p:spPr bwMode="auto">
          <a:xfrm>
            <a:off x="419100" y="161925"/>
            <a:ext cx="8291513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</a:defRPr>
      </a:lvl9pPr>
    </p:titleStyle>
    <p:bodyStyle>
      <a:lvl1pPr marL="357505" indent="-271780" algn="just" rtl="0" eaLnBrk="1" fontAlgn="base" hangingPunct="1">
        <a:lnSpc>
          <a:spcPct val="110000"/>
        </a:lnSpc>
        <a:spcBef>
          <a:spcPts val="18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"/>
        <a:defRPr lang="zh-CN" altLang="en-US" sz="2800" kern="1200" dirty="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357505" indent="-357505" algn="just" rtl="0" eaLnBrk="1" fontAlgn="base" hangingPunct="1">
        <a:lnSpc>
          <a:spcPct val="130000"/>
        </a:lnSpc>
        <a:spcBef>
          <a:spcPct val="0"/>
        </a:spcBef>
        <a:spcAft>
          <a:spcPts val="600"/>
        </a:spcAft>
        <a:buClr>
          <a:srgbClr val="F4C197"/>
        </a:buClr>
        <a:buFont typeface="幼圆" pitchFamily="49" charset="-122"/>
        <a:buChar char=" "/>
        <a:defRPr sz="28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07504" y="476672"/>
            <a:ext cx="6804248" cy="2088232"/>
          </a:xfrm>
        </p:spPr>
        <p:txBody>
          <a:bodyPr/>
          <a:lstStyle/>
          <a:p>
            <a:r>
              <a:rPr lang="zh-CN" altLang="en-US" sz="6000" b="1" kern="10" spc="-400" dirty="0">
                <a:ln w="12700">
                  <a:noFill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图形的放大与缩</a:t>
            </a:r>
            <a:r>
              <a:rPr lang="zh-CN" altLang="en-US" sz="6000" b="1" kern="10" spc="-400" dirty="0" smtClean="0">
                <a:ln w="12700">
                  <a:noFill/>
                  <a:rou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小</a:t>
            </a:r>
            <a:endParaRPr lang="zh-CN" altLang="en-US" sz="6000" dirty="0"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633" name="Group 673"/>
          <p:cNvGraphicFramePr>
            <a:graphicFrameLocks noGrp="1"/>
          </p:cNvGraphicFramePr>
          <p:nvPr>
            <p:ph sz="half" idx="1"/>
          </p:nvPr>
        </p:nvGraphicFramePr>
        <p:xfrm>
          <a:off x="323850" y="549275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737" name="Rectangle 676"/>
          <p:cNvSpPr>
            <a:spLocks noChangeArrowheads="1"/>
          </p:cNvSpPr>
          <p:nvPr/>
        </p:nvSpPr>
        <p:spPr bwMode="auto">
          <a:xfrm>
            <a:off x="1258888" y="996950"/>
            <a:ext cx="1368425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738" name="Text Box 678"/>
          <p:cNvSpPr txBox="1">
            <a:spLocks noChangeArrowheads="1"/>
          </p:cNvSpPr>
          <p:nvPr/>
        </p:nvSpPr>
        <p:spPr bwMode="auto">
          <a:xfrm>
            <a:off x="468313" y="3654425"/>
            <a:ext cx="80645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放大后所画的正方形的边长要画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   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格。</a:t>
            </a:r>
            <a:endParaRPr lang="en-US" altLang="zh-CN" sz="5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739" name="Text Box 680"/>
          <p:cNvSpPr txBox="1">
            <a:spLocks noChangeArrowheads="1"/>
          </p:cNvSpPr>
          <p:nvPr/>
        </p:nvSpPr>
        <p:spPr bwMode="auto">
          <a:xfrm>
            <a:off x="2214563" y="4429125"/>
            <a:ext cx="5175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en-US" altLang="zh-CN" sz="6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740" name="Rectangle 681"/>
          <p:cNvSpPr>
            <a:spLocks noChangeArrowheads="1"/>
          </p:cNvSpPr>
          <p:nvPr/>
        </p:nvSpPr>
        <p:spPr bwMode="auto">
          <a:xfrm>
            <a:off x="4500563" y="549275"/>
            <a:ext cx="2735262" cy="2663825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7" name="Group 3"/>
          <p:cNvGraphicFramePr>
            <a:graphicFrameLocks noGrp="1"/>
          </p:cNvGraphicFramePr>
          <p:nvPr>
            <p:ph sz="half" idx="1"/>
          </p:nvPr>
        </p:nvGraphicFramePr>
        <p:xfrm>
          <a:off x="323850" y="549275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761" name="Rectangle 138"/>
          <p:cNvSpPr>
            <a:spLocks noChangeArrowheads="1"/>
          </p:cNvSpPr>
          <p:nvPr/>
        </p:nvSpPr>
        <p:spPr bwMode="auto">
          <a:xfrm>
            <a:off x="323850" y="981075"/>
            <a:ext cx="2735263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38"/>
          <p:cNvSpPr txBox="1">
            <a:spLocks noChangeArrowheads="1"/>
          </p:cNvSpPr>
          <p:nvPr/>
        </p:nvSpPr>
        <p:spPr bwMode="auto">
          <a:xfrm>
            <a:off x="579438" y="3940175"/>
            <a:ext cx="80645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放大后所画的长方形的长要画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  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宽要画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   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sz="5000" b="1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0658" name="Group 2"/>
          <p:cNvGraphicFramePr>
            <a:graphicFrameLocks noGrp="1"/>
          </p:cNvGraphicFramePr>
          <p:nvPr>
            <p:ph sz="half" idx="1"/>
          </p:nvPr>
        </p:nvGraphicFramePr>
        <p:xfrm>
          <a:off x="323850" y="846138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786" name="Rectangle 137"/>
          <p:cNvSpPr>
            <a:spLocks noChangeArrowheads="1"/>
          </p:cNvSpPr>
          <p:nvPr/>
        </p:nvSpPr>
        <p:spPr bwMode="auto">
          <a:xfrm>
            <a:off x="323850" y="1277938"/>
            <a:ext cx="2735263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787" name="Rectangle 140"/>
          <p:cNvSpPr>
            <a:spLocks noChangeArrowheads="1"/>
          </p:cNvSpPr>
          <p:nvPr/>
        </p:nvSpPr>
        <p:spPr bwMode="auto">
          <a:xfrm>
            <a:off x="3132138" y="846138"/>
            <a:ext cx="5543550" cy="2663825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Group 2"/>
          <p:cNvGraphicFramePr>
            <a:graphicFrameLocks noGrp="1"/>
          </p:cNvGraphicFramePr>
          <p:nvPr>
            <p:ph sz="half" idx="1"/>
          </p:nvPr>
        </p:nvGraphicFramePr>
        <p:xfrm>
          <a:off x="323850" y="1071563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809" name="Rectangle 137"/>
          <p:cNvSpPr>
            <a:spLocks noChangeArrowheads="1"/>
          </p:cNvSpPr>
          <p:nvPr/>
        </p:nvSpPr>
        <p:spPr bwMode="auto">
          <a:xfrm>
            <a:off x="323850" y="1503363"/>
            <a:ext cx="2735263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810" name="Text Box 138"/>
          <p:cNvSpPr txBox="1">
            <a:spLocks noChangeArrowheads="1"/>
          </p:cNvSpPr>
          <p:nvPr/>
        </p:nvSpPr>
        <p:spPr bwMode="auto">
          <a:xfrm>
            <a:off x="650875" y="4083050"/>
            <a:ext cx="80645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放大后所画的长方形的长要画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5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宽要画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</a:t>
            </a:r>
            <a:r>
              <a:rPr lang="en-US" altLang="zh-CN" sz="5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  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格。</a:t>
            </a:r>
            <a:endParaRPr lang="en-US" altLang="zh-CN" sz="5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811" name="Rectangle 141"/>
          <p:cNvSpPr>
            <a:spLocks noChangeArrowheads="1"/>
          </p:cNvSpPr>
          <p:nvPr/>
        </p:nvSpPr>
        <p:spPr bwMode="auto">
          <a:xfrm>
            <a:off x="3132138" y="1071563"/>
            <a:ext cx="5543550" cy="2663825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Group 2"/>
          <p:cNvGraphicFramePr>
            <a:graphicFrameLocks noGrp="1"/>
          </p:cNvGraphicFramePr>
          <p:nvPr>
            <p:ph sz="half" idx="1"/>
          </p:nvPr>
        </p:nvGraphicFramePr>
        <p:xfrm>
          <a:off x="323850" y="549275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833" name="AutoShape 142"/>
          <p:cNvSpPr>
            <a:spLocks noChangeArrowheads="1"/>
          </p:cNvSpPr>
          <p:nvPr/>
        </p:nvSpPr>
        <p:spPr bwMode="auto">
          <a:xfrm>
            <a:off x="347663" y="1020763"/>
            <a:ext cx="2640012" cy="1255712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Group 2"/>
          <p:cNvGraphicFramePr>
            <a:graphicFrameLocks noGrp="1"/>
          </p:cNvGraphicFramePr>
          <p:nvPr>
            <p:ph sz="half" idx="1"/>
          </p:nvPr>
        </p:nvGraphicFramePr>
        <p:xfrm>
          <a:off x="323850" y="549275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857" name="Text Box 137"/>
          <p:cNvSpPr txBox="1">
            <a:spLocks noChangeArrowheads="1"/>
          </p:cNvSpPr>
          <p:nvPr/>
        </p:nvSpPr>
        <p:spPr bwMode="auto">
          <a:xfrm>
            <a:off x="468313" y="3357563"/>
            <a:ext cx="806450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放大后所画的三角形的一条直角边要画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   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另一条直角边画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   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.</a:t>
            </a:r>
            <a:endParaRPr lang="en-US" altLang="zh-CN" sz="5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858" name="AutoShape 138"/>
          <p:cNvSpPr>
            <a:spLocks noChangeArrowheads="1"/>
          </p:cNvSpPr>
          <p:nvPr/>
        </p:nvSpPr>
        <p:spPr bwMode="auto">
          <a:xfrm>
            <a:off x="347663" y="1020763"/>
            <a:ext cx="2640012" cy="1255712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59" name="AutoShape 139"/>
          <p:cNvSpPr>
            <a:spLocks noChangeArrowheads="1"/>
          </p:cNvSpPr>
          <p:nvPr/>
        </p:nvSpPr>
        <p:spPr bwMode="auto">
          <a:xfrm>
            <a:off x="3132138" y="620713"/>
            <a:ext cx="5472112" cy="2592387"/>
          </a:xfrm>
          <a:prstGeom prst="rtTriangle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4963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试一试：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画出三角形放大到原来</a:t>
            </a: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倍，画出放大后的图形。</a:t>
            </a:r>
            <a:endParaRPr kumimoji="1"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74757" name="Group 5"/>
          <p:cNvGraphicFramePr>
            <a:graphicFrameLocks noGrp="1"/>
          </p:cNvGraphicFramePr>
          <p:nvPr>
            <p:ph type="tbl" idx="1"/>
          </p:nvPr>
        </p:nvGraphicFramePr>
        <p:xfrm>
          <a:off x="395288" y="2133600"/>
          <a:ext cx="8424862" cy="1727200"/>
        </p:xfrm>
        <a:graphic>
          <a:graphicData uri="http://schemas.openxmlformats.org/drawingml/2006/table">
            <a:tbl>
              <a:tblPr/>
              <a:tblGrid>
                <a:gridCol w="420687"/>
                <a:gridCol w="422275"/>
                <a:gridCol w="419100"/>
                <a:gridCol w="422275"/>
                <a:gridCol w="420688"/>
                <a:gridCol w="422275"/>
                <a:gridCol w="420687"/>
                <a:gridCol w="419100"/>
                <a:gridCol w="423863"/>
                <a:gridCol w="422275"/>
                <a:gridCol w="420687"/>
                <a:gridCol w="423863"/>
                <a:gridCol w="419100"/>
                <a:gridCol w="420687"/>
                <a:gridCol w="422275"/>
                <a:gridCol w="420688"/>
                <a:gridCol w="422275"/>
                <a:gridCol w="419100"/>
                <a:gridCol w="422275"/>
                <a:gridCol w="4206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854" name="AutoShape 112"/>
          <p:cNvSpPr>
            <a:spLocks noChangeArrowheads="1"/>
          </p:cNvSpPr>
          <p:nvPr/>
        </p:nvSpPr>
        <p:spPr bwMode="auto">
          <a:xfrm>
            <a:off x="827088" y="2549525"/>
            <a:ext cx="1441450" cy="431800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855" name="Text Box 116"/>
          <p:cNvSpPr txBox="1">
            <a:spLocks noChangeArrowheads="1"/>
          </p:cNvSpPr>
          <p:nvPr/>
        </p:nvSpPr>
        <p:spPr bwMode="auto">
          <a:xfrm>
            <a:off x="611188" y="4365625"/>
            <a:ext cx="792003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量一量，三角形斜边的长也是原来的</a:t>
            </a:r>
            <a:r>
              <a:rPr kumimoji="1" lang="en-US" altLang="zh-CN" sz="5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倍吗？</a:t>
            </a:r>
            <a:endParaRPr kumimoji="1" lang="zh-CN" altLang="en-US" sz="5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856" name="Text Box 119"/>
          <p:cNvSpPr txBox="1">
            <a:spLocks noChangeArrowheads="1"/>
          </p:cNvSpPr>
          <p:nvPr/>
        </p:nvSpPr>
        <p:spPr bwMode="auto">
          <a:xfrm>
            <a:off x="1219200" y="2971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华文楷体" pitchFamily="2" charset="-122"/>
                <a:ea typeface="华文楷体" pitchFamily="2" charset="-122"/>
              </a:rPr>
              <a:t>4</a:t>
            </a:r>
            <a:endParaRPr kumimoji="1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857" name="Text Box 120"/>
          <p:cNvSpPr txBox="1">
            <a:spLocks noChangeArrowheads="1"/>
          </p:cNvSpPr>
          <p:nvPr/>
        </p:nvSpPr>
        <p:spPr bwMode="auto">
          <a:xfrm>
            <a:off x="457200" y="2590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华文楷体" pitchFamily="2" charset="-122"/>
                <a:ea typeface="华文楷体" pitchFamily="2" charset="-122"/>
              </a:rPr>
              <a:t>1</a:t>
            </a:r>
            <a:endParaRPr kumimoji="1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84963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试一试：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画出三角形放大到原来</a:t>
            </a:r>
            <a:r>
              <a:rPr kumimoji="1"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4000" b="1" dirty="0">
                <a:latin typeface="华文楷体" pitchFamily="2" charset="-122"/>
                <a:ea typeface="华文楷体" pitchFamily="2" charset="-122"/>
              </a:rPr>
              <a:t>倍，画出放大后的图形。</a:t>
            </a:r>
            <a:endParaRPr kumimoji="1"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9157" name="Group 5"/>
          <p:cNvGraphicFramePr>
            <a:graphicFrameLocks noGrp="1"/>
          </p:cNvGraphicFramePr>
          <p:nvPr>
            <p:ph type="tbl" idx="1"/>
          </p:nvPr>
        </p:nvGraphicFramePr>
        <p:xfrm>
          <a:off x="395288" y="2133600"/>
          <a:ext cx="8424862" cy="1727200"/>
        </p:xfrm>
        <a:graphic>
          <a:graphicData uri="http://schemas.openxmlformats.org/drawingml/2006/table">
            <a:tbl>
              <a:tblPr/>
              <a:tblGrid>
                <a:gridCol w="420687"/>
                <a:gridCol w="422275"/>
                <a:gridCol w="419100"/>
                <a:gridCol w="422275"/>
                <a:gridCol w="420688"/>
                <a:gridCol w="422275"/>
                <a:gridCol w="420687"/>
                <a:gridCol w="419100"/>
                <a:gridCol w="423863"/>
                <a:gridCol w="422275"/>
                <a:gridCol w="420687"/>
                <a:gridCol w="423863"/>
                <a:gridCol w="419100"/>
                <a:gridCol w="420687"/>
                <a:gridCol w="422275"/>
                <a:gridCol w="420688"/>
                <a:gridCol w="422275"/>
                <a:gridCol w="419100"/>
                <a:gridCol w="422275"/>
                <a:gridCol w="4206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78" name="AutoShape 112"/>
          <p:cNvSpPr>
            <a:spLocks noChangeArrowheads="1"/>
          </p:cNvSpPr>
          <p:nvPr/>
        </p:nvSpPr>
        <p:spPr bwMode="auto">
          <a:xfrm>
            <a:off x="827088" y="2549525"/>
            <a:ext cx="1441450" cy="431800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879" name="Line 113"/>
          <p:cNvSpPr>
            <a:spLocks noChangeShapeType="1"/>
          </p:cNvSpPr>
          <p:nvPr/>
        </p:nvSpPr>
        <p:spPr bwMode="auto">
          <a:xfrm>
            <a:off x="3348038" y="3429000"/>
            <a:ext cx="496887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80" name="Line 114"/>
          <p:cNvSpPr>
            <a:spLocks noChangeShapeType="1"/>
          </p:cNvSpPr>
          <p:nvPr/>
        </p:nvSpPr>
        <p:spPr bwMode="auto">
          <a:xfrm flipV="1">
            <a:off x="3348038" y="2205038"/>
            <a:ext cx="0" cy="1220787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81" name="Line 115"/>
          <p:cNvSpPr>
            <a:spLocks noChangeShapeType="1"/>
          </p:cNvSpPr>
          <p:nvPr/>
        </p:nvSpPr>
        <p:spPr bwMode="auto">
          <a:xfrm>
            <a:off x="3348038" y="2205038"/>
            <a:ext cx="5040312" cy="1223962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82" name="Text Box 116"/>
          <p:cNvSpPr txBox="1">
            <a:spLocks noChangeArrowheads="1"/>
          </p:cNvSpPr>
          <p:nvPr/>
        </p:nvSpPr>
        <p:spPr bwMode="auto">
          <a:xfrm>
            <a:off x="611188" y="4365625"/>
            <a:ext cx="792003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>
                <a:latin typeface="华文楷体" pitchFamily="2" charset="-122"/>
                <a:ea typeface="华文楷体" pitchFamily="2" charset="-122"/>
              </a:rPr>
              <a:t>量一量，三角形斜边的长也是原来的</a:t>
            </a:r>
            <a:r>
              <a:rPr kumimoji="1" lang="en-US" altLang="zh-CN" sz="5000" b="1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5000" b="1">
                <a:latin typeface="华文楷体" pitchFamily="2" charset="-122"/>
                <a:ea typeface="华文楷体" pitchFamily="2" charset="-122"/>
              </a:rPr>
              <a:t>倍吗？</a:t>
            </a:r>
            <a:endParaRPr kumimoji="1" lang="zh-CN" altLang="en-US" sz="5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883" name="Text Box 117"/>
          <p:cNvSpPr txBox="1">
            <a:spLocks noChangeArrowheads="1"/>
          </p:cNvSpPr>
          <p:nvPr/>
        </p:nvSpPr>
        <p:spPr bwMode="auto">
          <a:xfrm>
            <a:off x="4643438" y="3429000"/>
            <a:ext cx="1219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latin typeface="华文楷体" pitchFamily="2" charset="-122"/>
                <a:ea typeface="华文楷体" pitchFamily="2" charset="-122"/>
              </a:rPr>
              <a:t>12</a:t>
            </a:r>
            <a:endParaRPr kumimoji="1"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884" name="Text Box 118"/>
          <p:cNvSpPr txBox="1">
            <a:spLocks noChangeArrowheads="1"/>
          </p:cNvSpPr>
          <p:nvPr/>
        </p:nvSpPr>
        <p:spPr bwMode="auto">
          <a:xfrm>
            <a:off x="2843213" y="2565400"/>
            <a:ext cx="533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000" b="1">
                <a:latin typeface="华文楷体" pitchFamily="2" charset="-122"/>
                <a:ea typeface="华文楷体" pitchFamily="2" charset="-122"/>
              </a:rPr>
              <a:t>3</a:t>
            </a:r>
            <a:endParaRPr kumimoji="1" lang="en-US" altLang="zh-CN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885" name="Text Box 119"/>
          <p:cNvSpPr txBox="1">
            <a:spLocks noChangeArrowheads="1"/>
          </p:cNvSpPr>
          <p:nvPr/>
        </p:nvSpPr>
        <p:spPr bwMode="auto">
          <a:xfrm>
            <a:off x="1219200" y="2971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华文楷体" pitchFamily="2" charset="-122"/>
                <a:ea typeface="华文楷体" pitchFamily="2" charset="-122"/>
              </a:rPr>
              <a:t>4</a:t>
            </a:r>
            <a:endParaRPr kumimoji="1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886" name="Text Box 120"/>
          <p:cNvSpPr txBox="1">
            <a:spLocks noChangeArrowheads="1"/>
          </p:cNvSpPr>
          <p:nvPr/>
        </p:nvSpPr>
        <p:spPr bwMode="auto">
          <a:xfrm>
            <a:off x="457200" y="2590800"/>
            <a:ext cx="53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1">
                <a:latin typeface="华文楷体" pitchFamily="2" charset="-122"/>
                <a:ea typeface="华文楷体" pitchFamily="2" charset="-122"/>
              </a:rPr>
              <a:t>1</a:t>
            </a:r>
            <a:endParaRPr kumimoji="1" lang="en-US" altLang="zh-CN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887" name="Text Box 122"/>
          <p:cNvSpPr txBox="1">
            <a:spLocks noChangeArrowheads="1"/>
          </p:cNvSpPr>
          <p:nvPr/>
        </p:nvSpPr>
        <p:spPr bwMode="auto">
          <a:xfrm>
            <a:off x="539750" y="4508500"/>
            <a:ext cx="7920038" cy="16160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三角形的斜边的长也是原来的</a:t>
            </a:r>
            <a:r>
              <a:rPr kumimoji="1" lang="en-US" altLang="zh-CN" sz="5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倍。</a:t>
            </a:r>
            <a:endParaRPr kumimoji="1" lang="en-US" altLang="zh-CN" sz="5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22"/>
          <p:cNvSpPr txBox="1">
            <a:spLocks noChangeArrowheads="1"/>
          </p:cNvSpPr>
          <p:nvPr/>
        </p:nvSpPr>
        <p:spPr bwMode="auto">
          <a:xfrm>
            <a:off x="468313" y="333375"/>
            <a:ext cx="828040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观察一下</a:t>
            </a:r>
            <a:r>
              <a:rPr kumimoji="1" lang="en-US" altLang="zh-CN" sz="50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放大后的图形与原来的图形相比</a:t>
            </a:r>
            <a:r>
              <a:rPr kumimoji="1" lang="en-US" altLang="zh-CN" sz="50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有什么相同的地方？有什么不同的地方？</a:t>
            </a:r>
            <a:endParaRPr kumimoji="1" lang="en-US" altLang="zh-CN" sz="5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795" name="Text Box 123"/>
          <p:cNvSpPr txBox="1">
            <a:spLocks noChangeArrowheads="1"/>
          </p:cNvSpPr>
          <p:nvPr/>
        </p:nvSpPr>
        <p:spPr bwMode="auto">
          <a:xfrm>
            <a:off x="395288" y="3644900"/>
            <a:ext cx="8280400" cy="23780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放大后的图形和原来的图形形状是一样的</a:t>
            </a:r>
            <a:r>
              <a:rPr kumimoji="1" lang="en-US" altLang="zh-CN" sz="5000" b="1" dirty="0">
                <a:latin typeface="华文楷体" pitchFamily="2" charset="-122"/>
                <a:ea typeface="华文楷体" pitchFamily="2" charset="-122"/>
              </a:rPr>
              <a:t>,</a:t>
            </a:r>
            <a:r>
              <a:rPr kumimoji="1" lang="zh-CN" altLang="en-US" sz="5000" b="1" dirty="0">
                <a:latin typeface="华文楷体" pitchFamily="2" charset="-122"/>
                <a:ea typeface="华文楷体" pitchFamily="2" charset="-122"/>
              </a:rPr>
              <a:t>只是大小发生了变化</a:t>
            </a:r>
            <a:r>
              <a:rPr kumimoji="1" lang="en-US" altLang="zh-CN" sz="5000" b="1" dirty="0">
                <a:latin typeface="华文楷体" pitchFamily="2" charset="-122"/>
                <a:ea typeface="华文楷体" pitchFamily="2" charset="-122"/>
              </a:rPr>
              <a:t>.</a:t>
            </a:r>
            <a:endParaRPr kumimoji="1" lang="en-US" altLang="zh-CN" sz="5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0" y="1844675"/>
            <a:ext cx="59055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50825" y="188913"/>
            <a:ext cx="8280400" cy="161607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5000" b="1">
                <a:latin typeface="华文楷体" pitchFamily="2" charset="-122"/>
                <a:ea typeface="华文楷体" pitchFamily="2" charset="-122"/>
              </a:rPr>
              <a:t>下面哪个是图形</a:t>
            </a:r>
            <a:r>
              <a:rPr kumimoji="1" lang="en-US" altLang="zh-CN" sz="5000" b="1">
                <a:latin typeface="华文楷体" pitchFamily="2" charset="-122"/>
                <a:ea typeface="华文楷体" pitchFamily="2" charset="-122"/>
              </a:rPr>
              <a:t>A</a:t>
            </a:r>
            <a:r>
              <a:rPr kumimoji="1" lang="zh-CN" altLang="en-US" sz="5000" b="1">
                <a:latin typeface="华文楷体" pitchFamily="2" charset="-122"/>
                <a:ea typeface="华文楷体" pitchFamily="2" charset="-122"/>
              </a:rPr>
              <a:t>放大</a:t>
            </a:r>
            <a:r>
              <a:rPr kumimoji="1" lang="en-US" altLang="zh-CN" sz="50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kumimoji="1" lang="zh-CN" altLang="en-US" sz="5000" b="1">
                <a:latin typeface="华文楷体" pitchFamily="2" charset="-122"/>
                <a:ea typeface="华文楷体" pitchFamily="2" charset="-122"/>
              </a:rPr>
              <a:t>倍后得到的图形。</a:t>
            </a:r>
            <a:endParaRPr kumimoji="1" lang="en-US" altLang="zh-CN" sz="50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3568" y="1484784"/>
            <a:ext cx="2089150" cy="1295400"/>
          </a:xfrm>
          <a:prstGeom prst="rect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3851920" y="1474906"/>
            <a:ext cx="122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latin typeface="华文新魏" pitchFamily="2" charset="-122"/>
                <a:ea typeface="华文新魏" pitchFamily="2" charset="-122"/>
              </a:rPr>
              <a:t>原图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39" name="Group 163"/>
          <p:cNvGraphicFramePr>
            <a:graphicFrameLocks noGrp="1"/>
          </p:cNvGraphicFramePr>
          <p:nvPr/>
        </p:nvGraphicFramePr>
        <p:xfrm>
          <a:off x="395288" y="2133600"/>
          <a:ext cx="7848600" cy="4359337"/>
        </p:xfrm>
        <a:graphic>
          <a:graphicData uri="http://schemas.openxmlformats.org/drawingml/2006/table">
            <a:tbl>
              <a:tblPr/>
              <a:tblGrid>
                <a:gridCol w="523875"/>
                <a:gridCol w="520700"/>
                <a:gridCol w="525462"/>
                <a:gridCol w="533400"/>
                <a:gridCol w="511175"/>
                <a:gridCol w="525463"/>
                <a:gridCol w="523875"/>
                <a:gridCol w="520700"/>
                <a:gridCol w="568325"/>
                <a:gridCol w="481012"/>
                <a:gridCol w="520700"/>
                <a:gridCol w="509588"/>
                <a:gridCol w="539750"/>
                <a:gridCol w="520700"/>
                <a:gridCol w="523875"/>
              </a:tblGrid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5988" name="Text Box 151"/>
          <p:cNvSpPr txBox="1">
            <a:spLocks noChangeArrowheads="1"/>
          </p:cNvSpPr>
          <p:nvPr/>
        </p:nvSpPr>
        <p:spPr bwMode="auto">
          <a:xfrm>
            <a:off x="395288" y="319088"/>
            <a:ext cx="79914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任选一个图形，将图形的各边缩小到原来的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1/2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画在方格纸上。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989" name="Rectangle 160"/>
          <p:cNvSpPr>
            <a:spLocks noChangeArrowheads="1"/>
          </p:cNvSpPr>
          <p:nvPr/>
        </p:nvSpPr>
        <p:spPr bwMode="auto">
          <a:xfrm>
            <a:off x="900113" y="2133600"/>
            <a:ext cx="1079500" cy="22320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990" name="AutoShape 162"/>
          <p:cNvSpPr>
            <a:spLocks noChangeArrowheads="1"/>
          </p:cNvSpPr>
          <p:nvPr/>
        </p:nvSpPr>
        <p:spPr bwMode="auto">
          <a:xfrm>
            <a:off x="900113" y="4884738"/>
            <a:ext cx="2951162" cy="1008062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Group 2"/>
          <p:cNvGraphicFramePr>
            <a:graphicFrameLocks noGrp="1"/>
          </p:cNvGraphicFramePr>
          <p:nvPr/>
        </p:nvGraphicFramePr>
        <p:xfrm>
          <a:off x="395288" y="2133600"/>
          <a:ext cx="7848600" cy="4359337"/>
        </p:xfrm>
        <a:graphic>
          <a:graphicData uri="http://schemas.openxmlformats.org/drawingml/2006/table">
            <a:tbl>
              <a:tblPr/>
              <a:tblGrid>
                <a:gridCol w="523875"/>
                <a:gridCol w="520700"/>
                <a:gridCol w="525462"/>
                <a:gridCol w="533400"/>
                <a:gridCol w="511175"/>
                <a:gridCol w="525463"/>
                <a:gridCol w="523875"/>
                <a:gridCol w="520700"/>
                <a:gridCol w="568325"/>
                <a:gridCol w="481012"/>
                <a:gridCol w="520700"/>
                <a:gridCol w="509588"/>
                <a:gridCol w="539750"/>
                <a:gridCol w="520700"/>
                <a:gridCol w="523875"/>
              </a:tblGrid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0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1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012" name="Rectangle 150"/>
          <p:cNvSpPr>
            <a:spLocks noChangeArrowheads="1"/>
          </p:cNvSpPr>
          <p:nvPr/>
        </p:nvSpPr>
        <p:spPr bwMode="auto">
          <a:xfrm>
            <a:off x="900113" y="2133600"/>
            <a:ext cx="1079500" cy="2232025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013" name="AutoShape 151"/>
          <p:cNvSpPr>
            <a:spLocks noChangeArrowheads="1"/>
          </p:cNvSpPr>
          <p:nvPr/>
        </p:nvSpPr>
        <p:spPr bwMode="auto">
          <a:xfrm>
            <a:off x="900113" y="4884738"/>
            <a:ext cx="2951162" cy="1008062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014" name="Rectangle 152"/>
          <p:cNvSpPr>
            <a:spLocks noChangeArrowheads="1"/>
          </p:cNvSpPr>
          <p:nvPr/>
        </p:nvSpPr>
        <p:spPr bwMode="auto">
          <a:xfrm>
            <a:off x="4572000" y="2133600"/>
            <a:ext cx="576263" cy="1079500"/>
          </a:xfrm>
          <a:prstGeom prst="rect">
            <a:avLst/>
          </a:prstGeom>
          <a:noFill/>
          <a:ln w="57150">
            <a:solidFill>
              <a:srgbClr val="00008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015" name="AutoShape 153"/>
          <p:cNvSpPr>
            <a:spLocks noChangeArrowheads="1"/>
          </p:cNvSpPr>
          <p:nvPr/>
        </p:nvSpPr>
        <p:spPr bwMode="auto">
          <a:xfrm>
            <a:off x="4572000" y="5373688"/>
            <a:ext cx="1512888" cy="576262"/>
          </a:xfrm>
          <a:prstGeom prst="rtTriangle">
            <a:avLst/>
          </a:prstGeom>
          <a:noFill/>
          <a:ln w="76200">
            <a:solidFill>
              <a:srgbClr val="00008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zh-CN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016" name="Text Box 151"/>
          <p:cNvSpPr txBox="1">
            <a:spLocks noChangeArrowheads="1"/>
          </p:cNvSpPr>
          <p:nvPr/>
        </p:nvSpPr>
        <p:spPr bwMode="auto">
          <a:xfrm>
            <a:off x="395288" y="319088"/>
            <a:ext cx="79914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任选一个图形，将图形的各边缩小到原来的</a:t>
            </a:r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1/2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画在方格纸上。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4"/>
          <p:cNvSpPr txBox="1">
            <a:spLocks noChangeArrowheads="1"/>
          </p:cNvSpPr>
          <p:nvPr/>
        </p:nvSpPr>
        <p:spPr bwMode="auto">
          <a:xfrm>
            <a:off x="398463" y="714375"/>
            <a:ext cx="83169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练一练：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将图形的各边缩小到原来的</a:t>
            </a:r>
            <a:r>
              <a:rPr lang="en-US" altLang="zh-CN" sz="4800" b="1">
                <a:latin typeface="华文楷体" pitchFamily="2" charset="-122"/>
                <a:ea typeface="华文楷体" pitchFamily="2" charset="-122"/>
              </a:rPr>
              <a:t>1/2</a:t>
            </a:r>
            <a:r>
              <a:rPr lang="zh-CN" altLang="en-US" sz="4800" b="1">
                <a:latin typeface="华文楷体" pitchFamily="2" charset="-122"/>
                <a:ea typeface="华文楷体" pitchFamily="2" charset="-122"/>
              </a:rPr>
              <a:t>。</a:t>
            </a:r>
            <a:endParaRPr kumimoji="1" lang="zh-CN" altLang="en-US" sz="4800" b="1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56325" name="Group 5"/>
          <p:cNvGraphicFramePr>
            <a:graphicFrameLocks noGrp="1"/>
          </p:cNvGraphicFramePr>
          <p:nvPr>
            <p:ph type="tbl" idx="1"/>
          </p:nvPr>
        </p:nvGraphicFramePr>
        <p:xfrm>
          <a:off x="395288" y="2992438"/>
          <a:ext cx="8280400" cy="2579687"/>
        </p:xfrm>
        <a:graphic>
          <a:graphicData uri="http://schemas.openxmlformats.org/drawingml/2006/table">
            <a:tbl>
              <a:tblPr/>
              <a:tblGrid>
                <a:gridCol w="449262"/>
                <a:gridCol w="471488"/>
                <a:gridCol w="458787"/>
                <a:gridCol w="460375"/>
                <a:gridCol w="460375"/>
                <a:gridCol w="458788"/>
                <a:gridCol w="461962"/>
                <a:gridCol w="457200"/>
                <a:gridCol w="461963"/>
                <a:gridCol w="461962"/>
                <a:gridCol w="458788"/>
                <a:gridCol w="461962"/>
                <a:gridCol w="457200"/>
                <a:gridCol w="460375"/>
                <a:gridCol w="460375"/>
                <a:gridCol w="460375"/>
                <a:gridCol w="460375"/>
                <a:gridCol w="458788"/>
              </a:tblGrid>
              <a:tr h="4318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026" name="Rectangle 140"/>
          <p:cNvSpPr>
            <a:spLocks noChangeArrowheads="1"/>
          </p:cNvSpPr>
          <p:nvPr/>
        </p:nvSpPr>
        <p:spPr bwMode="auto">
          <a:xfrm>
            <a:off x="827088" y="3424238"/>
            <a:ext cx="1873250" cy="17272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027" name="AutoShape 141"/>
          <p:cNvSpPr>
            <a:spLocks noChangeArrowheads="1"/>
          </p:cNvSpPr>
          <p:nvPr/>
        </p:nvSpPr>
        <p:spPr bwMode="auto">
          <a:xfrm>
            <a:off x="4549775" y="3406775"/>
            <a:ext cx="2698750" cy="1763713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9" name="Group 5"/>
          <p:cNvGraphicFramePr>
            <a:graphicFrameLocks noGrp="1"/>
          </p:cNvGraphicFramePr>
          <p:nvPr>
            <p:ph type="tbl" idx="1"/>
          </p:nvPr>
        </p:nvGraphicFramePr>
        <p:xfrm>
          <a:off x="395288" y="2992438"/>
          <a:ext cx="8280400" cy="2579687"/>
        </p:xfrm>
        <a:graphic>
          <a:graphicData uri="http://schemas.openxmlformats.org/drawingml/2006/table">
            <a:tbl>
              <a:tblPr/>
              <a:tblGrid>
                <a:gridCol w="449262"/>
                <a:gridCol w="471488"/>
                <a:gridCol w="458787"/>
                <a:gridCol w="460375"/>
                <a:gridCol w="460375"/>
                <a:gridCol w="458788"/>
                <a:gridCol w="461962"/>
                <a:gridCol w="457200"/>
                <a:gridCol w="461963"/>
                <a:gridCol w="461962"/>
                <a:gridCol w="458788"/>
                <a:gridCol w="461962"/>
                <a:gridCol w="457200"/>
                <a:gridCol w="460375"/>
                <a:gridCol w="460375"/>
                <a:gridCol w="460375"/>
                <a:gridCol w="460375"/>
                <a:gridCol w="458788"/>
              </a:tblGrid>
              <a:tr h="43185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049" name="Rectangle 140"/>
          <p:cNvSpPr>
            <a:spLocks noChangeArrowheads="1"/>
          </p:cNvSpPr>
          <p:nvPr/>
        </p:nvSpPr>
        <p:spPr bwMode="auto">
          <a:xfrm>
            <a:off x="827088" y="3424238"/>
            <a:ext cx="1873250" cy="1727200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050" name="AutoShape 141"/>
          <p:cNvSpPr>
            <a:spLocks noChangeArrowheads="1"/>
          </p:cNvSpPr>
          <p:nvPr/>
        </p:nvSpPr>
        <p:spPr bwMode="auto">
          <a:xfrm>
            <a:off x="4549775" y="3406775"/>
            <a:ext cx="2698750" cy="1763713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051" name="Rectangle 142"/>
          <p:cNvSpPr>
            <a:spLocks noChangeArrowheads="1"/>
          </p:cNvSpPr>
          <p:nvPr/>
        </p:nvSpPr>
        <p:spPr bwMode="auto">
          <a:xfrm>
            <a:off x="3132138" y="3424238"/>
            <a:ext cx="935037" cy="86360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052" name="AutoShape 143"/>
          <p:cNvSpPr>
            <a:spLocks noChangeArrowheads="1"/>
          </p:cNvSpPr>
          <p:nvPr/>
        </p:nvSpPr>
        <p:spPr bwMode="auto">
          <a:xfrm>
            <a:off x="7308850" y="3424238"/>
            <a:ext cx="1366838" cy="863600"/>
          </a:xfrm>
          <a:prstGeom prst="rtTriangle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053" name="Text Box 4"/>
          <p:cNvSpPr txBox="1">
            <a:spLocks noChangeArrowheads="1"/>
          </p:cNvSpPr>
          <p:nvPr/>
        </p:nvSpPr>
        <p:spPr bwMode="auto">
          <a:xfrm>
            <a:off x="357188" y="714375"/>
            <a:ext cx="831691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练一练：</a:t>
            </a: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将图形的各边缩小到原来的</a:t>
            </a:r>
            <a:r>
              <a:rPr lang="en-US" altLang="zh-CN" sz="4800" b="1" dirty="0">
                <a:latin typeface="华文楷体" pitchFamily="2" charset="-122"/>
                <a:ea typeface="华文楷体" pitchFamily="2" charset="-122"/>
              </a:rPr>
              <a:t>1/2</a:t>
            </a:r>
            <a:r>
              <a:rPr lang="zh-CN" altLang="en-US" sz="4800" b="1" dirty="0" smtClean="0">
                <a:latin typeface="华文楷体" pitchFamily="2" charset="-122"/>
                <a:ea typeface="华文楷体" pitchFamily="2" charset="-122"/>
              </a:rPr>
              <a:t>。 </a:t>
            </a:r>
            <a:endParaRPr kumimoji="1"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404813"/>
            <a:ext cx="2089150" cy="1295400"/>
          </a:xfrm>
          <a:prstGeom prst="rect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8435" name="Picture 4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1989138"/>
            <a:ext cx="4176712" cy="1295400"/>
          </a:xfrm>
          <a:prstGeom prst="rect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18436" name="Picture 5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42988" y="3573463"/>
            <a:ext cx="4176712" cy="2589212"/>
          </a:xfrm>
          <a:prstGeom prst="rect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8437" name="Text Box 6"/>
          <p:cNvSpPr txBox="1">
            <a:spLocks noChangeArrowheads="1"/>
          </p:cNvSpPr>
          <p:nvPr/>
        </p:nvSpPr>
        <p:spPr bwMode="auto">
          <a:xfrm>
            <a:off x="3348038" y="692150"/>
            <a:ext cx="1223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原图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438" name="Text Box 7"/>
          <p:cNvSpPr txBox="1">
            <a:spLocks noChangeArrowheads="1"/>
          </p:cNvSpPr>
          <p:nvPr/>
        </p:nvSpPr>
        <p:spPr bwMode="auto">
          <a:xfrm>
            <a:off x="5219700" y="2349500"/>
            <a:ext cx="12239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图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1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439" name="Text Box 8"/>
          <p:cNvSpPr txBox="1">
            <a:spLocks noChangeArrowheads="1"/>
          </p:cNvSpPr>
          <p:nvPr/>
        </p:nvSpPr>
        <p:spPr bwMode="auto">
          <a:xfrm>
            <a:off x="7092950" y="3068638"/>
            <a:ext cx="10080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图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440" name="Picture 9" descr="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588125" y="333375"/>
            <a:ext cx="2089150" cy="2592388"/>
          </a:xfrm>
          <a:prstGeom prst="rect">
            <a:avLst/>
          </a:prstGeom>
          <a:solidFill>
            <a:schemeClr val="tx1"/>
          </a:solidFill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8441" name="Text Box 10"/>
          <p:cNvSpPr txBox="1">
            <a:spLocks noChangeArrowheads="1"/>
          </p:cNvSpPr>
          <p:nvPr/>
        </p:nvSpPr>
        <p:spPr bwMode="auto">
          <a:xfrm>
            <a:off x="5219700" y="4652963"/>
            <a:ext cx="10080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图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5435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5628448" y="797718"/>
            <a:ext cx="3240087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你见过左面这些现象吗？这些现象中，哪些是把物体放大？哪些是把物体缩小？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0100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711200"/>
            <a:ext cx="4500563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 descr="0100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92613" y="657225"/>
            <a:ext cx="45720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738188" y="2273300"/>
            <a:ext cx="16017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6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5" name="Line 10"/>
          <p:cNvSpPr>
            <a:spLocks noChangeShapeType="1"/>
          </p:cNvSpPr>
          <p:nvPr/>
        </p:nvSpPr>
        <p:spPr bwMode="auto">
          <a:xfrm>
            <a:off x="395288" y="2349500"/>
            <a:ext cx="1800225" cy="0"/>
          </a:xfrm>
          <a:prstGeom prst="line">
            <a:avLst/>
          </a:prstGeom>
          <a:noFill/>
          <a:ln w="41275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11"/>
          <p:cNvSpPr>
            <a:spLocks noChangeShapeType="1"/>
          </p:cNvSpPr>
          <p:nvPr/>
        </p:nvSpPr>
        <p:spPr bwMode="auto">
          <a:xfrm>
            <a:off x="4859338" y="3429000"/>
            <a:ext cx="3671887" cy="0"/>
          </a:xfrm>
          <a:prstGeom prst="line">
            <a:avLst/>
          </a:prstGeom>
          <a:noFill/>
          <a:ln w="444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Text Box 12"/>
          <p:cNvSpPr txBox="1">
            <a:spLocks noChangeArrowheads="1"/>
          </p:cNvSpPr>
          <p:nvPr/>
        </p:nvSpPr>
        <p:spPr bwMode="auto">
          <a:xfrm>
            <a:off x="5435600" y="3363913"/>
            <a:ext cx="23050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4000" b="1">
                <a:solidFill>
                  <a:srgbClr val="FFFF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4000" b="1">
              <a:solidFill>
                <a:srgbClr val="FFFF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88" name="Line 13"/>
          <p:cNvSpPr>
            <a:spLocks noChangeShapeType="1"/>
          </p:cNvSpPr>
          <p:nvPr/>
        </p:nvSpPr>
        <p:spPr bwMode="auto">
          <a:xfrm>
            <a:off x="2195513" y="1196975"/>
            <a:ext cx="0" cy="1152525"/>
          </a:xfrm>
          <a:prstGeom prst="line">
            <a:avLst/>
          </a:prstGeom>
          <a:noFill/>
          <a:ln w="412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9" name="Text Box 14"/>
          <p:cNvSpPr txBox="1">
            <a:spLocks noChangeArrowheads="1"/>
          </p:cNvSpPr>
          <p:nvPr/>
        </p:nvSpPr>
        <p:spPr bwMode="auto">
          <a:xfrm>
            <a:off x="2195513" y="981075"/>
            <a:ext cx="71913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0" name="Line 15"/>
          <p:cNvSpPr>
            <a:spLocks noChangeShapeType="1"/>
          </p:cNvSpPr>
          <p:nvPr/>
        </p:nvSpPr>
        <p:spPr bwMode="auto">
          <a:xfrm>
            <a:off x="8532813" y="1125538"/>
            <a:ext cx="0" cy="230505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1" name="Text Box 16"/>
          <p:cNvSpPr txBox="1">
            <a:spLocks noChangeArrowheads="1"/>
          </p:cNvSpPr>
          <p:nvPr/>
        </p:nvSpPr>
        <p:spPr bwMode="auto">
          <a:xfrm>
            <a:off x="4195763" y="1268413"/>
            <a:ext cx="881062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2" name="Rectangle 20"/>
          <p:cNvSpPr>
            <a:spLocks noChangeArrowheads="1"/>
          </p:cNvSpPr>
          <p:nvPr/>
        </p:nvSpPr>
        <p:spPr bwMode="auto">
          <a:xfrm>
            <a:off x="395288" y="1196975"/>
            <a:ext cx="1800225" cy="1152525"/>
          </a:xfrm>
          <a:prstGeom prst="rect">
            <a:avLst/>
          </a:prstGeom>
          <a:solidFill>
            <a:schemeClr val="bg1">
              <a:alpha val="39999"/>
            </a:schemeClr>
          </a:solidFill>
          <a:ln w="508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3" name="Rectangle 21"/>
          <p:cNvSpPr>
            <a:spLocks noChangeArrowheads="1"/>
          </p:cNvSpPr>
          <p:nvPr/>
        </p:nvSpPr>
        <p:spPr bwMode="auto">
          <a:xfrm>
            <a:off x="4859338" y="1125538"/>
            <a:ext cx="3673475" cy="2305050"/>
          </a:xfrm>
          <a:prstGeom prst="rect">
            <a:avLst/>
          </a:prstGeom>
          <a:solidFill>
            <a:schemeClr val="bg1">
              <a:alpha val="39999"/>
            </a:schemeClr>
          </a:solidFill>
          <a:ln w="508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494" name="Text Box 27"/>
          <p:cNvSpPr txBox="1">
            <a:spLocks noChangeArrowheads="1"/>
          </p:cNvSpPr>
          <p:nvPr/>
        </p:nvSpPr>
        <p:spPr bwMode="auto">
          <a:xfrm>
            <a:off x="539750" y="5589588"/>
            <a:ext cx="8280400" cy="777875"/>
          </a:xfrm>
          <a:prstGeom prst="rect">
            <a:avLst/>
          </a:prstGeom>
          <a:solidFill>
            <a:srgbClr val="FF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500" b="1" dirty="0">
                <a:latin typeface="华文楷体" pitchFamily="2" charset="-122"/>
                <a:ea typeface="华文楷体" pitchFamily="2" charset="-122"/>
              </a:rPr>
              <a:t>两幅图的长有什么关系？宽呢？</a:t>
            </a:r>
            <a:endParaRPr lang="zh-CN" altLang="en-US" sz="45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ChangeArrowheads="1"/>
          </p:cNvSpPr>
          <p:nvPr/>
        </p:nvSpPr>
        <p:spPr bwMode="auto">
          <a:xfrm>
            <a:off x="1187450" y="908050"/>
            <a:ext cx="1800225" cy="1152525"/>
          </a:xfrm>
          <a:prstGeom prst="rect">
            <a:avLst/>
          </a:prstGeom>
          <a:solidFill>
            <a:schemeClr val="bg1">
              <a:alpha val="45097"/>
            </a:schemeClr>
          </a:solidFill>
          <a:ln w="508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4427538" y="260350"/>
            <a:ext cx="3673475" cy="2305050"/>
          </a:xfrm>
          <a:prstGeom prst="rect">
            <a:avLst/>
          </a:prstGeom>
          <a:solidFill>
            <a:schemeClr val="bg1">
              <a:alpha val="45097"/>
            </a:schemeClr>
          </a:solidFill>
          <a:ln w="5080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8" name="Text Box 9"/>
          <p:cNvSpPr txBox="1">
            <a:spLocks noChangeArrowheads="1"/>
          </p:cNvSpPr>
          <p:nvPr/>
        </p:nvSpPr>
        <p:spPr bwMode="auto">
          <a:xfrm>
            <a:off x="1331913" y="1989138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2916238" y="549275"/>
            <a:ext cx="70802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0" name="Text Box 11"/>
          <p:cNvSpPr txBox="1">
            <a:spLocks noChangeArrowheads="1"/>
          </p:cNvSpPr>
          <p:nvPr/>
        </p:nvSpPr>
        <p:spPr bwMode="auto">
          <a:xfrm>
            <a:off x="5364163" y="2420938"/>
            <a:ext cx="25209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1" name="Text Box 12"/>
          <p:cNvSpPr txBox="1">
            <a:spLocks noChangeArrowheads="1"/>
          </p:cNvSpPr>
          <p:nvPr/>
        </p:nvSpPr>
        <p:spPr bwMode="auto">
          <a:xfrm>
            <a:off x="8172450" y="404813"/>
            <a:ext cx="97155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en-US" altLang="zh-CN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厘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endParaRPr lang="zh-CN" altLang="en-US" sz="40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2" name="Text Box 29"/>
          <p:cNvSpPr txBox="1">
            <a:spLocks noChangeArrowheads="1"/>
          </p:cNvSpPr>
          <p:nvPr/>
        </p:nvSpPr>
        <p:spPr bwMode="auto">
          <a:xfrm>
            <a:off x="0" y="3176588"/>
            <a:ext cx="9144000" cy="13239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第二幅图的长是第一幅图的长的２倍，第二幅图的宽也是第一幅图的宽的２倍。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513" name="Text Box 30"/>
          <p:cNvSpPr txBox="1">
            <a:spLocks noChangeArrowheads="1"/>
          </p:cNvSpPr>
          <p:nvPr/>
        </p:nvSpPr>
        <p:spPr bwMode="auto">
          <a:xfrm>
            <a:off x="0" y="5105400"/>
            <a:ext cx="9144000" cy="1323975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第一幅图的长是第二幅图的长的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1/2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，第一幅图的宽的也是第二幅图的宽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1/2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60" name="Group 4"/>
          <p:cNvGraphicFramePr>
            <a:graphicFrameLocks noGrp="1"/>
          </p:cNvGraphicFramePr>
          <p:nvPr>
            <p:ph/>
          </p:nvPr>
        </p:nvGraphicFramePr>
        <p:xfrm>
          <a:off x="323850" y="1981200"/>
          <a:ext cx="8229600" cy="2663827"/>
        </p:xfrm>
        <a:graphic>
          <a:graphicData uri="http://schemas.openxmlformats.org/drawingml/2006/table">
            <a:tbl>
              <a:tblPr/>
              <a:tblGrid>
                <a:gridCol w="446088"/>
                <a:gridCol w="468312"/>
                <a:gridCol w="457200"/>
                <a:gridCol w="457200"/>
                <a:gridCol w="457200"/>
                <a:gridCol w="455613"/>
                <a:gridCol w="460375"/>
                <a:gridCol w="454025"/>
                <a:gridCol w="458787"/>
                <a:gridCol w="458788"/>
                <a:gridCol w="455612"/>
                <a:gridCol w="460375"/>
                <a:gridCol w="454025"/>
                <a:gridCol w="457200"/>
                <a:gridCol w="457200"/>
                <a:gridCol w="458788"/>
                <a:gridCol w="457200"/>
                <a:gridCol w="455612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665" name="Rectangle 140"/>
          <p:cNvSpPr>
            <a:spLocks noChangeArrowheads="1"/>
          </p:cNvSpPr>
          <p:nvPr/>
        </p:nvSpPr>
        <p:spPr bwMode="auto">
          <a:xfrm>
            <a:off x="755650" y="2414588"/>
            <a:ext cx="1368425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666" name="Rectangle 141"/>
          <p:cNvSpPr>
            <a:spLocks noChangeArrowheads="1"/>
          </p:cNvSpPr>
          <p:nvPr/>
        </p:nvSpPr>
        <p:spPr bwMode="auto">
          <a:xfrm>
            <a:off x="2627313" y="2414588"/>
            <a:ext cx="2735262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667" name="AutoShape 142"/>
          <p:cNvSpPr>
            <a:spLocks noChangeArrowheads="1"/>
          </p:cNvSpPr>
          <p:nvPr/>
        </p:nvSpPr>
        <p:spPr bwMode="auto">
          <a:xfrm>
            <a:off x="5795963" y="2414588"/>
            <a:ext cx="2663825" cy="1336675"/>
          </a:xfrm>
          <a:prstGeom prst="rtTriangle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668" name="Text Box 143"/>
          <p:cNvSpPr txBox="1">
            <a:spLocks noChangeArrowheads="1"/>
          </p:cNvSpPr>
          <p:nvPr/>
        </p:nvSpPr>
        <p:spPr bwMode="auto">
          <a:xfrm>
            <a:off x="323850" y="250825"/>
            <a:ext cx="8280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500" b="1"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4500" b="1"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4500" b="1">
                <a:latin typeface="华文楷体" pitchFamily="2" charset="-122"/>
                <a:ea typeface="华文楷体" pitchFamily="2" charset="-122"/>
              </a:rPr>
              <a:t>把下面三幅图的各边放大到原来的</a:t>
            </a:r>
            <a:r>
              <a:rPr lang="en-US" altLang="zh-CN" sz="4500" b="1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500" b="1">
                <a:latin typeface="华文楷体" pitchFamily="2" charset="-122"/>
                <a:ea typeface="华文楷体" pitchFamily="2" charset="-122"/>
              </a:rPr>
              <a:t>倍，画出放大后的图形。</a:t>
            </a:r>
            <a:endParaRPr lang="en-US" altLang="zh-CN" sz="45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Group 2"/>
          <p:cNvGraphicFramePr>
            <a:graphicFrameLocks noGrp="1"/>
          </p:cNvGraphicFramePr>
          <p:nvPr>
            <p:ph sz="half" idx="1"/>
          </p:nvPr>
        </p:nvGraphicFramePr>
        <p:xfrm>
          <a:off x="323850" y="549275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89" name="Rectangle 137"/>
          <p:cNvSpPr>
            <a:spLocks noChangeArrowheads="1"/>
          </p:cNvSpPr>
          <p:nvPr/>
        </p:nvSpPr>
        <p:spPr bwMode="auto">
          <a:xfrm>
            <a:off x="1258888" y="996950"/>
            <a:ext cx="1368425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Group 2"/>
          <p:cNvGraphicFramePr>
            <a:graphicFrameLocks noGrp="1"/>
          </p:cNvGraphicFramePr>
          <p:nvPr>
            <p:ph sz="half" idx="1"/>
          </p:nvPr>
        </p:nvGraphicFramePr>
        <p:xfrm>
          <a:off x="323850" y="989013"/>
          <a:ext cx="8351838" cy="2679702"/>
        </p:xfrm>
        <a:graphic>
          <a:graphicData uri="http://schemas.openxmlformats.org/drawingml/2006/table">
            <a:tbl>
              <a:tblPr/>
              <a:tblGrid>
                <a:gridCol w="452438"/>
                <a:gridCol w="476250"/>
                <a:gridCol w="463550"/>
                <a:gridCol w="461962"/>
                <a:gridCol w="466725"/>
                <a:gridCol w="463550"/>
                <a:gridCol w="465138"/>
                <a:gridCol w="460375"/>
                <a:gridCol w="466725"/>
                <a:gridCol w="465137"/>
                <a:gridCol w="463550"/>
                <a:gridCol w="465138"/>
                <a:gridCol w="460375"/>
                <a:gridCol w="466725"/>
                <a:gridCol w="461962"/>
                <a:gridCol w="466725"/>
                <a:gridCol w="461963"/>
                <a:gridCol w="4635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713" name="Rectangle 137"/>
          <p:cNvSpPr>
            <a:spLocks noChangeArrowheads="1"/>
          </p:cNvSpPr>
          <p:nvPr/>
        </p:nvSpPr>
        <p:spPr bwMode="auto">
          <a:xfrm>
            <a:off x="1258888" y="1436688"/>
            <a:ext cx="1368425" cy="1368425"/>
          </a:xfrm>
          <a:prstGeom prst="rect">
            <a:avLst/>
          </a:prstGeom>
          <a:noFill/>
          <a:ln w="762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714" name="Text Box 138"/>
          <p:cNvSpPr txBox="1">
            <a:spLocks noChangeArrowheads="1"/>
          </p:cNvSpPr>
          <p:nvPr/>
        </p:nvSpPr>
        <p:spPr bwMode="auto">
          <a:xfrm>
            <a:off x="468313" y="4225925"/>
            <a:ext cx="80645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放大后所画的正方形的边长要画</a:t>
            </a:r>
            <a:r>
              <a:rPr lang="en-US" altLang="zh-CN" sz="5000" b="1">
                <a:latin typeface="华文楷体" pitchFamily="2" charset="-122"/>
                <a:ea typeface="华文楷体" pitchFamily="2" charset="-122"/>
              </a:rPr>
              <a:t>(     )</a:t>
            </a:r>
            <a:r>
              <a:rPr lang="zh-CN" altLang="en-US" sz="5000" b="1">
                <a:latin typeface="华文楷体" pitchFamily="2" charset="-122"/>
                <a:ea typeface="华文楷体" pitchFamily="2" charset="-122"/>
              </a:rPr>
              <a:t>格。</a:t>
            </a:r>
            <a:endParaRPr lang="en-US" altLang="zh-CN" sz="5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715" name="Rectangle 139"/>
          <p:cNvSpPr>
            <a:spLocks noChangeArrowheads="1"/>
          </p:cNvSpPr>
          <p:nvPr/>
        </p:nvSpPr>
        <p:spPr bwMode="auto">
          <a:xfrm>
            <a:off x="4500563" y="989013"/>
            <a:ext cx="2735262" cy="2663825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458d756-4f60-4eb4-a6ac-3a8d34bf10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1">
      <a:dk1>
        <a:srgbClr val="4E4A4A"/>
      </a:dk1>
      <a:lt1>
        <a:sysClr val="window" lastClr="FFFFFF"/>
      </a:lt1>
      <a:dk2>
        <a:srgbClr val="4E4A4A"/>
      </a:dk2>
      <a:lt2>
        <a:srgbClr val="FFFFFF"/>
      </a:lt2>
      <a:accent1>
        <a:srgbClr val="FF4B2D"/>
      </a:accent1>
      <a:accent2>
        <a:srgbClr val="ED9851"/>
      </a:accent2>
      <a:accent3>
        <a:srgbClr val="EF57A3"/>
      </a:accent3>
      <a:accent4>
        <a:srgbClr val="FCBD3E"/>
      </a:accent4>
      <a:accent5>
        <a:srgbClr val="F66B16"/>
      </a:accent5>
      <a:accent6>
        <a:srgbClr val="EB8596"/>
      </a:accent6>
      <a:hlink>
        <a:srgbClr val="CC9900"/>
      </a:hlink>
      <a:folHlink>
        <a:srgbClr val="96A9A9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主题37</Template>
  <TotalTime>0</TotalTime>
  <Words>651</Words>
  <Application>WPS 演示</Application>
  <PresentationFormat>全屏显示(4:3)</PresentationFormat>
  <Paragraphs>94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Tahoma</vt:lpstr>
      <vt:lpstr>微软雅黑</vt:lpstr>
      <vt:lpstr>黑体</vt:lpstr>
      <vt:lpstr>Wingdings 2</vt:lpstr>
      <vt:lpstr>Wingdings</vt:lpstr>
      <vt:lpstr>幼圆</vt:lpstr>
      <vt:lpstr>Calibri</vt:lpstr>
      <vt:lpstr>汉仪大宋简</vt:lpstr>
      <vt:lpstr>华文新魏</vt:lpstr>
      <vt:lpstr>华文楷体</vt:lpstr>
      <vt:lpstr>Arial Unicode MS</vt:lpstr>
      <vt:lpstr>Arial</vt:lpstr>
      <vt:lpstr>第一PPT模板网-WWW.1PPT.COM</vt:lpstr>
      <vt:lpstr>图形的放大与缩小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图形的放大与缩小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2023-02-14T05:33:55Z</dcterms:created>
  <dcterms:modified xsi:type="dcterms:W3CDTF">2023-02-14T05:33:55Z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3C3E1707C896489A84188A1ED9DC7AEA</vt:lpwstr>
  </property>
  <property fmtid="{D5CDD505-2E9C-101B-9397-08002B2CF9AE}" pid="3" name="KSOProductBuildVer">
    <vt:lpwstr>2052-11.1.0.13703</vt:lpwstr>
  </property>
</Properties>
</file>