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5" r:id="rId5"/>
    <p:sldId id="257" r:id="rId6"/>
    <p:sldId id="258" r:id="rId7"/>
    <p:sldId id="262" r:id="rId8"/>
    <p:sldId id="268" r:id="rId9"/>
    <p:sldId id="263" r:id="rId10"/>
    <p:sldId id="260" r:id="rId11"/>
    <p:sldId id="270" r:id="rId12"/>
    <p:sldId id="271" r:id="rId13"/>
    <p:sldId id="266" r:id="rId14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DFFFF"/>
    <a:srgbClr val="FFFFCC"/>
    <a:srgbClr val="FF00FF"/>
    <a:srgbClr val="000066"/>
    <a:srgbClr val="FF0000"/>
    <a:srgbClr val="FF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61" autoAdjust="0"/>
    <p:restoredTop sz="94660"/>
  </p:normalViewPr>
  <p:slideViewPr>
    <p:cSldViewPr>
      <p:cViewPr>
        <p:scale>
          <a:sx n="100" d="100"/>
          <a:sy n="100" d="100"/>
        </p:scale>
        <p:origin x="-420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BD88FB3-3862-43D4-91CF-450C2720631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19E5A8D-EF45-4E33-8B77-140C6E67E8B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27BE214-EB49-4BF1-BD1D-F148DC6F427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78142AF-8F21-4B5D-BEB5-D1C67CF4B79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245EAC-E61D-41D7-8854-6943231985C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2AE7C36-6FD8-4C69-A199-CF2FB5CDEB6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FF20074-2D17-403A-AFDC-E9F18B5C542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117E008-1165-410B-AA14-D6C94AE580B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4EA9DE2-3F34-4922-B023-6EB54A4EAE0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29FA827-E3F9-4D54-95A5-A8D60972D4B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60821CF-8150-46AC-8EAD-FD70AF3F1B8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543801A-8923-4D94-9C93-6B2BA52862C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DA235E-7B92-4E7E-8827-E32BFD39E8D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51D36-FC96-407C-8690-0348CBA7F2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AECE7-8190-4939-B152-98142FC0AD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BF236-7DF6-4F68-BEEB-38110F2AFA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 showMasterSp="0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4642C-4F56-4918-B6C2-B72E2753DD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42704-5E4B-47F8-ABE9-ADCE07CD57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CE1BE-7021-409B-8C12-43BE7B42D0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B73E7-E1D7-4634-B0AA-D785382092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3DC67-E7E3-4843-B0E3-9CC4C8E7A6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68EF6-BF70-4FE0-87C6-1C49198582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C970C-2693-4316-BFEA-91CE0CC82A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08592-0693-4FDF-8517-CE69DA0AF8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59070-F180-4C72-9CE6-9AEF9A491F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0"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F6AF453-F5B6-48FE-BC11-65112B8399D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219199" y="2633134"/>
            <a:ext cx="6629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8800" b="1" kern="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旅游方案</a:t>
            </a:r>
            <a:endParaRPr lang="zh-CN" altLang="en-US" sz="8800" b="1" kern="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14339" name="TextBox 9"/>
          <p:cNvSpPr txBox="1">
            <a:spLocks noChangeArrowheads="1"/>
          </p:cNvSpPr>
          <p:nvPr/>
        </p:nvSpPr>
        <p:spPr bwMode="auto">
          <a:xfrm>
            <a:off x="589844" y="1056570"/>
            <a:ext cx="8229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冀教版六年级数学下册第六单元</a:t>
            </a:r>
            <a:endParaRPr lang="zh-CN" altLang="en-US" sz="36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4" descr="13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09800" y="685800"/>
            <a:ext cx="4495800" cy="167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Box 5"/>
          <p:cNvSpPr txBox="1">
            <a:spLocks noChangeArrowheads="1"/>
          </p:cNvSpPr>
          <p:nvPr/>
        </p:nvSpPr>
        <p:spPr bwMode="auto">
          <a:xfrm>
            <a:off x="2743200" y="990600"/>
            <a:ext cx="2590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议一议</a:t>
            </a:r>
            <a:endParaRPr lang="zh-CN" altLang="en-US" sz="60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609600" y="3276600"/>
            <a:ext cx="8001000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你能解释一下为什么旅行社的费用最少吗？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67000" y="568404"/>
            <a:ext cx="3576620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课堂小结</a:t>
            </a:r>
            <a:endParaRPr lang="zh-CN" altLang="en-US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723" name="矩形 6"/>
          <p:cNvSpPr>
            <a:spLocks noChangeArrowheads="1"/>
          </p:cNvSpPr>
          <p:nvPr/>
        </p:nvSpPr>
        <p:spPr bwMode="auto">
          <a:xfrm>
            <a:off x="609600" y="1925638"/>
            <a:ext cx="8305800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同学们，今天我们运用所学的数学知识和方法共同解决了旅游中的一些问题，其实，生活中处处有数学，数学与我们的生活紧密相连，让我们用数学的眼睛去观察周围这个美丽的世界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！  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7000" y="457200"/>
            <a:ext cx="3576620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3" name="矩形 5"/>
          <p:cNvSpPr>
            <a:spLocks noChangeArrowheads="1"/>
          </p:cNvSpPr>
          <p:nvPr/>
        </p:nvSpPr>
        <p:spPr bwMode="auto">
          <a:xfrm>
            <a:off x="304800" y="1752600"/>
            <a:ext cx="8534400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/>
            <a:r>
              <a: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经历了解旅游方案，计算费用并讨论方案的过程；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457200"/>
            <a:r>
              <a: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能运用数与代数的知识和生活经验，解决旅游中的实际问题；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457200"/>
            <a:r>
              <a: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体会数学与生活的密切联系，获得用数学解决问题的经验。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-76200" y="228600"/>
            <a:ext cx="4419600" cy="76200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ea typeface="华文新魏" pitchFamily="2" charset="-122"/>
              </a:rPr>
              <a:t>游览的景点：黄山</a:t>
            </a:r>
            <a:endParaRPr lang="zh-CN" altLang="en-US" sz="4000" b="1" dirty="0" smtClean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76200" y="1143000"/>
            <a:ext cx="39624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这次旅游，我们来做活动的策划者和组织者。寻找和解决旅游中的数学问题。这对我们来说，是一次不小的挑战。我们小组的成员先通过集体讨论，把时间安排、住宿方案、经费计算作为研究的主要问题。</a:t>
            </a:r>
            <a:endParaRPr lang="en-US" altLang="zh-CN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6388" name="Picture 12" descr="D:\虹口教育\qggg_bibo\images_sounds\图片\小人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97875" y="228600"/>
            <a:ext cx="7461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AutoShape 13"/>
          <p:cNvSpPr>
            <a:spLocks noChangeArrowheads="1"/>
          </p:cNvSpPr>
          <p:nvPr/>
        </p:nvSpPr>
        <p:spPr bwMode="auto">
          <a:xfrm>
            <a:off x="4419600" y="304800"/>
            <a:ext cx="3200400" cy="1981200"/>
          </a:xfrm>
          <a:prstGeom prst="wedgeRoundRectCallout">
            <a:avLst>
              <a:gd name="adj1" fmla="val 74949"/>
              <a:gd name="adj2" fmla="val -9444"/>
              <a:gd name="adj3" fmla="val 16667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>
                <a:ea typeface="楷体_GB2312" pitchFamily="49" charset="-122"/>
              </a:rPr>
              <a:t>十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·</a:t>
            </a:r>
            <a:r>
              <a:rPr lang="zh-CN" altLang="en-US" sz="2800" b="1">
                <a:ea typeface="楷体_GB2312" pitchFamily="49" charset="-122"/>
              </a:rPr>
              <a:t>一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800" b="1">
                <a:ea typeface="楷体_GB2312" pitchFamily="49" charset="-122"/>
              </a:rPr>
              <a:t>国庆节快到了，亮亮一家人去黄山玩，真是太棒了！</a:t>
            </a:r>
            <a:endParaRPr lang="zh-CN" altLang="en-US" sz="2800" b="1">
              <a:ea typeface="楷体_GB2312" pitchFamily="49" charset="-122"/>
            </a:endParaRPr>
          </a:p>
        </p:txBody>
      </p:sp>
      <p:pic>
        <p:nvPicPr>
          <p:cNvPr id="16390" name="Picture 13" descr="u=799292662,179678611&amp;fm=52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4419600"/>
            <a:ext cx="259080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4" descr="u=218974015,1707470121&amp;fm=52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2743200"/>
            <a:ext cx="20955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16" descr="u=2880345688,951219&amp;fm=52&amp;g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2743200"/>
            <a:ext cx="20955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61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流程图: 资料带 10"/>
          <p:cNvSpPr>
            <a:spLocks noChangeArrowheads="1"/>
          </p:cNvSpPr>
          <p:nvPr/>
        </p:nvSpPr>
        <p:spPr bwMode="auto">
          <a:xfrm>
            <a:off x="152400" y="1219200"/>
            <a:ext cx="4114800" cy="3581400"/>
          </a:xfrm>
          <a:prstGeom prst="flowChartPunchedTape">
            <a:avLst/>
          </a:prstGeom>
          <a:solidFill>
            <a:srgbClr val="FFFF00"/>
          </a:solidFill>
          <a:ln w="25400" algn="ctr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7391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方案一   </a:t>
            </a:r>
            <a:r>
              <a:rPr lang="zh-CN" alt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参加旅行社组团旅游</a:t>
            </a:r>
            <a:endParaRPr lang="zh-CN" altLang="en-US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828800"/>
            <a:ext cx="4038600" cy="25908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黄山五日游</a:t>
            </a:r>
            <a:endParaRPr lang="zh-CN" altLang="en-US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成人每位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800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元</a:t>
            </a:r>
            <a:endParaRPr lang="zh-CN" altLang="en-US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小学生每位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400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元 </a:t>
            </a:r>
            <a:endParaRPr lang="zh-CN" altLang="en-US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endParaRPr lang="zh-CN" altLang="en-US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25" name="Picture 12" descr="D:\虹口教育\qggg_bibo\images_sounds\图片\小人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48600" y="3886200"/>
            <a:ext cx="12461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5" name="AutoShape 13"/>
          <p:cNvSpPr>
            <a:spLocks noChangeArrowheads="1"/>
          </p:cNvSpPr>
          <p:nvPr/>
        </p:nvSpPr>
        <p:spPr bwMode="auto">
          <a:xfrm>
            <a:off x="5029200" y="1600200"/>
            <a:ext cx="3505200" cy="1828800"/>
          </a:xfrm>
          <a:prstGeom prst="wedgeRoundRectCallout">
            <a:avLst>
              <a:gd name="adj1" fmla="val 26676"/>
              <a:gd name="adj2" fmla="val 96079"/>
              <a:gd name="adj3" fmla="val 16667"/>
            </a:avLst>
          </a:prstGeom>
          <a:solidFill>
            <a:srgbClr val="FFFFCC">
              <a:alpha val="81960"/>
            </a:srgbClr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2000" b="1" dirty="0">
                <a:ea typeface="楷体_GB2312" pitchFamily="49" charset="-122"/>
              </a:rPr>
              <a:t>     </a:t>
            </a:r>
            <a:r>
              <a:rPr lang="zh-CN" altLang="en-US" sz="3600" b="1" dirty="0">
                <a:ea typeface="楷体_GB2312" pitchFamily="49" charset="-122"/>
              </a:rPr>
              <a:t>如果一家人全去，要准备多少钱呢？</a:t>
            </a:r>
            <a:endParaRPr lang="zh-CN" altLang="en-US" sz="3600" b="1" dirty="0">
              <a:ea typeface="楷体_GB2312" pitchFamily="49" charset="-122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609600" y="5334000"/>
            <a:ext cx="7620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答案：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800×2+400=2000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（元）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 animBg="1" autoUpdateAnimBg="0"/>
      <p:bldP spid="51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7391400" cy="83820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ea typeface="华文新魏" pitchFamily="2" charset="-122"/>
              </a:rPr>
              <a:t>方案二  乘火车，自己安排旅游</a:t>
            </a:r>
            <a:endParaRPr lang="zh-CN" altLang="en-US" sz="4000" b="1" dirty="0" smtClean="0">
              <a:ea typeface="华文新魏" pitchFamily="2" charset="-122"/>
            </a:endParaRPr>
          </a:p>
        </p:txBody>
      </p:sp>
      <p:pic>
        <p:nvPicPr>
          <p:cNvPr id="6148" name="Picture 4" descr="D:\虹口教育\qggg_bibo\images_sounds\图片\小人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10463" y="3352800"/>
            <a:ext cx="1633537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5638800" y="1371600"/>
            <a:ext cx="2209800" cy="1524000"/>
          </a:xfrm>
          <a:prstGeom prst="wedgeRoundRectCallout">
            <a:avLst>
              <a:gd name="adj1" fmla="val 50005"/>
              <a:gd name="adj2" fmla="val 76852"/>
              <a:gd name="adj3" fmla="val 16667"/>
            </a:avLst>
          </a:prstGeom>
          <a:solidFill>
            <a:srgbClr val="DDFF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亮亮超过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1.5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米，该买成人车票。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0" name="AutoShape 29"/>
          <p:cNvSpPr>
            <a:spLocks noChangeArrowheads="1"/>
          </p:cNvSpPr>
          <p:nvPr/>
        </p:nvSpPr>
        <p:spPr bwMode="auto">
          <a:xfrm>
            <a:off x="5105400" y="3276600"/>
            <a:ext cx="2438400" cy="1752600"/>
          </a:xfrm>
          <a:prstGeom prst="verticalScroll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6151" name="Text Box 30"/>
          <p:cNvSpPr txBox="1">
            <a:spLocks noChangeArrowheads="1"/>
          </p:cNvSpPr>
          <p:nvPr/>
        </p:nvSpPr>
        <p:spPr bwMode="auto">
          <a:xfrm>
            <a:off x="5486400" y="3581400"/>
            <a:ext cx="1676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交通费就按平均数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55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元算吧。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9" name="Rectangle 94"/>
          <p:cNvSpPr>
            <a:spLocks noChangeArrowheads="1"/>
          </p:cNvSpPr>
          <p:nvPr/>
        </p:nvSpPr>
        <p:spPr bwMode="auto">
          <a:xfrm>
            <a:off x="0" y="2743200"/>
            <a:ext cx="4953000" cy="3124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费用估计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火车票：单程每张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143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住    宿：标准间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120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日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                三人间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150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日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吃    饭：每人每天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交通费：每天大约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30—80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60" name="WordArt 216"/>
          <p:cNvSpPr>
            <a:spLocks noChangeArrowheads="1" noChangeShapeType="1" noTextEdit="1"/>
          </p:cNvSpPr>
          <p:nvPr/>
        </p:nvSpPr>
        <p:spPr bwMode="auto">
          <a:xfrm>
            <a:off x="4267200" y="5600700"/>
            <a:ext cx="4572000" cy="1257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隶书"/>
                <a:ea typeface="华文隶书"/>
              </a:rPr>
              <a:t>分组合作完成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隶书"/>
              <a:ea typeface="华文隶书"/>
            </a:endParaRPr>
          </a:p>
        </p:txBody>
      </p:sp>
      <p:pic>
        <p:nvPicPr>
          <p:cNvPr id="18441" name="Picture 2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914400"/>
            <a:ext cx="44862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6150" grpId="0" animBg="1"/>
      <p:bldP spid="6151" grpId="0"/>
      <p:bldP spid="63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79" name="Group 79"/>
          <p:cNvGraphicFramePr>
            <a:graphicFrameLocks noGrp="1"/>
          </p:cNvGraphicFramePr>
          <p:nvPr/>
        </p:nvGraphicFramePr>
        <p:xfrm>
          <a:off x="381000" y="1905000"/>
          <a:ext cx="8001000" cy="3738880"/>
        </p:xfrm>
        <a:graphic>
          <a:graphicData uri="http://schemas.openxmlformats.org/drawingml/2006/table">
            <a:tbl>
              <a:tblPr/>
              <a:tblGrid>
                <a:gridCol w="1868488"/>
                <a:gridCol w="1647825"/>
                <a:gridCol w="2332037"/>
                <a:gridCol w="215265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单价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费用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总价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火车票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143</a:t>
                      </a: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143×3×2</a:t>
                      </a: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住宿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150</a:t>
                      </a: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150×5</a:t>
                      </a: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吃饭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50×5×3</a:t>
                      </a: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交通费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55</a:t>
                      </a: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55×5</a:t>
                      </a: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anose="02020603050405020304" pitchFamily="18" charset="0"/>
                        </a:rPr>
                        <a:t>合计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95" name="Rectangle 80"/>
          <p:cNvSpPr>
            <a:spLocks noChangeArrowheads="1"/>
          </p:cNvSpPr>
          <p:nvPr/>
        </p:nvSpPr>
        <p:spPr bwMode="auto">
          <a:xfrm>
            <a:off x="838200" y="762000"/>
            <a:ext cx="45164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答案：单位：元</a:t>
            </a:r>
            <a:endParaRPr lang="zh-CN" altLang="en-US" sz="4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681" name="Rectangle 81"/>
          <p:cNvSpPr>
            <a:spLocks noChangeArrowheads="1"/>
          </p:cNvSpPr>
          <p:nvPr/>
        </p:nvSpPr>
        <p:spPr bwMode="auto">
          <a:xfrm>
            <a:off x="6858000" y="2667000"/>
            <a:ext cx="76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858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682" name="Rectangle 82"/>
          <p:cNvSpPr>
            <a:spLocks noChangeArrowheads="1"/>
          </p:cNvSpPr>
          <p:nvPr/>
        </p:nvSpPr>
        <p:spPr bwMode="auto">
          <a:xfrm>
            <a:off x="6858000" y="3276600"/>
            <a:ext cx="76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750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683" name="Rectangle 83"/>
          <p:cNvSpPr>
            <a:spLocks noChangeArrowheads="1"/>
          </p:cNvSpPr>
          <p:nvPr/>
        </p:nvSpPr>
        <p:spPr bwMode="auto">
          <a:xfrm>
            <a:off x="6858000" y="3835400"/>
            <a:ext cx="76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750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684" name="Rectangle 84"/>
          <p:cNvSpPr>
            <a:spLocks noChangeArrowheads="1"/>
          </p:cNvSpPr>
          <p:nvPr/>
        </p:nvSpPr>
        <p:spPr bwMode="auto">
          <a:xfrm>
            <a:off x="6858000" y="4419600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275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685" name="Rectangle 85"/>
          <p:cNvSpPr>
            <a:spLocks noChangeArrowheads="1"/>
          </p:cNvSpPr>
          <p:nvPr/>
        </p:nvSpPr>
        <p:spPr bwMode="auto">
          <a:xfrm>
            <a:off x="6818313" y="5029200"/>
            <a:ext cx="9540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2633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81" grpId="0"/>
      <p:bldP spid="25682" grpId="0"/>
      <p:bldP spid="25683" grpId="0"/>
      <p:bldP spid="25684" grpId="0"/>
      <p:bldP spid="256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7086600" cy="990600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ea typeface="华文新魏" pitchFamily="2" charset="-122"/>
              </a:rPr>
              <a:t>方案三   由爸爸开车去旅游</a:t>
            </a:r>
            <a:endParaRPr lang="zh-CN" altLang="en-US" b="1" dirty="0" smtClean="0">
              <a:ea typeface="华文新魏" pitchFamily="2" charset="-122"/>
            </a:endParaRPr>
          </a:p>
        </p:txBody>
      </p:sp>
      <p:pic>
        <p:nvPicPr>
          <p:cNvPr id="20483" name="Picture 49"/>
          <p:cNvPicPr>
            <a:picLocks noChangeAspect="1" noChangeArrowheads="1"/>
          </p:cNvPicPr>
          <p:nvPr/>
        </p:nvPicPr>
        <p:blipFill>
          <a:blip r:embed="rId1">
            <a:lum bright="-10000" contrast="20000"/>
          </a:blip>
          <a:srcRect/>
          <a:stretch>
            <a:fillRect/>
          </a:stretch>
        </p:blipFill>
        <p:spPr bwMode="auto">
          <a:xfrm>
            <a:off x="0" y="1676400"/>
            <a:ext cx="8963025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4724400" cy="990600"/>
          </a:xfrm>
        </p:spPr>
        <p:txBody>
          <a:bodyPr/>
          <a:lstStyle/>
          <a:p>
            <a:pPr eaLnBrk="1" hangingPunct="1"/>
            <a:r>
              <a:rPr lang="zh-CN" altLang="en-US" sz="4800" b="1" dirty="0" smtClean="0">
                <a:ea typeface="华文新魏" pitchFamily="2" charset="-122"/>
              </a:rPr>
              <a:t>方案三费用估算</a:t>
            </a:r>
            <a:endParaRPr lang="zh-CN" altLang="en-US" sz="4800" b="1" dirty="0" smtClean="0">
              <a:ea typeface="华文新魏" pitchFamily="2" charset="-122"/>
            </a:endParaRPr>
          </a:p>
        </p:txBody>
      </p:sp>
      <p:sp>
        <p:nvSpPr>
          <p:cNvPr id="8248" name="Rectangle 56"/>
          <p:cNvSpPr>
            <a:spLocks noChangeArrowheads="1"/>
          </p:cNvSpPr>
          <p:nvPr/>
        </p:nvSpPr>
        <p:spPr bwMode="auto">
          <a:xfrm>
            <a:off x="533400" y="1295400"/>
            <a:ext cx="3810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ctr"/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汽车需要的油费：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4419600"/>
            <a:ext cx="6934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algn="ctr"/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高速公路费：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680×0.3×2=</a:t>
            </a: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408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93775" y="5297488"/>
            <a:ext cx="8074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266700" algn="ctr"/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总费用：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867.68+408+750+750=</a:t>
            </a: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2775.68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14400" y="3657600"/>
            <a:ext cx="5638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algn="ctr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费用：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136×6.38=</a:t>
            </a: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867.68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（元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90600" y="2133600"/>
            <a:ext cx="5934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266700" algn="ctr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单程：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680÷100×10=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68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（升）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60438" y="2895600"/>
            <a:ext cx="4754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266700" algn="ctr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往返：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68×2=</a:t>
            </a: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136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（升）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48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7" descr="63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800" y="381000"/>
            <a:ext cx="2176463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Box 8"/>
          <p:cNvSpPr txBox="1">
            <a:spLocks noChangeArrowheads="1"/>
          </p:cNvSpPr>
          <p:nvPr/>
        </p:nvSpPr>
        <p:spPr bwMode="auto">
          <a:xfrm>
            <a:off x="609600" y="3429000"/>
            <a:ext cx="8001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哪个方案最省钱，哪个方案最费钱？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532" name="TextBox 9"/>
          <p:cNvSpPr txBox="1">
            <a:spLocks noChangeArrowheads="1"/>
          </p:cNvSpPr>
          <p:nvPr/>
        </p:nvSpPr>
        <p:spPr bwMode="auto">
          <a:xfrm>
            <a:off x="609600" y="4383088"/>
            <a:ext cx="8001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对上面三个方案的优势和劣势作出评价？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d2d6308-641a-4c4a-ab46-64fed799e45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812</Words>
  <Application>WPS 演示</Application>
  <PresentationFormat>全屏显示(4:3)</PresentationFormat>
  <Paragraphs>114</Paragraphs>
  <Slides>11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华文新魏</vt:lpstr>
      <vt:lpstr>华文隶书</vt:lpstr>
      <vt:lpstr>微软雅黑</vt:lpstr>
      <vt:lpstr>华文楷体</vt:lpstr>
      <vt:lpstr>楷体_GB2312</vt:lpstr>
      <vt:lpstr>Times New Roman</vt:lpstr>
      <vt:lpstr>华文隶书</vt:lpstr>
      <vt:lpstr>Arial</vt:lpstr>
      <vt:lpstr>Arial Unicode MS</vt:lpstr>
      <vt:lpstr>新宋体</vt:lpstr>
      <vt:lpstr>第一PPT模板网-WWW.1PPT.COM</vt:lpstr>
      <vt:lpstr>PowerPoint 演示文稿</vt:lpstr>
      <vt:lpstr>PowerPoint 演示文稿</vt:lpstr>
      <vt:lpstr>游览的景点：黄山</vt:lpstr>
      <vt:lpstr>方案一   参加旅行社组团旅游</vt:lpstr>
      <vt:lpstr>方案二  乘火车，自己安排旅游</vt:lpstr>
      <vt:lpstr>PowerPoint 演示文稿</vt:lpstr>
      <vt:lpstr>方案三   由爸爸开车去旅游</vt:lpstr>
      <vt:lpstr>方案三费用估算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1</cp:revision>
  <dcterms:created xsi:type="dcterms:W3CDTF">2023-02-14T05:39:06Z</dcterms:created>
  <dcterms:modified xsi:type="dcterms:W3CDTF">2023-02-14T05:39:06Z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D23EA5515F024D50956640153BB485E3</vt:lpwstr>
  </property>
  <property fmtid="{D5CDD505-2E9C-101B-9397-08002B2CF9AE}" pid="3" name="KSOProductBuildVer">
    <vt:lpwstr>2052-11.1.0.13703</vt:lpwstr>
  </property>
</Properties>
</file>