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279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E41E78C-037E-456A-A831-88BE8746D67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3D47CB5F-C664-47E5-9CAB-4288DC28037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66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4B494C1-CA4B-4889-B9DB-FC369F65FEB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68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D05EB85-B91B-484B-8E77-81480DA4D0C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962FA82-7832-4EB8-BE90-81EFAA4E852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178607A-CBCA-4981-962C-87D2C37D237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1EE5813-775E-4B58-BB1B-AF64F77B1EE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2DD2CF0-79E8-47BC-8DDB-98B044E91AD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5D2D4BB-6FAD-4E30-822A-FB6C173BDA6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B9FBA6D-B592-4B1C-A138-F5090F6451C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40B7E3E-79FA-4B2E-94BB-2B1364AD8E8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49AB8F3-6C58-4913-837C-471D841BB03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D8160A9-1E10-44A3-BCE6-5BA703653AF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8DA6154-BE3F-4378-A206-38AFD2408F7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D7547CE-249F-4219-A54F-2EF21A87B52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54E77C4-DDD6-4C5F-81F2-BF2D663252C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AD13C5F-1124-4143-BA89-0B1EDACC84F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D57F46E-A6FF-4EAF-AFD4-6F7F486F85E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C2D5F88-4BD6-499C-A388-938F1CD0E6C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81E3FD6-8399-4AFE-882F-596A04BE60F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217A577-BFF5-43A1-B951-BEBC5B516A5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5EDCD4F-6DD7-43B8-9B1C-3096FA3D3E7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43AC839-6BEF-4B3D-8530-6087D3753DD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84E60FA-BFDE-432A-8488-73598A82089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4FDAD-745D-4D94-B7C2-D936FB314DD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67E73-9316-400E-A980-ACC09095A03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CD529-090E-4E48-ABC8-D46232265F7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D496C5-D7E4-492A-A20B-7D1BAD19F3D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72710-87AE-4BF6-9538-E0DDB158374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34BEBA-4E05-45CE-BEAF-402D9E5C3CC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9938C-4266-4E1B-8CF0-05939E6CE02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8CA4C-DDF8-49D6-AFEE-89E0C47E1FF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BC4833-5AC7-4FBF-8F3F-6E06694913C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EE1FD-4BED-4AEB-8427-DA951F8A75A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F2C85C-A4F8-438B-B83C-5E2D502F683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E3AB0-AD76-4C5C-80AE-237D636874D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20A13-3D59-4E59-A956-F02C05F32BF6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4253FA-5B34-4796-881C-EF652F4C510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3CD975-B120-4B08-B324-8383208A6DD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9CD34F-031E-4574-AE18-CE35810BCD4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1244F-77A5-4933-B73C-C1E85E7856BB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07045-EE11-4B9F-88CA-261E1A7AB7E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9348F-C7AF-4650-B227-0DB67E12CF40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706985-7012-46C5-A98D-0C04AAD331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95369-BEC2-4822-A83F-25538C42984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367D3-3BDE-4BD8-A9CD-8DE577AF3D9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B8CCD79-CD87-45EE-9819-54AD41BEF60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B4E5FC2-12F6-4BEE-A3C7-E02ABB334D7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234131" y="2420888"/>
            <a:ext cx="66294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 kern="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cs typeface="+mj-cs"/>
              </a:rPr>
              <a:t>生活小区</a:t>
            </a:r>
            <a:endParaRPr lang="zh-CN" altLang="en-US" sz="8800" b="1" kern="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  <a:cs typeface="+mj-cs"/>
            </a:endParaRPr>
          </a:p>
        </p:txBody>
      </p:sp>
      <p:sp>
        <p:nvSpPr>
          <p:cNvPr id="4099" name="TextBox 9"/>
          <p:cNvSpPr txBox="1">
            <a:spLocks noChangeArrowheads="1"/>
          </p:cNvSpPr>
          <p:nvPr/>
        </p:nvSpPr>
        <p:spPr bwMode="auto">
          <a:xfrm>
            <a:off x="467544" y="1143000"/>
            <a:ext cx="8229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冀教版六年级数学下册第六单元</a:t>
            </a:r>
            <a:endParaRPr lang="zh-CN" altLang="en-US" sz="3600" b="1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2"/>
          <p:cNvPicPr>
            <a:picLocks noChangeAspect="1" noChangeArrowheads="1"/>
          </p:cNvPicPr>
          <p:nvPr/>
        </p:nvPicPr>
        <p:blipFill>
          <a:blip r:embed="rId1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1357313" y="357188"/>
            <a:ext cx="6353175" cy="386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extBox 4"/>
          <p:cNvSpPr txBox="1">
            <a:spLocks noChangeArrowheads="1"/>
          </p:cNvSpPr>
          <p:nvPr/>
        </p:nvSpPr>
        <p:spPr bwMode="auto">
          <a:xfrm>
            <a:off x="1143000" y="4416425"/>
            <a:ext cx="700087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）正常使用后，喷泉池内的水只需要占到池深的     ，实际需要多少 立方米水？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714750" y="5143500"/>
          <a:ext cx="387350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公式" r:id="rId2" imgW="152400" imgH="393700" progId="Equation.3">
                  <p:embed/>
                </p:oleObj>
              </mc:Choice>
              <mc:Fallback>
                <p:oleObj name="公式" r:id="rId2" imgW="152400" imgH="3937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4750" y="5143500"/>
                        <a:ext cx="387350" cy="1000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2"/>
          <p:cNvPicPr>
            <a:picLocks noChangeAspect="1" noChangeArrowheads="1"/>
          </p:cNvPicPr>
          <p:nvPr/>
        </p:nvPicPr>
        <p:blipFill>
          <a:blip r:embed="rId1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1357313" y="347663"/>
            <a:ext cx="6353175" cy="386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1143000" y="4406900"/>
            <a:ext cx="700087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）喷泉开放时，每天要损耗掉池内水的     。要保持水的正常状态，每天要在池内补充多少水？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1974850" y="5143500"/>
          <a:ext cx="581025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公式" r:id="rId2" imgW="228600" imgH="393700" progId="Equation.3">
                  <p:embed/>
                </p:oleObj>
              </mc:Choice>
              <mc:Fallback>
                <p:oleObj name="公式" r:id="rId2" imgW="228600" imgH="3937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4850" y="5143500"/>
                        <a:ext cx="581025" cy="1000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3"/>
          <p:cNvSpPr txBox="1">
            <a:spLocks noChangeArrowheads="1"/>
          </p:cNvSpPr>
          <p:nvPr/>
        </p:nvSpPr>
        <p:spPr bwMode="auto">
          <a:xfrm>
            <a:off x="785813" y="571500"/>
            <a:ext cx="7500937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）计划用下面长方形瓷砖粘贴喷泉池的内、外墙壁，用正方形瓷砖粘贴喷泉池地面和壁顶。算一算：大约需要多少块瓷砖？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14563" y="3214688"/>
            <a:ext cx="4572000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42875"/>
            <a:ext cx="125730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Box 4"/>
          <p:cNvSpPr txBox="1">
            <a:spLocks noChangeArrowheads="1"/>
          </p:cNvSpPr>
          <p:nvPr/>
        </p:nvSpPr>
        <p:spPr bwMode="auto">
          <a:xfrm>
            <a:off x="1071563" y="857250"/>
            <a:ext cx="8143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红红家在这个小区买了一套住房，正在装修。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340" name="TextBox 5"/>
          <p:cNvSpPr txBox="1">
            <a:spLocks noChangeArrowheads="1"/>
          </p:cNvSpPr>
          <p:nvPr/>
        </p:nvSpPr>
        <p:spPr bwMode="auto">
          <a:xfrm>
            <a:off x="642938" y="1500188"/>
            <a:ext cx="35004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（一）粉刷墙壁。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341" name="TextBox 6"/>
          <p:cNvSpPr txBox="1">
            <a:spLocks noChangeArrowheads="1"/>
          </p:cNvSpPr>
          <p:nvPr/>
        </p:nvSpPr>
        <p:spPr bwMode="auto">
          <a:xfrm>
            <a:off x="1000125" y="2214563"/>
            <a:ext cx="7786688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红红的卧室如下图所示，卧室有一扇窗户和一扇门。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43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38" y="3214688"/>
            <a:ext cx="6962775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3" name="TextBox 8"/>
          <p:cNvSpPr txBox="1">
            <a:spLocks noChangeArrowheads="1"/>
          </p:cNvSpPr>
          <p:nvPr/>
        </p:nvSpPr>
        <p:spPr bwMode="auto">
          <a:xfrm>
            <a:off x="928688" y="5845175"/>
            <a:ext cx="4143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）计算粉刷面积。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3"/>
          <p:cNvSpPr txBox="1">
            <a:spLocks noChangeArrowheads="1"/>
          </p:cNvSpPr>
          <p:nvPr/>
        </p:nvSpPr>
        <p:spPr bwMode="auto">
          <a:xfrm>
            <a:off x="928688" y="715963"/>
            <a:ext cx="728662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）据装修工人介绍，新房墙壁至少要粉刷两遍，第一遍每平方米需要涂料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0.5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升。一共需要多少涂料？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1">
            <a:lum bright="-10000" contrast="20000"/>
          </a:blip>
          <a:srcRect/>
          <a:stretch>
            <a:fillRect/>
          </a:stretch>
        </p:blipFill>
        <p:spPr bwMode="auto">
          <a:xfrm>
            <a:off x="1357313" y="2571750"/>
            <a:ext cx="6486525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3"/>
          <p:cNvSpPr txBox="1">
            <a:spLocks noChangeArrowheads="1"/>
          </p:cNvSpPr>
          <p:nvPr/>
        </p:nvSpPr>
        <p:spPr bwMode="auto">
          <a:xfrm>
            <a:off x="928688" y="357188"/>
            <a:ext cx="728662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）按红红的要求调配涂料，各需要多少升？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1">
            <a:lum bright="-10000" contrast="20000"/>
          </a:blip>
          <a:srcRect/>
          <a:stretch>
            <a:fillRect/>
          </a:stretch>
        </p:blipFill>
        <p:spPr bwMode="auto">
          <a:xfrm>
            <a:off x="1428750" y="1570038"/>
            <a:ext cx="6708775" cy="357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TextBox 5"/>
          <p:cNvSpPr txBox="1">
            <a:spLocks noChangeArrowheads="1"/>
          </p:cNvSpPr>
          <p:nvPr/>
        </p:nvSpPr>
        <p:spPr bwMode="auto">
          <a:xfrm>
            <a:off x="928688" y="5351463"/>
            <a:ext cx="728662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）算一算：各买几桶涂料，要花多少钱？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3"/>
          <p:cNvSpPr txBox="1">
            <a:spLocks noChangeArrowheads="1"/>
          </p:cNvSpPr>
          <p:nvPr/>
        </p:nvSpPr>
        <p:spPr bwMode="auto">
          <a:xfrm>
            <a:off x="642938" y="714375"/>
            <a:ext cx="35004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（二）铺地面。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411" name="TextBox 4"/>
          <p:cNvSpPr txBox="1">
            <a:spLocks noChangeArrowheads="1"/>
          </p:cNvSpPr>
          <p:nvPr/>
        </p:nvSpPr>
        <p:spPr bwMode="auto">
          <a:xfrm>
            <a:off x="1000125" y="1428750"/>
            <a:ext cx="66436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红红选定了下面这种颜色的瓷砖。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1">
            <a:lum bright="-10000" contrast="20000"/>
          </a:blip>
          <a:srcRect/>
          <a:stretch>
            <a:fillRect/>
          </a:stretch>
        </p:blipFill>
        <p:spPr bwMode="auto">
          <a:xfrm>
            <a:off x="1357313" y="2071688"/>
            <a:ext cx="6057900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TextBox 6"/>
          <p:cNvSpPr txBox="1">
            <a:spLocks noChangeArrowheads="1"/>
          </p:cNvSpPr>
          <p:nvPr/>
        </p:nvSpPr>
        <p:spPr bwMode="auto">
          <a:xfrm>
            <a:off x="928688" y="4857750"/>
            <a:ext cx="6500812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）用上面三种规格的地砖铺满红红的卧室，至少各需要多少块。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3"/>
          <p:cNvSpPr txBox="1">
            <a:spLocks noChangeArrowheads="1"/>
          </p:cNvSpPr>
          <p:nvPr/>
        </p:nvSpPr>
        <p:spPr bwMode="auto">
          <a:xfrm>
            <a:off x="1143000" y="1857375"/>
            <a:ext cx="6643688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）选择一种你认为合适的地砖，算出需要花多少钱？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5750" y="142875"/>
            <a:ext cx="125730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TextBox 4"/>
          <p:cNvSpPr txBox="1">
            <a:spLocks noChangeArrowheads="1"/>
          </p:cNvSpPr>
          <p:nvPr/>
        </p:nvSpPr>
        <p:spPr bwMode="auto">
          <a:xfrm>
            <a:off x="1357313" y="785813"/>
            <a:ext cx="2857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小区垃圾问题。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460" name="TextBox 5"/>
          <p:cNvSpPr txBox="1">
            <a:spLocks noChangeArrowheads="1"/>
          </p:cNvSpPr>
          <p:nvPr/>
        </p:nvSpPr>
        <p:spPr bwMode="auto">
          <a:xfrm>
            <a:off x="642938" y="1428750"/>
            <a:ext cx="7358062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（一）如果这个小区每套房子住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户人家，平均每天有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1.5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桶生活垃圾。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946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3000375"/>
            <a:ext cx="4095750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63" y="2786063"/>
            <a:ext cx="1905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3"/>
          <p:cNvSpPr txBox="1">
            <a:spLocks noChangeArrowheads="1"/>
          </p:cNvSpPr>
          <p:nvPr/>
        </p:nvSpPr>
        <p:spPr bwMode="auto">
          <a:xfrm>
            <a:off x="857250" y="501650"/>
            <a:ext cx="7286625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）估算一下：这个小区每天有多少生活垃圾？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个月呢？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71625" y="2492896"/>
            <a:ext cx="5748338" cy="241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14612" y="500042"/>
            <a:ext cx="3288081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教学目标</a:t>
            </a:r>
            <a:endParaRPr lang="zh-CN" altLang="en-US" sz="6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1500188"/>
            <a:ext cx="9144000" cy="507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36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经历看小区平面图，解决与平面图、音乐喷泉、家庭装修有关的问题的过程。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  <a:p>
            <a:pPr indent="304800" eaLnBrk="0" hangingPunct="0">
              <a:lnSpc>
                <a:spcPct val="150000"/>
              </a:lnSpc>
            </a:pP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、能综合运用知识解决生活小区中与面积有关的简单问题。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  <a:p>
            <a:pPr indent="304800" eaLnBrk="0" hangingPunct="0">
              <a:lnSpc>
                <a:spcPct val="150000"/>
              </a:lnSpc>
            </a:pP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、获得运用知识解决实际问题的成功体验，树立运用数学解决问题的自信心。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3"/>
          <p:cNvSpPr txBox="1">
            <a:spLocks noChangeArrowheads="1"/>
          </p:cNvSpPr>
          <p:nvPr/>
        </p:nvSpPr>
        <p:spPr bwMode="auto">
          <a:xfrm>
            <a:off x="857250" y="501650"/>
            <a:ext cx="72866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）如果一辆垃圾车一次能走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2.5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立方米的垃圾，那么这个小区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个月产生的垃圾需要运几车？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年的呢？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14563" y="3143250"/>
            <a:ext cx="4486275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3"/>
          <p:cNvSpPr txBox="1">
            <a:spLocks noChangeArrowheads="1"/>
          </p:cNvSpPr>
          <p:nvPr/>
        </p:nvSpPr>
        <p:spPr bwMode="auto">
          <a:xfrm>
            <a:off x="642938" y="1285875"/>
            <a:ext cx="49291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（二）算算身边的垃圾。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531" name="TextBox 4"/>
          <p:cNvSpPr txBox="1">
            <a:spLocks noChangeArrowheads="1"/>
          </p:cNvSpPr>
          <p:nvPr/>
        </p:nvSpPr>
        <p:spPr bwMode="auto">
          <a:xfrm>
            <a:off x="642938" y="2058988"/>
            <a:ext cx="7358062" cy="223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）如果你们班同学每家每天也丢弃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1.5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桶垃圾，那么全班同学家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天要丢弃多少垃圾？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个月呢、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年呢？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3"/>
          <p:cNvSpPr txBox="1">
            <a:spLocks noChangeArrowheads="1"/>
          </p:cNvSpPr>
          <p:nvPr/>
        </p:nvSpPr>
        <p:spPr bwMode="auto">
          <a:xfrm>
            <a:off x="642938" y="214313"/>
            <a:ext cx="7358062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）估测一间教室的容积大约有多少立方米。如果把全班同学家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年的垃圾全部堆放在教室里，大约要占多少间教室？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28813" y="1785938"/>
            <a:ext cx="4857750" cy="334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TextBox 5"/>
          <p:cNvSpPr txBox="1">
            <a:spLocks noChangeArrowheads="1"/>
          </p:cNvSpPr>
          <p:nvPr/>
        </p:nvSpPr>
        <p:spPr bwMode="auto">
          <a:xfrm>
            <a:off x="642938" y="5422900"/>
            <a:ext cx="7358062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）红红所在的学校有学生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980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名，这些同学家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年的垃圾要占多少间教室。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5750" y="142875"/>
            <a:ext cx="125730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TextBox 4"/>
          <p:cNvSpPr txBox="1">
            <a:spLocks noChangeArrowheads="1"/>
          </p:cNvSpPr>
          <p:nvPr/>
        </p:nvSpPr>
        <p:spPr bwMode="auto">
          <a:xfrm>
            <a:off x="1357313" y="785813"/>
            <a:ext cx="2857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物业费问题。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500063" y="1789113"/>
            <a:ext cx="3929062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如果每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20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户需要一名物业管理人员，每名物业管理人员平均月工资为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800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元的话，小区内的物业管理费按每平方米住房面积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0.35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元收取，用这些钱来支付物业管理人员的工资，够吗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？ 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4581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57689" y="1789113"/>
            <a:ext cx="4318768" cy="3399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4313" y="142875"/>
            <a:ext cx="125730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Box 4"/>
          <p:cNvSpPr txBox="1">
            <a:spLocks noChangeArrowheads="1"/>
          </p:cNvSpPr>
          <p:nvPr/>
        </p:nvSpPr>
        <p:spPr bwMode="auto">
          <a:xfrm>
            <a:off x="1285875" y="857250"/>
            <a:ext cx="6143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下面是某生活小区的平面示意图。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6148" name="Picture 1"/>
          <p:cNvPicPr>
            <a:picLocks noChangeAspect="1" noChangeArrowheads="1"/>
          </p:cNvPicPr>
          <p:nvPr/>
        </p:nvPicPr>
        <p:blipFill>
          <a:blip r:embed="rId2">
            <a:lum bright="-10000" contrast="20000"/>
          </a:blip>
          <a:srcRect/>
          <a:stretch>
            <a:fillRect/>
          </a:stretch>
        </p:blipFill>
        <p:spPr bwMode="auto">
          <a:xfrm>
            <a:off x="1428750" y="1571625"/>
            <a:ext cx="6000750" cy="409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TextBox 6"/>
          <p:cNvSpPr txBox="1">
            <a:spLocks noChangeArrowheads="1"/>
          </p:cNvSpPr>
          <p:nvPr/>
        </p:nvSpPr>
        <p:spPr bwMode="auto">
          <a:xfrm>
            <a:off x="5715000" y="5857875"/>
            <a:ext cx="2714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比例尺  </a:t>
            </a:r>
            <a:r>
              <a:rPr lang="en-US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1:2000</a:t>
            </a:r>
            <a:endParaRPr lang="zh-CN" altLang="en-US" sz="28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/>
          <p:cNvPicPr>
            <a:picLocks noChangeAspect="1" noChangeArrowheads="1"/>
          </p:cNvPicPr>
          <p:nvPr/>
        </p:nvPicPr>
        <p:blipFill>
          <a:blip r:embed="rId1">
            <a:lum bright="-10000" contrast="20000"/>
          </a:blip>
          <a:srcRect/>
          <a:stretch>
            <a:fillRect/>
          </a:stretch>
        </p:blipFill>
        <p:spPr bwMode="auto">
          <a:xfrm>
            <a:off x="1357313" y="558800"/>
            <a:ext cx="6000750" cy="409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extBox 4"/>
          <p:cNvSpPr txBox="1">
            <a:spLocks noChangeArrowheads="1"/>
          </p:cNvSpPr>
          <p:nvPr/>
        </p:nvSpPr>
        <p:spPr bwMode="auto">
          <a:xfrm>
            <a:off x="1000125" y="5130800"/>
            <a:ext cx="7000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）这个生活小区的占地面积是多少？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/>
          <p:cNvPicPr>
            <a:picLocks noChangeAspect="1" noChangeArrowheads="1"/>
          </p:cNvPicPr>
          <p:nvPr/>
        </p:nvPicPr>
        <p:blipFill>
          <a:blip r:embed="rId1">
            <a:lum bright="-10000" contrast="20000"/>
          </a:blip>
          <a:srcRect/>
          <a:stretch>
            <a:fillRect/>
          </a:stretch>
        </p:blipFill>
        <p:spPr bwMode="auto">
          <a:xfrm>
            <a:off x="1357313" y="357188"/>
            <a:ext cx="6000750" cy="409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TextBox 4"/>
          <p:cNvSpPr txBox="1">
            <a:spLocks noChangeArrowheads="1"/>
          </p:cNvSpPr>
          <p:nvPr/>
        </p:nvSpPr>
        <p:spPr bwMode="auto">
          <a:xfrm>
            <a:off x="1000125" y="4929188"/>
            <a:ext cx="700087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）绿地面积占整个小区面积的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32%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，小区内的绿地面积是多少？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/>
          <p:cNvPicPr>
            <a:picLocks noChangeAspect="1" noChangeArrowheads="1"/>
          </p:cNvPicPr>
          <p:nvPr/>
        </p:nvPicPr>
        <p:blipFill>
          <a:blip r:embed="rId1">
            <a:lum bright="-10000" contrast="20000"/>
          </a:blip>
          <a:srcRect/>
          <a:stretch>
            <a:fillRect/>
          </a:stretch>
        </p:blipFill>
        <p:spPr bwMode="auto">
          <a:xfrm>
            <a:off x="1357313" y="357188"/>
            <a:ext cx="6000750" cy="409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Box 4"/>
          <p:cNvSpPr txBox="1">
            <a:spLocks noChangeArrowheads="1"/>
          </p:cNvSpPr>
          <p:nvPr/>
        </p:nvSpPr>
        <p:spPr bwMode="auto">
          <a:xfrm>
            <a:off x="500063" y="4929188"/>
            <a:ext cx="81438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）小区内每栋楼都是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层，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1—6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号楼有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个单元，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7—9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号楼有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个单元。一个单元内每层有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套住房，小区内一共有多少套住房？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4"/>
          <p:cNvSpPr txBox="1">
            <a:spLocks noChangeArrowheads="1"/>
          </p:cNvSpPr>
          <p:nvPr/>
        </p:nvSpPr>
        <p:spPr bwMode="auto">
          <a:xfrm>
            <a:off x="1143000" y="1857375"/>
            <a:ext cx="6643688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）每套住房面积平均为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118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平方米，这个小区的住房面积大约有多少平方米？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4313" y="142875"/>
            <a:ext cx="125730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extBox 4"/>
          <p:cNvSpPr txBox="1">
            <a:spLocks noChangeArrowheads="1"/>
          </p:cNvSpPr>
          <p:nvPr/>
        </p:nvSpPr>
        <p:spPr bwMode="auto">
          <a:xfrm>
            <a:off x="1285875" y="857250"/>
            <a:ext cx="55006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小区门口的音乐喷泉如下图。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2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1357313" y="1500188"/>
            <a:ext cx="6353175" cy="386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TextBox 6"/>
          <p:cNvSpPr txBox="1">
            <a:spLocks noChangeArrowheads="1"/>
          </p:cNvSpPr>
          <p:nvPr/>
        </p:nvSpPr>
        <p:spPr bwMode="auto">
          <a:xfrm>
            <a:off x="1143000" y="5559425"/>
            <a:ext cx="7000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）这个喷泉的占地面积是多少？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1357313" y="428625"/>
            <a:ext cx="6353175" cy="386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xtBox 4"/>
          <p:cNvSpPr txBox="1">
            <a:spLocks noChangeArrowheads="1"/>
          </p:cNvSpPr>
          <p:nvPr/>
        </p:nvSpPr>
        <p:spPr bwMode="auto">
          <a:xfrm>
            <a:off x="571500" y="4487863"/>
            <a:ext cx="80010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）喷泉池的容积约是多少立方米？（得数保留一位小数）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2450d2b0-429c-4a5c-b49e-724563e714d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1077</Words>
  <Application>WPS 演示</Application>
  <PresentationFormat>全屏显示(4:3)</PresentationFormat>
  <Paragraphs>76</Paragraphs>
  <Slides>23</Slides>
  <Notes>23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Calibri</vt:lpstr>
      <vt:lpstr>华文新魏</vt:lpstr>
      <vt:lpstr>华文隶书</vt:lpstr>
      <vt:lpstr>微软雅黑</vt:lpstr>
      <vt:lpstr>华文楷体</vt:lpstr>
      <vt:lpstr>Times New Roman</vt:lpstr>
      <vt:lpstr>Arial Unicode MS</vt:lpstr>
      <vt:lpstr>Arial</vt:lpstr>
      <vt:lpstr>第一PPT模板网-WWW.1PPT.COM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keywords>第一PPT模板网-WWW.1PPT.COM</cp:keywords>
  <dc:subject>第一PPT模板网-WWW.1PPT.COM</dc:subject>
  <cp:lastModifiedBy>小树</cp:lastModifiedBy>
  <cp:revision>1</cp:revision>
  <dcterms:created xsi:type="dcterms:W3CDTF">2023-02-14T05:40:10Z</dcterms:created>
  <dcterms:modified xsi:type="dcterms:W3CDTF">2023-02-14T05:40:10Z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6A071C442BE34104BAE3DFC6904FE3D8</vt:lpwstr>
  </property>
  <property fmtid="{D5CDD505-2E9C-101B-9397-08002B2CF9AE}" pid="3" name="KSOProductBuildVer">
    <vt:lpwstr>2052-11.1.0.13703</vt:lpwstr>
  </property>
</Properties>
</file>