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80" r:id="rId3"/>
    <p:sldId id="318" r:id="rId5"/>
    <p:sldId id="375" r:id="rId6"/>
    <p:sldId id="377" r:id="rId7"/>
    <p:sldId id="352" r:id="rId8"/>
    <p:sldId id="378" r:id="rId9"/>
    <p:sldId id="354" r:id="rId10"/>
    <p:sldId id="383" r:id="rId11"/>
    <p:sldId id="382" r:id="rId12"/>
    <p:sldId id="370" r:id="rId13"/>
    <p:sldId id="381" r:id="rId14"/>
    <p:sldId id="379" r:id="rId15"/>
    <p:sldId id="392" r:id="rId16"/>
    <p:sldId id="385" r:id="rId17"/>
    <p:sldId id="384" r:id="rId18"/>
    <p:sldId id="371" r:id="rId19"/>
    <p:sldId id="402" r:id="rId20"/>
    <p:sldId id="403" r:id="rId21"/>
    <p:sldId id="386" r:id="rId22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作者" initials="" lastIdx="0" clrIdx="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66"/>
    <a:srgbClr val="FF3300"/>
    <a:srgbClr val="FF9900"/>
    <a:srgbClr val="E6FBFE"/>
    <a:srgbClr val="57D2E3"/>
    <a:srgbClr val="21B1C5"/>
    <a:srgbClr val="FF505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3" autoAdjust="0"/>
    <p:restoredTop sz="94660" autoAdjust="0"/>
  </p:normalViewPr>
  <p:slideViewPr>
    <p:cSldViewPr snapToGrid="0">
      <p:cViewPr varScale="1">
        <p:scale>
          <a:sx n="146" d="100"/>
          <a:sy n="146" d="100"/>
        </p:scale>
        <p:origin x="-636" y="-90"/>
      </p:cViewPr>
      <p:guideLst>
        <p:guide orient="horz" pos="1620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87969CF6-82F8-4652-A2C7-086736D55A5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3B3FC9D6-14EF-4C2B-9761-A1D3BA6F7B3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69BEB47-13FE-4863-B6E6-47A3F09639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emf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emf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GIF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emf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emf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7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0" y="1240793"/>
            <a:ext cx="6122194" cy="1350306"/>
            <a:chOff x="1178398" y="1850166"/>
            <a:chExt cx="3548062" cy="180137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90" y="1850166"/>
              <a:ext cx="2496478" cy="774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 1 Unit 1</a:t>
              </a:r>
              <a:endParaRPr lang="en-US" altLang="zh-CN" sz="24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5070"/>
              <a:ext cx="3548062" cy="1026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4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He’s a doctor.</a:t>
              </a:r>
              <a:endParaRPr lang="zh-CN" altLang="en-US" sz="44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3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0047" y="1146572"/>
            <a:ext cx="3037284" cy="4013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4850" y="2651522"/>
            <a:ext cx="1721644" cy="1722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思想气泡: 云 3"/>
          <p:cNvSpPr>
            <a:spLocks noChangeArrowheads="1"/>
          </p:cNvSpPr>
          <p:nvPr/>
        </p:nvSpPr>
        <p:spPr bwMode="auto">
          <a:xfrm>
            <a:off x="2012157" y="1234679"/>
            <a:ext cx="2618185" cy="1418034"/>
          </a:xfrm>
          <a:prstGeom prst="cloudCallout">
            <a:avLst>
              <a:gd name="adj1" fmla="val -41986"/>
              <a:gd name="adj2" fmla="val 70236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This is my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grandpa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7411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8337362">
            <a:off x="5397104" y="2391966"/>
            <a:ext cx="2093119" cy="1826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4850" y="2651522"/>
            <a:ext cx="1721644" cy="1722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思想气泡: 云 3"/>
          <p:cNvSpPr>
            <a:spLocks noChangeArrowheads="1"/>
          </p:cNvSpPr>
          <p:nvPr/>
        </p:nvSpPr>
        <p:spPr bwMode="auto">
          <a:xfrm>
            <a:off x="2012157" y="1234679"/>
            <a:ext cx="2422922" cy="1253728"/>
          </a:xfrm>
          <a:prstGeom prst="cloudCallout">
            <a:avLst>
              <a:gd name="adj1" fmla="val -41986"/>
              <a:gd name="adj2" fmla="val 70236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No, it isn’t. That’s me.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8435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92516" y="2944416"/>
            <a:ext cx="2114550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思想气泡: 云 6"/>
          <p:cNvSpPr>
            <a:spLocks noChangeArrowheads="1"/>
          </p:cNvSpPr>
          <p:nvPr/>
        </p:nvSpPr>
        <p:spPr bwMode="auto">
          <a:xfrm>
            <a:off x="4762500" y="1356123"/>
            <a:ext cx="3306366" cy="1588294"/>
          </a:xfrm>
          <a:prstGeom prst="cloudCallout">
            <a:avLst>
              <a:gd name="adj1" fmla="val 26639"/>
              <a:gd name="adj2" fmla="val 9803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And is this your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sister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 Amy?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4850" y="2651522"/>
            <a:ext cx="1721644" cy="1722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思想气泡: 云 3"/>
          <p:cNvSpPr>
            <a:spLocks noChangeArrowheads="1"/>
          </p:cNvSpPr>
          <p:nvPr/>
        </p:nvSpPr>
        <p:spPr bwMode="auto">
          <a:xfrm>
            <a:off x="2012157" y="1234679"/>
            <a:ext cx="2778919" cy="1082278"/>
          </a:xfrm>
          <a:prstGeom prst="cloudCallout">
            <a:avLst>
              <a:gd name="adj1" fmla="val -41986"/>
              <a:gd name="adj2" fmla="val 70236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That’s my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brother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 Tom.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9459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99498" y="2151460"/>
            <a:ext cx="1815703" cy="2222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99"/>
          <p:cNvSpPr txBox="1">
            <a:spLocks noChangeArrowheads="1"/>
          </p:cNvSpPr>
          <p:nvPr/>
        </p:nvSpPr>
        <p:spPr bwMode="auto">
          <a:xfrm>
            <a:off x="223837" y="790575"/>
            <a:ext cx="2053829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2. 合作探究</a:t>
            </a:r>
            <a:endParaRPr lang="en-US" altLang="zh-CN" sz="2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2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15816" y="790575"/>
            <a:ext cx="3713559" cy="213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2" descr="图片1 (2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444" y="3036094"/>
            <a:ext cx="2258616" cy="2139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图片 3" descr="图片2 (3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34187" y="2659857"/>
            <a:ext cx="2015729" cy="2308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标注 4"/>
          <p:cNvSpPr>
            <a:spLocks noChangeArrowheads="1"/>
          </p:cNvSpPr>
          <p:nvPr/>
        </p:nvSpPr>
        <p:spPr bwMode="auto">
          <a:xfrm>
            <a:off x="1926432" y="2426494"/>
            <a:ext cx="2707481" cy="1445419"/>
          </a:xfrm>
          <a:prstGeom prst="wedgeRoundRectCallout">
            <a:avLst>
              <a:gd name="adj1" fmla="val -63287"/>
              <a:gd name="adj2" fmla="val 3664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pPr>
              <a:lnSpc>
                <a:spcPct val="120000"/>
              </a:lnSpc>
            </a:pPr>
            <a:r>
              <a:rPr lang="en-US" altLang="zh-CN" sz="3000" b="1" dirty="0">
                <a:latin typeface="Times New Roman" panose="02020603050405020304" pitchFamily="18" charset="0"/>
              </a:rPr>
              <a:t>This/That is...</a:t>
            </a:r>
            <a:endParaRPr lang="en-US" altLang="zh-CN" sz="30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000" b="1" dirty="0" err="1">
                <a:latin typeface="Times New Roman" panose="02020603050405020304" pitchFamily="18" charset="0"/>
              </a:rPr>
              <a:t>He/She</a:t>
            </a:r>
            <a:r>
              <a:rPr lang="en-US" altLang="zh-CN" sz="3000" b="1" dirty="0">
                <a:latin typeface="Times New Roman" panose="02020603050405020304" pitchFamily="18" charset="0"/>
              </a:rPr>
              <a:t> is...</a:t>
            </a:r>
            <a:endParaRPr lang="en-US" altLang="zh-CN" sz="3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1"/>
          <p:cNvSpPr txBox="1">
            <a:spLocks noChangeArrowheads="1"/>
          </p:cNvSpPr>
          <p:nvPr/>
        </p:nvSpPr>
        <p:spPr bwMode="auto">
          <a:xfrm>
            <a:off x="912019" y="834629"/>
            <a:ext cx="7640241" cy="1102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0033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Draw a family</a:t>
            </a:r>
            <a:r>
              <a:rPr lang="zh-CN" altLang="en-US" sz="2400" b="1">
                <a:solidFill>
                  <a:srgbClr val="0033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400" b="1">
                <a:solidFill>
                  <a:srgbClr val="0033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tree, then tell me what are they?</a:t>
            </a:r>
            <a:endParaRPr lang="en-US" altLang="zh-CN" sz="2400" b="1">
              <a:solidFill>
                <a:srgbClr val="0033CC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rgbClr val="0033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（画一颗家庭树，并告诉老师，你的家人是干什么的？）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pic>
        <p:nvPicPr>
          <p:cNvPr id="21506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47975" y="2319338"/>
            <a:ext cx="3448050" cy="279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协作交流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188244" y="3789760"/>
            <a:ext cx="3148013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He's a boy.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 eaLnBrk="0" hangingPunct="0"/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He's a pupil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178028" y="3706417"/>
            <a:ext cx="3146822" cy="982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110000"/>
              </a:lnSpc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She's a girl.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 eaLnBrk="0" hangingPunct="0">
              <a:lnSpc>
                <a:spcPct val="110000"/>
              </a:lnSpc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She's pupil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253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34075" y="1389460"/>
            <a:ext cx="1635919" cy="204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44266" y="1457326"/>
            <a:ext cx="2035969" cy="1907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总结提高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3554" name="文本框 3"/>
          <p:cNvSpPr txBox="1">
            <a:spLocks noChangeArrowheads="1"/>
          </p:cNvSpPr>
          <p:nvPr/>
        </p:nvSpPr>
        <p:spPr bwMode="auto">
          <a:xfrm>
            <a:off x="1519238" y="1101329"/>
            <a:ext cx="6299597" cy="1896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80000"/>
              </a:lnSpc>
            </a:pPr>
            <a:r>
              <a:rPr lang="zh-CN" altLang="en-US" sz="3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说一说你还知道什么职业？</a:t>
            </a:r>
            <a:endParaRPr lang="zh-CN" altLang="en-US" sz="33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你以后想做什么？</a:t>
            </a:r>
            <a:endParaRPr lang="zh-CN" altLang="en-US" sz="33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555" name="图片 4" descr="海绵宝宝环湖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62700" y="2575323"/>
            <a:ext cx="2214563" cy="2259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07344" y="2705100"/>
            <a:ext cx="1529954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50181" y="1119187"/>
            <a:ext cx="1843088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片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81463" y="1065610"/>
            <a:ext cx="1570435" cy="1639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图片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81463" y="2918223"/>
            <a:ext cx="1531144" cy="1726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图片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55569" y="915591"/>
            <a:ext cx="1159669" cy="1939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图片 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312694" y="2724150"/>
            <a:ext cx="1443038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1815704" y="653653"/>
            <a:ext cx="962025" cy="436959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 noProof="1">
                <a:latin typeface="Times New Roman" panose="02020603050405020304" pitchFamily="18" charset="0"/>
              </a:rPr>
              <a:t>nurse</a:t>
            </a:r>
            <a:endParaRPr lang="en-US" altLang="zh-CN" sz="2400" b="1" noProof="1"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15704" y="4500563"/>
            <a:ext cx="1113234" cy="43815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 noProof="1">
                <a:latin typeface="Times New Roman" panose="02020603050405020304" pitchFamily="18" charset="0"/>
                <a:sym typeface="+mn-ea"/>
              </a:rPr>
              <a:t>police</a:t>
            </a:r>
            <a:endParaRPr lang="en-US" altLang="zh-CN" sz="2400" b="1" noProof="1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43687" y="676275"/>
            <a:ext cx="1319213" cy="43815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 noProof="1">
                <a:latin typeface="Times New Roman" panose="02020603050405020304" pitchFamily="18" charset="0"/>
                <a:sym typeface="+mn-ea"/>
              </a:rPr>
              <a:t>engineer</a:t>
            </a:r>
            <a:endParaRPr lang="en-US" altLang="zh-CN" sz="2400" b="1" noProof="1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99372" y="676275"/>
            <a:ext cx="1113234" cy="43815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 noProof="1">
                <a:latin typeface="Times New Roman" panose="02020603050405020304" pitchFamily="18" charset="0"/>
                <a:sym typeface="+mn-ea"/>
              </a:rPr>
              <a:t>driver</a:t>
            </a:r>
            <a:endParaRPr lang="en-US" altLang="zh-CN" sz="2400" b="1" noProof="1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02004" y="4500563"/>
            <a:ext cx="1113234" cy="43815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 noProof="1">
                <a:latin typeface="Times New Roman" panose="02020603050405020304" pitchFamily="18" charset="0"/>
                <a:sym typeface="+mn-ea"/>
              </a:rPr>
              <a:t>doctor</a:t>
            </a:r>
            <a:endParaRPr lang="en-US" altLang="zh-CN" sz="2400" b="1" noProof="1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38663" y="4500563"/>
            <a:ext cx="1113235" cy="43815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 noProof="1">
                <a:latin typeface="Times New Roman" panose="02020603050405020304" pitchFamily="18" charset="0"/>
                <a:sym typeface="+mn-ea"/>
              </a:rPr>
              <a:t>singer</a:t>
            </a:r>
            <a:endParaRPr lang="en-US" altLang="zh-CN" sz="2400" b="1" noProof="1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3170635" y="814388"/>
            <a:ext cx="2526506" cy="74652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32272" y="1268016"/>
            <a:ext cx="7319963" cy="2607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单词：he, she, me, doctor, </a:t>
            </a: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teacher</a:t>
            </a:r>
            <a:endParaRPr lang="en-US" altLang="zh-CN" sz="3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句型：</a:t>
            </a: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This's/That's...</a:t>
            </a:r>
            <a:endParaRPr lang="en-US" altLang="zh-CN" sz="3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She's a… / He's a…</a:t>
            </a:r>
            <a:endParaRPr lang="zh-CN" altLang="en-US" sz="3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99"/>
          <p:cNvSpPr txBox="1">
            <a:spLocks noChangeArrowheads="1"/>
          </p:cNvSpPr>
          <p:nvPr/>
        </p:nvSpPr>
        <p:spPr bwMode="auto">
          <a:xfrm>
            <a:off x="1473994" y="1639491"/>
            <a:ext cx="5587604" cy="1479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70000"/>
              </a:lnSpc>
            </a:pPr>
            <a:r>
              <a:rPr lang="zh-CN" altLang="en-US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熟练认读单词和功能句。</a:t>
            </a:r>
            <a:endParaRPr lang="zh-CN" altLang="en-US" sz="2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向朋友介绍家人以及家人的职业。</a:t>
            </a:r>
            <a:endParaRPr lang="zh-CN" altLang="en-US" sz="2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434578" y="790575"/>
            <a:ext cx="2833688" cy="7477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4807" y="1193006"/>
            <a:ext cx="3979069" cy="2758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39841" y="1193006"/>
            <a:ext cx="4142184" cy="2758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031206" y="688182"/>
            <a:ext cx="5357813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elcome back to our school！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31006" y="4120754"/>
            <a:ext cx="5383653" cy="484748"/>
          </a:xfrm>
          <a:prstGeom prst="rect">
            <a:avLst/>
          </a:prstGeom>
          <a:solidFill>
            <a:srgbClr val="FBE5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did you do in winter holiday?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15541" y="4604147"/>
            <a:ext cx="3985706" cy="438582"/>
          </a:xfrm>
          <a:prstGeom prst="rect">
            <a:avLst/>
          </a:prstGeom>
          <a:solidFill>
            <a:srgbClr val="FBE5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SzPct val="100000"/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寒假期间 你 都 做 了 什 么？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60935" y="803673"/>
            <a:ext cx="5473303" cy="3092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278856" y="4163616"/>
            <a:ext cx="4111229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What does she/he do?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925366" y="4648200"/>
            <a:ext cx="3464719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她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他是做什么的？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05012" y="1172766"/>
            <a:ext cx="4614863" cy="301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文本框 2"/>
          <p:cNvSpPr txBox="1">
            <a:spLocks noChangeArrowheads="1"/>
          </p:cNvSpPr>
          <p:nvPr/>
        </p:nvSpPr>
        <p:spPr bwMode="auto">
          <a:xfrm>
            <a:off x="2005013" y="654844"/>
            <a:ext cx="4486275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>
                <a:solidFill>
                  <a:srgbClr val="FF0000"/>
                </a:solidFill>
                <a:latin typeface="Comic Sans MS" panose="030F0702030302020204" pitchFamily="66" charset="0"/>
              </a:rPr>
              <a:t>Let's watch the video.</a:t>
            </a:r>
            <a:endParaRPr lang="en-US" altLang="zh-CN" sz="21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267" name="文本框 3"/>
          <p:cNvSpPr txBox="1">
            <a:spLocks noChangeArrowheads="1"/>
          </p:cNvSpPr>
          <p:nvPr/>
        </p:nvSpPr>
        <p:spPr bwMode="auto">
          <a:xfrm>
            <a:off x="3525441" y="4326731"/>
            <a:ext cx="2093119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My family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启发思考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94423" y="883444"/>
            <a:ext cx="3155156" cy="89892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b="1" i="1" spc="150" dirty="0">
                <a:latin typeface="Comic Sans MS" panose="030F0702030302020204" pitchFamily="66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Brainstorm</a:t>
            </a:r>
            <a:endParaRPr lang="en-US" altLang="zh-CN" sz="2700" b="1" i="1" spc="150" dirty="0">
              <a:latin typeface="Comic Sans MS" panose="030F0702030302020204" pitchFamily="66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b="1" spc="150" dirty="0">
                <a:latin typeface="Comic Sans MS" panose="030F0702030302020204" pitchFamily="66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头脑风暴</a:t>
            </a:r>
            <a:endParaRPr lang="zh-CN" altLang="en-US" sz="2700" b="1" noProof="1">
              <a:latin typeface="Comic Sans MS" panose="030F0702030302020204" pitchFamily="66" charset="0"/>
            </a:endParaRPr>
          </a:p>
        </p:txBody>
      </p:sp>
      <p:pic>
        <p:nvPicPr>
          <p:cNvPr id="12291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30066" y="2074068"/>
            <a:ext cx="4673203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"/>
          <p:cNvSpPr txBox="1">
            <a:spLocks noChangeArrowheads="1"/>
          </p:cNvSpPr>
          <p:nvPr/>
        </p:nvSpPr>
        <p:spPr bwMode="auto">
          <a:xfrm>
            <a:off x="205979" y="769144"/>
            <a:ext cx="162996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Comic Sans MS" panose="030F0702030302020204" pitchFamily="66" charset="0"/>
              </a:rPr>
              <a:t>Let's say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13314" name="文本框 2"/>
          <p:cNvSpPr txBox="1">
            <a:spLocks noChangeArrowheads="1"/>
          </p:cNvSpPr>
          <p:nvPr/>
        </p:nvSpPr>
        <p:spPr bwMode="auto">
          <a:xfrm>
            <a:off x="2346722" y="769144"/>
            <a:ext cx="4256484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How to introduce your family?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如何介绍你的家人？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69206" y="1700213"/>
            <a:ext cx="1352550" cy="306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words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father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mother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grandpa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grandma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brother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792266" y="1700213"/>
            <a:ext cx="2438400" cy="1221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sentences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</a:rPr>
              <a:t>This is...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</a:rPr>
              <a:t>That's ...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883944" y="2921794"/>
            <a:ext cx="1549004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</a:rPr>
              <a:t>He's...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</a:rPr>
              <a:t>She's...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015162" y="3534966"/>
            <a:ext cx="1824038" cy="807244"/>
          </a:xfrm>
          <a:prstGeom prst="rect">
            <a:avLst/>
          </a:prstGeom>
          <a:solidFill>
            <a:srgbClr val="FBE5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</a:rPr>
              <a:t>he's=he is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</a:rPr>
              <a:t>she's=she is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11"/>
          <p:cNvSpPr>
            <a:spLocks noChangeArrowheads="1"/>
          </p:cNvSpPr>
          <p:nvPr/>
        </p:nvSpPr>
        <p:spPr bwMode="auto">
          <a:xfrm>
            <a:off x="40481" y="745332"/>
            <a:ext cx="2119313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4338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82754" y="1728006"/>
            <a:ext cx="3632597" cy="2872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文本框 99"/>
          <p:cNvSpPr txBox="1">
            <a:spLocks noChangeArrowheads="1"/>
          </p:cNvSpPr>
          <p:nvPr/>
        </p:nvSpPr>
        <p:spPr bwMode="auto">
          <a:xfrm>
            <a:off x="476250" y="1179910"/>
            <a:ext cx="262771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4850" y="2651522"/>
            <a:ext cx="1721644" cy="1722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思想气泡: 云 3"/>
          <p:cNvSpPr>
            <a:spLocks noChangeArrowheads="1"/>
          </p:cNvSpPr>
          <p:nvPr/>
        </p:nvSpPr>
        <p:spPr bwMode="auto">
          <a:xfrm>
            <a:off x="2012157" y="937023"/>
            <a:ext cx="2983706" cy="1563290"/>
          </a:xfrm>
          <a:prstGeom prst="cloudCallout">
            <a:avLst>
              <a:gd name="adj1" fmla="val -41986"/>
              <a:gd name="adj2" fmla="val 70236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This is my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father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 He’s a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doctor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5363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843112">
            <a:off x="5331619" y="2286000"/>
            <a:ext cx="1785938" cy="1915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4850" y="2651522"/>
            <a:ext cx="1721644" cy="1722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思想气泡: 云 3"/>
          <p:cNvSpPr>
            <a:spLocks noChangeArrowheads="1"/>
          </p:cNvSpPr>
          <p:nvPr/>
        </p:nvSpPr>
        <p:spPr bwMode="auto">
          <a:xfrm>
            <a:off x="2012156" y="1234678"/>
            <a:ext cx="2595563" cy="1346597"/>
          </a:xfrm>
          <a:prstGeom prst="cloudCallout">
            <a:avLst>
              <a:gd name="adj1" fmla="val -41986"/>
              <a:gd name="adj2" fmla="val 70236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This is my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grandma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6387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8912463">
            <a:off x="5057775" y="1947863"/>
            <a:ext cx="2188369" cy="217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PP_MARK_KEY" val="e106962a-1a43-41af-aefc-1dc392e35d7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837</Words>
  <Application>WPS 演示</Application>
  <PresentationFormat>全屏显示(16:9)</PresentationFormat>
  <Paragraphs>107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Comic Sans MS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507</cp:revision>
  <dcterms:created xsi:type="dcterms:W3CDTF">2013-07-01T03:05:00Z</dcterms:created>
  <dcterms:modified xsi:type="dcterms:W3CDTF">2023-02-15T02:26:37Z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E1DC1397200A4C77BB81262E4D7FB2E8</vt:lpwstr>
  </property>
</Properties>
</file>