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0" r:id="rId3"/>
    <p:sldId id="318" r:id="rId5"/>
    <p:sldId id="375" r:id="rId6"/>
    <p:sldId id="352" r:id="rId7"/>
    <p:sldId id="410" r:id="rId8"/>
    <p:sldId id="411" r:id="rId9"/>
    <p:sldId id="412" r:id="rId10"/>
    <p:sldId id="354" r:id="rId11"/>
    <p:sldId id="424" r:id="rId12"/>
    <p:sldId id="425" r:id="rId13"/>
    <p:sldId id="384" r:id="rId14"/>
    <p:sldId id="433" r:id="rId15"/>
    <p:sldId id="434" r:id="rId16"/>
    <p:sldId id="435" r:id="rId17"/>
    <p:sldId id="403" r:id="rId18"/>
    <p:sldId id="386" r:id="rId19"/>
    <p:sldId id="268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CC"/>
    <a:srgbClr val="CC0066"/>
    <a:srgbClr val="FF3300"/>
    <a:srgbClr val="FF9900"/>
    <a:srgbClr val="E6FBFE"/>
    <a:srgbClr val="57D2E3"/>
    <a:srgbClr val="0033CC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3" autoAdjust="0"/>
    <p:restoredTop sz="95494" autoAdjust="0"/>
  </p:normalViewPr>
  <p:slideViewPr>
    <p:cSldViewPr snapToGrid="0">
      <p:cViewPr>
        <p:scale>
          <a:sx n="140" d="100"/>
          <a:sy n="140" d="100"/>
        </p:scale>
        <p:origin x="-816" y="-21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69B4B2CA-14CD-4043-86AF-26331EF62FF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FD9FF3DD-FFF1-4503-A2BD-4D7E29236AD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59406C1-BFB0-40A2-91B9-61732402AA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CF28722-EE9D-4C0A-87E8-20C21B005B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一年级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4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0" y="1263909"/>
            <a:ext cx="6122194" cy="1418040"/>
            <a:chOff x="1178398" y="1881037"/>
            <a:chExt cx="3548062" cy="1891463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881037"/>
              <a:ext cx="2496478" cy="86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2 Unit 1</a:t>
              </a:r>
              <a:endParaRPr lang="en-US" altLang="zh-CN" sz="24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910387"/>
              <a:ext cx="3548062" cy="86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Where's the bird?</a:t>
              </a:r>
              <a:endParaRPr lang="zh-CN" altLang="en-US" sz="36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0047" y="1146572"/>
            <a:ext cx="3037284" cy="401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" descr="图片1 (2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96441" y="2838450"/>
            <a:ext cx="2258616" cy="2139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图片 3" descr="图片2 (3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15150" y="2838451"/>
            <a:ext cx="2015729" cy="230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7031" y="791766"/>
            <a:ext cx="1828800" cy="1893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标注 4"/>
          <p:cNvSpPr/>
          <p:nvPr/>
        </p:nvSpPr>
        <p:spPr>
          <a:xfrm>
            <a:off x="1613297" y="3202782"/>
            <a:ext cx="3132534" cy="584597"/>
          </a:xfrm>
          <a:prstGeom prst="wedgeRoundRectCallout">
            <a:avLst>
              <a:gd name="adj1" fmla="val -60173"/>
              <a:gd name="adj2" fmla="val -13925"/>
              <a:gd name="adj3" fmla="val 16667"/>
            </a:avLst>
          </a:prstGeom>
          <a:solidFill>
            <a:schemeClr val="accent3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r>
              <a:rPr lang="en-US" altLang="zh-CN" sz="2400" noProof="1">
                <a:latin typeface="Comic Sans MS" panose="030F0702030302020204" pitchFamily="66" charset="0"/>
                <a:sym typeface="+mn-ea"/>
              </a:rPr>
              <a:t>Where is the cat?</a:t>
            </a:r>
            <a:endParaRPr lang="en-US" altLang="zh-CN" sz="2400" noProof="1"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103019" y="2100263"/>
            <a:ext cx="3028950" cy="584597"/>
          </a:xfrm>
          <a:prstGeom prst="wedgeRoundRectCallout">
            <a:avLst>
              <a:gd name="adj1" fmla="val 32908"/>
              <a:gd name="adj2" fmla="val 148941"/>
              <a:gd name="adj3" fmla="val 16667"/>
            </a:avLst>
          </a:prstGeom>
          <a:solidFill>
            <a:schemeClr val="accent3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r>
              <a:rPr lang="en-US" altLang="zh-CN" sz="2400" noProof="1">
                <a:latin typeface="Comic Sans MS" panose="030F0702030302020204" pitchFamily="66" charset="0"/>
                <a:sym typeface="+mn-ea"/>
              </a:rPr>
              <a:t>It's under the box.</a:t>
            </a:r>
            <a:endParaRPr lang="en-US" altLang="zh-CN" sz="2400" noProof="1"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99"/>
          <p:cNvSpPr txBox="1">
            <a:spLocks noChangeArrowheads="1"/>
          </p:cNvSpPr>
          <p:nvPr/>
        </p:nvSpPr>
        <p:spPr bwMode="auto">
          <a:xfrm>
            <a:off x="167879" y="847725"/>
            <a:ext cx="205382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2. 合作探究</a:t>
            </a:r>
            <a:endParaRPr lang="en-US" altLang="zh-CN" sz="27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4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03910" y="983457"/>
            <a:ext cx="4794647" cy="3084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文本框 2"/>
          <p:cNvSpPr txBox="1">
            <a:spLocks noChangeArrowheads="1"/>
          </p:cNvSpPr>
          <p:nvPr/>
        </p:nvSpPr>
        <p:spPr bwMode="auto">
          <a:xfrm>
            <a:off x="2221706" y="4068366"/>
            <a:ext cx="6230541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/>
              <a:t>Try to remember where they are!</a:t>
            </a:r>
            <a:endParaRPr lang="en-US" altLang="zh-CN" sz="2400" b="1"/>
          </a:p>
          <a:p>
            <a:pPr eaLnBrk="1" hangingPunct="1">
              <a:lnSpc>
                <a:spcPct val="130000"/>
              </a:lnSpc>
            </a:pPr>
            <a:r>
              <a:rPr lang="zh-CN" altLang="en-US" sz="2400" b="1"/>
              <a:t>在规定时间内记住画中的每样物品的位置哦！</a:t>
            </a:r>
            <a:endParaRPr lang="zh-CN" altLang="en-US" sz="2400"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 noChangeArrowheads="1"/>
          </p:cNvSpPr>
          <p:nvPr/>
        </p:nvSpPr>
        <p:spPr bwMode="auto">
          <a:xfrm>
            <a:off x="2622948" y="3652837"/>
            <a:ext cx="3315890" cy="538163"/>
          </a:xfrm>
          <a:prstGeom prst="rect">
            <a:avLst/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 w="9525">
            <a:solidFill>
              <a:srgbClr val="98B954"/>
            </a:solidFill>
            <a:round/>
          </a:ln>
          <a:effectLst>
            <a:outerShdw dist="20000" dir="5400000" algn="ctr" rotWithShape="0">
              <a:srgbClr val="000000">
                <a:alpha val="34998"/>
              </a:srgbClr>
            </a:outerShdw>
          </a:effectLst>
        </p:spPr>
        <p:txBody>
          <a:bodyPr lIns="68580" tIns="34290" rIns="68580" bIns="34290"/>
          <a:lstStyle/>
          <a:p>
            <a:pPr algn="ctr"/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Where’s the pencil?</a:t>
            </a:r>
            <a:endParaRPr lang="zh-CN" altLang="en-US" sz="27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58" name="Picture 2" descr="C:\Users\hrou\Desktop\QQ图片20140314152228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22948" y="1273969"/>
            <a:ext cx="3898106" cy="2255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标题 1"/>
          <p:cNvSpPr txBox="1">
            <a:spLocks noChangeArrowheads="1"/>
          </p:cNvSpPr>
          <p:nvPr/>
        </p:nvSpPr>
        <p:spPr bwMode="auto">
          <a:xfrm>
            <a:off x="3633788" y="4314825"/>
            <a:ext cx="3870722" cy="476250"/>
          </a:xfrm>
          <a:prstGeom prst="rect">
            <a:avLst/>
          </a:prstGeom>
          <a:gradFill rotWithShape="1">
            <a:gsLst>
              <a:gs pos="0">
                <a:srgbClr val="CB6C1D"/>
              </a:gs>
              <a:gs pos="80000">
                <a:srgbClr val="FF8F2A"/>
              </a:gs>
              <a:gs pos="100000">
                <a:srgbClr val="FF8F26"/>
              </a:gs>
            </a:gsLst>
            <a:lin ang="5400000"/>
          </a:gradFill>
          <a:ln w="9525">
            <a:solidFill>
              <a:srgbClr val="F69240"/>
            </a:solidFill>
            <a:miter lim="800000"/>
          </a:ln>
          <a:effectLst>
            <a:outerShdw dist="23000" dir="5400000" algn="ctr" rotWithShape="0">
              <a:srgbClr val="000000">
                <a:alpha val="31998"/>
              </a:srgbClr>
            </a:outerShdw>
          </a:effec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700" b="1">
                <a:solidFill>
                  <a:srgbClr val="FFFFFF"/>
                </a:solidFill>
                <a:latin typeface="Times New Roman" panose="02020603050405020304" pitchFamily="18" charset="0"/>
              </a:rPr>
              <a:t>It’s under the book.</a:t>
            </a:r>
            <a:endParaRPr lang="zh-CN" altLang="en-US" sz="27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8" name="文本框 1"/>
          <p:cNvSpPr txBox="1"/>
          <p:nvPr/>
        </p:nvSpPr>
        <p:spPr>
          <a:xfrm>
            <a:off x="2622947" y="721519"/>
            <a:ext cx="1699022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编写对话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461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  <p:bldP spid="1638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 noChangeArrowheads="1"/>
          </p:cNvSpPr>
          <p:nvPr/>
        </p:nvSpPr>
        <p:spPr bwMode="auto">
          <a:xfrm>
            <a:off x="2375298" y="3607594"/>
            <a:ext cx="3196828" cy="517922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5400000" scaled="1"/>
          </a:gradFill>
          <a:ln w="9525">
            <a:solidFill>
              <a:srgbClr val="46AAC5"/>
            </a:solidFill>
            <a:round/>
          </a:ln>
          <a:effectLst>
            <a:outerShdw dist="20000" dir="5400000" algn="ctr" rotWithShape="0">
              <a:srgbClr val="000000">
                <a:alpha val="34998"/>
              </a:srgbClr>
            </a:outerShdw>
          </a:effectLst>
        </p:spPr>
        <p:txBody>
          <a:bodyPr lIns="68580" tIns="34290" rIns="68580" bIns="34290"/>
          <a:lstStyle/>
          <a:p>
            <a:pPr algn="ctr"/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Where’s the book?</a:t>
            </a:r>
            <a:endParaRPr lang="zh-CN" altLang="en-US" sz="27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82" name="Picture 2" descr="C:\Users\hrou\Desktop\QQ图片20140314152228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76363" y="1071563"/>
            <a:ext cx="3857625" cy="2231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标题 1"/>
          <p:cNvSpPr txBox="1">
            <a:spLocks noChangeArrowheads="1"/>
          </p:cNvSpPr>
          <p:nvPr/>
        </p:nvSpPr>
        <p:spPr bwMode="auto">
          <a:xfrm>
            <a:off x="3211116" y="4346972"/>
            <a:ext cx="3662363" cy="576263"/>
          </a:xfrm>
          <a:prstGeom prst="rect">
            <a:avLst/>
          </a:prstGeo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5400000" scaled="1"/>
          </a:gradFill>
          <a:ln w="9525">
            <a:solidFill>
              <a:srgbClr val="7D60A0"/>
            </a:solidFill>
            <a:miter lim="800000"/>
          </a:ln>
          <a:effectLst>
            <a:outerShdw dist="20000" dir="5400000" algn="ctr" rotWithShape="0">
              <a:srgbClr val="000000">
                <a:alpha val="34998"/>
              </a:srgbClr>
            </a:outerShdw>
          </a:effec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300" b="1">
                <a:solidFill>
                  <a:srgbClr val="000000"/>
                </a:solidFill>
                <a:latin typeface="Times New Roman" panose="02020603050405020304" pitchFamily="18" charset="0"/>
              </a:rPr>
              <a:t>It’s on the desk.</a:t>
            </a:r>
            <a:endParaRPr lang="zh-CN" altLang="en-US" sz="33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  <p:bldP spid="174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标题 1"/>
          <p:cNvGrpSpPr/>
          <p:nvPr/>
        </p:nvGrpSpPr>
        <p:grpSpPr bwMode="auto">
          <a:xfrm>
            <a:off x="1901429" y="3140869"/>
            <a:ext cx="3888581" cy="613172"/>
            <a:chOff x="0" y="0"/>
            <a:chExt cx="3764" cy="657"/>
          </a:xfrm>
        </p:grpSpPr>
        <p:pic>
          <p:nvPicPr>
            <p:cNvPr id="21506" name="标题 1"/>
            <p:cNvPicPr>
              <a:picLocks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3764" cy="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07" name="Text Box 4"/>
            <p:cNvSpPr txBox="1">
              <a:spLocks noChangeArrowheads="1"/>
            </p:cNvSpPr>
            <p:nvPr/>
          </p:nvSpPr>
          <p:spPr bwMode="auto">
            <a:xfrm>
              <a:off x="38" y="69"/>
              <a:ext cx="3690" cy="5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700" b="1">
                  <a:latin typeface="Times New Roman" panose="02020603050405020304" pitchFamily="18" charset="0"/>
                </a:rPr>
                <a:t>Where’s the desk?</a:t>
              </a:r>
              <a:endParaRPr lang="en-US" altLang="zh-CN" sz="2700" b="1">
                <a:latin typeface="Times New Roman" panose="02020603050405020304" pitchFamily="18" charset="0"/>
              </a:endParaRPr>
            </a:p>
          </p:txBody>
        </p:sp>
      </p:grpSp>
      <p:pic>
        <p:nvPicPr>
          <p:cNvPr id="21508" name="Picture 2" descr="C:\Users\hrou\Desktop\QQ图片2014031415222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71713" y="808435"/>
            <a:ext cx="3740944" cy="2163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8" name="标题 1"/>
          <p:cNvGrpSpPr/>
          <p:nvPr/>
        </p:nvGrpSpPr>
        <p:grpSpPr bwMode="auto">
          <a:xfrm>
            <a:off x="2437210" y="3818335"/>
            <a:ext cx="4023122" cy="735806"/>
            <a:chOff x="0" y="0"/>
            <a:chExt cx="3763" cy="653"/>
          </a:xfrm>
        </p:grpSpPr>
        <p:pic>
          <p:nvPicPr>
            <p:cNvPr id="21510" name="标题 1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3763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1" name="Text Box 8"/>
            <p:cNvSpPr txBox="1">
              <a:spLocks noChangeArrowheads="1"/>
            </p:cNvSpPr>
            <p:nvPr/>
          </p:nvSpPr>
          <p:spPr bwMode="auto">
            <a:xfrm>
              <a:off x="38" y="68"/>
              <a:ext cx="2708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700" b="1">
                  <a:solidFill>
                    <a:srgbClr val="FFFFFF"/>
                  </a:solidFill>
                  <a:latin typeface="Times New Roman" panose="02020603050405020304" pitchFamily="18" charset="0"/>
                </a:rPr>
                <a:t>    It’s in the park.</a:t>
              </a:r>
              <a:endParaRPr lang="en-US" altLang="zh-CN" sz="2700" b="1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3170635" y="814388"/>
            <a:ext cx="2526506" cy="74652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Summary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0722" name="文本框 99"/>
          <p:cNvSpPr txBox="1">
            <a:spLocks noChangeArrowheads="1"/>
          </p:cNvSpPr>
          <p:nvPr/>
        </p:nvSpPr>
        <p:spPr bwMode="auto">
          <a:xfrm>
            <a:off x="1404938" y="2006204"/>
            <a:ext cx="6942535" cy="1269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单词：</a:t>
            </a: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hat, where, bird, in, on, under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句型：</a:t>
            </a:r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Where</a:t>
            </a: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’</a:t>
            </a:r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s...?--It</a:t>
            </a: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’</a:t>
            </a:r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 in/on under..</a:t>
            </a:r>
            <a:endParaRPr lang="zh-CN" altLang="en-US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531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446484" y="790575"/>
            <a:ext cx="2833688" cy="7477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Homework</a:t>
            </a:r>
            <a:endParaRPr lang="zh-CN" alt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554" name="文本框 99"/>
          <p:cNvSpPr txBox="1">
            <a:spLocks noChangeArrowheads="1"/>
          </p:cNvSpPr>
          <p:nvPr/>
        </p:nvSpPr>
        <p:spPr bwMode="auto">
          <a:xfrm>
            <a:off x="567929" y="2187179"/>
            <a:ext cx="8260556" cy="1250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熟练认读单词和功能句。</a:t>
            </a:r>
            <a:endParaRPr lang="zh-CN" altLang="en-US" sz="21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用英语询问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Where’s the...?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并回答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It’s...the..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编写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个句子。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88344" y="1263254"/>
            <a:ext cx="5442347" cy="3263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文本框 2"/>
          <p:cNvSpPr txBox="1">
            <a:spLocks noChangeArrowheads="1"/>
          </p:cNvSpPr>
          <p:nvPr/>
        </p:nvSpPr>
        <p:spPr bwMode="auto">
          <a:xfrm>
            <a:off x="1988344" y="688181"/>
            <a:ext cx="307419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Watch the video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220" name="文本框 3"/>
          <p:cNvSpPr txBox="1">
            <a:spLocks noChangeArrowheads="1"/>
          </p:cNvSpPr>
          <p:nvPr/>
        </p:nvSpPr>
        <p:spPr bwMode="auto">
          <a:xfrm>
            <a:off x="2921794" y="4630341"/>
            <a:ext cx="382190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</a:rPr>
              <a:t>The Magician and Rabbit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4512469" y="1263254"/>
            <a:ext cx="4070747" cy="1054894"/>
          </a:xfrm>
          <a:prstGeom prst="wedgeRectCallout">
            <a:avLst>
              <a:gd name="adj1" fmla="val -49101"/>
              <a:gd name="adj2" fmla="val 26461"/>
            </a:avLst>
          </a:prstGeom>
          <a:solidFill>
            <a:schemeClr val="accent3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</a:t>
            </a:r>
            <a:r>
              <a:rPr lang="zh-CN" altLang="en-US" sz="2400" b="1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观察视频中兔子和帽子的位置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7004" y="1457325"/>
            <a:ext cx="3049190" cy="307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32710" y="1457325"/>
            <a:ext cx="3957638" cy="312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箭头连接符 6"/>
          <p:cNvCxnSpPr>
            <a:cxnSpLocks noChangeShapeType="1"/>
          </p:cNvCxnSpPr>
          <p:nvPr/>
        </p:nvCxnSpPr>
        <p:spPr bwMode="auto">
          <a:xfrm flipH="1" flipV="1">
            <a:off x="346473" y="2525316"/>
            <a:ext cx="1193006" cy="803672"/>
          </a:xfrm>
          <a:prstGeom prst="straightConnector1">
            <a:avLst/>
          </a:prstGeom>
          <a:noFill/>
          <a:ln w="88900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75023" y="2041923"/>
            <a:ext cx="51554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</a:rPr>
              <a:t>in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75023" y="4349354"/>
            <a:ext cx="51554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</a:rPr>
              <a:t>on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737622" y="4708922"/>
            <a:ext cx="1262063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</a:rPr>
              <a:t>under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cxnSp>
        <p:nvCxnSpPr>
          <p:cNvPr id="12" name="直接箭头连接符 11"/>
          <p:cNvCxnSpPr>
            <a:cxnSpLocks noChangeShapeType="1"/>
          </p:cNvCxnSpPr>
          <p:nvPr/>
        </p:nvCxnSpPr>
        <p:spPr bwMode="auto">
          <a:xfrm flipH="1">
            <a:off x="6362700" y="3736182"/>
            <a:ext cx="744141" cy="1097756"/>
          </a:xfrm>
          <a:prstGeom prst="straightConnector1">
            <a:avLst/>
          </a:prstGeom>
          <a:noFill/>
          <a:ln w="88900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箭头连接符 12"/>
          <p:cNvCxnSpPr>
            <a:cxnSpLocks noChangeShapeType="1"/>
          </p:cNvCxnSpPr>
          <p:nvPr/>
        </p:nvCxnSpPr>
        <p:spPr bwMode="auto">
          <a:xfrm flipH="1">
            <a:off x="546497" y="3838575"/>
            <a:ext cx="1100138" cy="648891"/>
          </a:xfrm>
          <a:prstGeom prst="straightConnector1">
            <a:avLst/>
          </a:prstGeom>
          <a:noFill/>
          <a:ln w="88900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文本框 13"/>
          <p:cNvSpPr txBox="1"/>
          <p:nvPr/>
        </p:nvSpPr>
        <p:spPr>
          <a:xfrm>
            <a:off x="787004" y="557212"/>
            <a:ext cx="2133600" cy="900113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b="1" noProof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in: </a:t>
            </a:r>
            <a:r>
              <a:rPr lang="zh-CN" altLang="en-US" b="1" noProof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</a:t>
            </a:r>
            <a:r>
              <a:rPr lang="en-US" altLang="zh-CN" b="1" noProof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...</a:t>
            </a:r>
            <a:r>
              <a:rPr lang="zh-CN" altLang="en-US" b="1" noProof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里面 </a:t>
            </a:r>
            <a:endParaRPr lang="zh-CN" altLang="en-US" b="1" noProof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>
              <a:defRPr/>
            </a:pPr>
            <a:r>
              <a:rPr lang="en-US" altLang="zh-CN" b="1" noProof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on: </a:t>
            </a:r>
            <a:r>
              <a:rPr lang="zh-CN" altLang="en-US" b="1" noProof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</a:t>
            </a:r>
            <a:r>
              <a:rPr lang="en-US" altLang="zh-CN" b="1" noProof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...</a:t>
            </a:r>
            <a:r>
              <a:rPr lang="zh-CN" altLang="en-US" b="1" noProof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上面   </a:t>
            </a:r>
            <a:endParaRPr lang="zh-CN" altLang="en-US" b="1" noProof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>
              <a:defRPr/>
            </a:pPr>
            <a:r>
              <a:rPr lang="en-US" altLang="zh-CN" b="1" noProof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under: </a:t>
            </a:r>
            <a:r>
              <a:rPr lang="zh-CN" altLang="en-US" b="1" noProof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</a:t>
            </a:r>
            <a:r>
              <a:rPr lang="en-US" altLang="zh-CN" b="1" noProof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...</a:t>
            </a:r>
            <a:r>
              <a:rPr lang="zh-CN" altLang="en-US" b="1" noProof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下面</a:t>
            </a:r>
            <a:endParaRPr lang="zh-CN" altLang="en-US" b="1" noProof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66" name="矩形 4"/>
          <p:cNvSpPr>
            <a:spLocks noChangeArrowheads="1"/>
          </p:cNvSpPr>
          <p:nvPr/>
        </p:nvSpPr>
        <p:spPr bwMode="auto">
          <a:xfrm>
            <a:off x="1364456" y="769144"/>
            <a:ext cx="191302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b="1" i="1" dirty="0">
                <a:latin typeface="Comic Sans MS" panose="030F0702030302020204" pitchFamily="66" charset="0"/>
                <a:ea typeface="微软雅黑" panose="020B0503020204020204" pitchFamily="34" charset="-122"/>
              </a:rPr>
              <a:t>Let’s learn</a:t>
            </a:r>
            <a:endParaRPr lang="zh-CN" altLang="en-US" sz="2700" b="1" i="1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638675" y="2159794"/>
            <a:ext cx="3906441" cy="99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latin typeface="Times New Roman" panose="02020603050405020304" pitchFamily="18" charset="0"/>
              </a:rPr>
              <a:t>Hello! Where is the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bird</a:t>
            </a:r>
            <a:r>
              <a:rPr lang="en-US" altLang="zh-CN" sz="2700" dirty="0">
                <a:latin typeface="Times New Roman" panose="02020603050405020304" pitchFamily="18" charset="0"/>
              </a:rPr>
              <a:t>?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r>
              <a:rPr lang="zh-CN" altLang="en-US" sz="2700" dirty="0">
                <a:latin typeface="Times New Roman" panose="02020603050405020304" pitchFamily="18" charset="0"/>
              </a:rPr>
              <a:t>                                 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小鸟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4432" y="1537899"/>
            <a:ext cx="3773424" cy="2871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594622" y="2990850"/>
            <a:ext cx="341352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latin typeface="Times New Roman" panose="02020603050405020304" pitchFamily="18" charset="0"/>
              </a:rPr>
              <a:t>Where is the bird?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pic>
        <p:nvPicPr>
          <p:cNvPr id="12290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88294" y="859632"/>
            <a:ext cx="2564606" cy="3427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594623" y="3661173"/>
            <a:ext cx="4044553" cy="94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latin typeface="Times New Roman" panose="02020603050405020304" pitchFamily="18" charset="0"/>
              </a:rPr>
              <a:t>Oh, look, it’s </a:t>
            </a:r>
            <a:r>
              <a:rPr lang="en-US" altLang="zh-CN" sz="27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in</a:t>
            </a:r>
            <a:r>
              <a:rPr lang="en-US" altLang="zh-CN" sz="2700" dirty="0">
                <a:latin typeface="Times New Roman" panose="02020603050405020304" pitchFamily="18" charset="0"/>
              </a:rPr>
              <a:t> my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hat</a:t>
            </a:r>
            <a:r>
              <a:rPr lang="en-US" altLang="zh-CN" sz="2700" dirty="0">
                <a:latin typeface="Times New Roman" panose="02020603050405020304" pitchFamily="18" charset="0"/>
              </a:rPr>
              <a:t>.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r>
              <a:rPr lang="zh-CN" altLang="en-US" sz="2700" dirty="0">
                <a:latin typeface="Times New Roman" panose="02020603050405020304" pitchFamily="18" charset="0"/>
              </a:rPr>
              <a:t>                               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帽子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594622" y="2990850"/>
            <a:ext cx="341352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latin typeface="Times New Roman" panose="02020603050405020304" pitchFamily="18" charset="0"/>
              </a:rPr>
              <a:t>Where is the bird?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594622" y="3661172"/>
            <a:ext cx="4204097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latin typeface="Times New Roman" panose="02020603050405020304" pitchFamily="18" charset="0"/>
              </a:rPr>
              <a:t>Oh, look, it’s </a:t>
            </a:r>
            <a:r>
              <a:rPr lang="en-US" altLang="zh-CN" sz="27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on</a:t>
            </a:r>
            <a:r>
              <a:rPr lang="en-US" altLang="zh-CN" sz="2700" dirty="0">
                <a:latin typeface="Times New Roman" panose="02020603050405020304" pitchFamily="18" charset="0"/>
              </a:rPr>
              <a:t> my hat.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pic>
        <p:nvPicPr>
          <p:cNvPr id="1331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91842" y="1185863"/>
            <a:ext cx="2364581" cy="337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594622" y="2990850"/>
            <a:ext cx="341352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>
                <a:latin typeface="Times New Roman" panose="02020603050405020304" pitchFamily="18" charset="0"/>
              </a:rPr>
              <a:t>Where is the bird?</a:t>
            </a:r>
            <a:endParaRPr lang="zh-CN" altLang="en-US" sz="270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594622" y="3661172"/>
            <a:ext cx="439935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>
                <a:latin typeface="Times New Roman" panose="02020603050405020304" pitchFamily="18" charset="0"/>
              </a:rPr>
              <a:t>Oh, look, it’s </a:t>
            </a:r>
            <a:r>
              <a:rPr lang="en-US" altLang="zh-CN" sz="2700" b="1">
                <a:solidFill>
                  <a:srgbClr val="0033CC"/>
                </a:solidFill>
                <a:latin typeface="Times New Roman" panose="02020603050405020304" pitchFamily="18" charset="0"/>
              </a:rPr>
              <a:t>under</a:t>
            </a:r>
            <a:r>
              <a:rPr lang="en-US" altLang="zh-CN" sz="2700">
                <a:latin typeface="Times New Roman" panose="02020603050405020304" pitchFamily="18" charset="0"/>
              </a:rPr>
              <a:t> my hat.</a:t>
            </a:r>
            <a:endParaRPr lang="zh-CN" altLang="en-US" sz="2700">
              <a:latin typeface="Times New Roman" panose="02020603050405020304" pitchFamily="18" charset="0"/>
            </a:endParaRPr>
          </a:p>
        </p:txBody>
      </p:sp>
      <p:pic>
        <p:nvPicPr>
          <p:cNvPr id="14339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72766" y="1319213"/>
            <a:ext cx="2561034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1"/>
          <p:cNvSpPr>
            <a:spLocks noChangeArrowheads="1"/>
          </p:cNvSpPr>
          <p:nvPr/>
        </p:nvSpPr>
        <p:spPr bwMode="auto">
          <a:xfrm>
            <a:off x="40481" y="745332"/>
            <a:ext cx="1547813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362" name="文本框 99"/>
          <p:cNvSpPr txBox="1">
            <a:spLocks noChangeArrowheads="1"/>
          </p:cNvSpPr>
          <p:nvPr/>
        </p:nvSpPr>
        <p:spPr bwMode="auto">
          <a:xfrm>
            <a:off x="476250" y="1179910"/>
            <a:ext cx="262771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33800" y="3213497"/>
            <a:ext cx="1963341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2" descr="图片1 (2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763" y="2451498"/>
            <a:ext cx="2258616" cy="213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3" descr="图片2 (3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34187" y="2659857"/>
            <a:ext cx="2015729" cy="230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2071688" y="2364582"/>
            <a:ext cx="3132535" cy="584597"/>
          </a:xfrm>
          <a:prstGeom prst="wedgeRoundRectCallout">
            <a:avLst>
              <a:gd name="adj1" fmla="val -56877"/>
              <a:gd name="adj2" fmla="val 23344"/>
              <a:gd name="adj3" fmla="val 16667"/>
            </a:avLst>
          </a:prstGeom>
          <a:solidFill>
            <a:schemeClr val="accent3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r>
              <a:rPr lang="en-US" altLang="zh-CN" sz="2400" noProof="1">
                <a:latin typeface="Comic Sans MS" panose="030F0702030302020204" pitchFamily="66" charset="0"/>
                <a:sym typeface="+mn-ea"/>
              </a:rPr>
              <a:t>Where is the cat?</a:t>
            </a:r>
            <a:endParaRPr lang="en-US" altLang="zh-CN" sz="2400" noProof="1"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5103019" y="1664494"/>
            <a:ext cx="2719388" cy="584597"/>
          </a:xfrm>
          <a:prstGeom prst="wedgeRoundRectCallout">
            <a:avLst>
              <a:gd name="adj1" fmla="val 55961"/>
              <a:gd name="adj2" fmla="val 213680"/>
              <a:gd name="adj3" fmla="val 16667"/>
            </a:avLst>
          </a:prstGeom>
          <a:solidFill>
            <a:schemeClr val="accent3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r>
              <a:rPr lang="en-US" altLang="zh-CN" sz="2400" noProof="1">
                <a:latin typeface="Comic Sans MS" panose="030F0702030302020204" pitchFamily="66" charset="0"/>
                <a:sym typeface="+mn-ea"/>
              </a:rPr>
              <a:t>It's in the box.</a:t>
            </a:r>
            <a:endParaRPr lang="en-US" altLang="zh-CN" sz="2400" noProof="1"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 descr="图片1 (2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8823" y="2946798"/>
            <a:ext cx="2258615" cy="213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图片 3" descr="图片2 (3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05637" y="2777728"/>
            <a:ext cx="2015729" cy="230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11092" y="1128713"/>
            <a:ext cx="196334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标注 4"/>
          <p:cNvSpPr/>
          <p:nvPr/>
        </p:nvSpPr>
        <p:spPr>
          <a:xfrm>
            <a:off x="1843088" y="3225403"/>
            <a:ext cx="3131344" cy="584597"/>
          </a:xfrm>
          <a:prstGeom prst="wedgeRoundRectCallout">
            <a:avLst>
              <a:gd name="adj1" fmla="val -56877"/>
              <a:gd name="adj2" fmla="val 23344"/>
              <a:gd name="adj3" fmla="val 16667"/>
            </a:avLst>
          </a:prstGeom>
          <a:solidFill>
            <a:schemeClr val="accent3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r>
              <a:rPr lang="en-US" altLang="zh-CN" sz="2400" noProof="1">
                <a:latin typeface="Comic Sans MS" panose="030F0702030302020204" pitchFamily="66" charset="0"/>
                <a:sym typeface="+mn-ea"/>
              </a:rPr>
              <a:t>Where is the cat?</a:t>
            </a:r>
            <a:endParaRPr lang="en-US" altLang="zh-CN" sz="2400" noProof="1"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103019" y="2100263"/>
            <a:ext cx="2719388" cy="584597"/>
          </a:xfrm>
          <a:prstGeom prst="wedgeRoundRectCallout">
            <a:avLst>
              <a:gd name="adj1" fmla="val 45411"/>
              <a:gd name="adj2" fmla="val 160667"/>
              <a:gd name="adj3" fmla="val 16667"/>
            </a:avLst>
          </a:prstGeom>
          <a:solidFill>
            <a:schemeClr val="accent3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r>
              <a:rPr lang="en-US" altLang="zh-CN" sz="2400" noProof="1">
                <a:latin typeface="Comic Sans MS" panose="030F0702030302020204" pitchFamily="66" charset="0"/>
                <a:sym typeface="+mn-ea"/>
              </a:rPr>
              <a:t>It's on the box.</a:t>
            </a:r>
            <a:endParaRPr lang="en-US" altLang="zh-CN" sz="2400" noProof="1"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KSO_WPP_MARK_KEY" val="e6fd5eec-4145-4a94-b0b7-40e88911760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814</Words>
  <Application>WPS 演示</Application>
  <PresentationFormat>全屏显示(16:9)</PresentationFormat>
  <Paragraphs>91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Comic Sans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516</cp:revision>
  <dcterms:created xsi:type="dcterms:W3CDTF">2013-07-01T03:05:00Z</dcterms:created>
  <dcterms:modified xsi:type="dcterms:W3CDTF">2023-02-15T02:28:12Z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3BDF827753274FF68A56E4591A4264E5</vt:lpwstr>
  </property>
</Properties>
</file>