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80" r:id="rId3"/>
    <p:sldId id="406" r:id="rId5"/>
    <p:sldId id="318" r:id="rId6"/>
    <p:sldId id="375" r:id="rId7"/>
    <p:sldId id="377" r:id="rId8"/>
    <p:sldId id="412" r:id="rId9"/>
    <p:sldId id="414" r:id="rId10"/>
    <p:sldId id="354" r:id="rId11"/>
    <p:sldId id="352" r:id="rId12"/>
    <p:sldId id="392" r:id="rId13"/>
    <p:sldId id="385" r:id="rId14"/>
    <p:sldId id="384" r:id="rId15"/>
    <p:sldId id="420" r:id="rId16"/>
    <p:sldId id="371" r:id="rId17"/>
    <p:sldId id="403" r:id="rId18"/>
    <p:sldId id="386" r:id="rId19"/>
    <p:sldId id="268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5" userDrawn="1">
          <p15:clr>
            <a:srgbClr val="A4A3A4"/>
          </p15:clr>
        </p15:guide>
        <p15:guide id="2" pos="28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66"/>
    <a:srgbClr val="FF3300"/>
    <a:srgbClr val="FF9900"/>
    <a:srgbClr val="E6FBFE"/>
    <a:srgbClr val="57D2E3"/>
    <a:srgbClr val="21B1C5"/>
    <a:srgbClr val="FF505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70" autoAdjust="0"/>
    <p:restoredTop sz="94660" autoAdjust="0"/>
  </p:normalViewPr>
  <p:slideViewPr>
    <p:cSldViewPr snapToGrid="0">
      <p:cViewPr varScale="1">
        <p:scale>
          <a:sx n="146" d="100"/>
          <a:sy n="146" d="100"/>
        </p:scale>
        <p:origin x="-636" y="-90"/>
      </p:cViewPr>
      <p:guideLst>
        <p:guide orient="horz" pos="1595"/>
        <p:guide pos="288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0A3102BD-ED81-4689-B5B4-6BFB6A587C0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AB0B4AF2-6C8B-4255-B4D6-4C61FB3B3A1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fld id="{750E91AD-67A3-43BA-BA0C-5BE34472EC8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fld id="{930768E2-397D-4C01-848A-E36C1D74421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89510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emf"/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emf"/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2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0" y="1179534"/>
            <a:ext cx="6122194" cy="1288454"/>
            <a:chOff x="1178398" y="1768530"/>
            <a:chExt cx="3548062" cy="171842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190" y="1768530"/>
              <a:ext cx="2496478" cy="862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 3 Unit 2</a:t>
              </a:r>
              <a:endParaRPr lang="en-US" altLang="zh-CN" sz="24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938"/>
              <a:ext cx="3548062" cy="862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How many green birds</a:t>
              </a:r>
              <a:r>
                <a:rPr lang="en-US" altLang="zh-CN" sz="3600" b="1" spc="225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?</a:t>
              </a:r>
              <a:endParaRPr lang="en-US" altLang="zh-CN" sz="36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3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0047" y="1146572"/>
            <a:ext cx="3037284" cy="4013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803" y="785813"/>
            <a:ext cx="6041136" cy="3084576"/>
          </a:xfrm>
          <a:prstGeom prst="rect">
            <a:avLst/>
          </a:prstGeom>
        </p:spPr>
      </p:pic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2745582" y="2320529"/>
            <a:ext cx="517922" cy="502444"/>
          </a:xfrm>
          <a:prstGeom prst="ellipse">
            <a:avLst/>
          </a:prstGeom>
          <a:noFill/>
          <a:ln w="539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5749528" y="3170635"/>
            <a:ext cx="517922" cy="503634"/>
          </a:xfrm>
          <a:prstGeom prst="ellipse">
            <a:avLst/>
          </a:prstGeom>
          <a:noFill/>
          <a:ln w="539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390775" y="3869531"/>
            <a:ext cx="56292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</a:rPr>
              <a:t>In picture A, the pen is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on</a:t>
            </a:r>
            <a:r>
              <a:rPr lang="en-US" altLang="zh-CN" sz="2400" dirty="0">
                <a:latin typeface="Times New Roman" panose="02020603050405020304" pitchFamily="18" charset="0"/>
              </a:rPr>
              <a:t> the desk.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390775" y="4307681"/>
            <a:ext cx="56292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</a:rPr>
              <a:t>In picture B, the pen is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under</a:t>
            </a:r>
            <a:r>
              <a:rPr lang="en-US" altLang="zh-CN" sz="2400" dirty="0">
                <a:latin typeface="Times New Roman" panose="02020603050405020304" pitchFamily="18" charset="0"/>
              </a:rPr>
              <a:t> the desk.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7414" name="文本框 99"/>
          <p:cNvSpPr txBox="1">
            <a:spLocks noChangeArrowheads="1"/>
          </p:cNvSpPr>
          <p:nvPr/>
        </p:nvSpPr>
        <p:spPr bwMode="auto">
          <a:xfrm>
            <a:off x="95250" y="785813"/>
            <a:ext cx="2053829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en-US" altLang="zh-CN" sz="27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en-US" altLang="zh-CN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084" y="784955"/>
            <a:ext cx="6041136" cy="3084576"/>
          </a:xfrm>
          <a:prstGeom prst="rect">
            <a:avLst/>
          </a:prstGeom>
        </p:spPr>
      </p:pic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1694260" y="3146822"/>
            <a:ext cx="517922" cy="503634"/>
          </a:xfrm>
          <a:prstGeom prst="ellipse">
            <a:avLst/>
          </a:prstGeom>
          <a:noFill/>
          <a:ln w="539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5517357" y="2499123"/>
            <a:ext cx="517922" cy="502444"/>
          </a:xfrm>
          <a:prstGeom prst="ellipse">
            <a:avLst/>
          </a:prstGeom>
          <a:noFill/>
          <a:ln w="539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276350" y="3869531"/>
            <a:ext cx="56292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</a:rPr>
              <a:t>In picture A, the book is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under</a:t>
            </a:r>
            <a:r>
              <a:rPr lang="en-US" altLang="zh-CN" sz="2400" dirty="0">
                <a:latin typeface="Times New Roman" panose="02020603050405020304" pitchFamily="18" charset="0"/>
              </a:rPr>
              <a:t> the desk.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276350" y="4307681"/>
            <a:ext cx="56292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</a:rPr>
              <a:t>In picture B, the book is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on</a:t>
            </a:r>
            <a:r>
              <a:rPr lang="en-US" altLang="zh-CN" sz="2400" dirty="0">
                <a:latin typeface="Times New Roman" panose="02020603050405020304" pitchFamily="18" charset="0"/>
              </a:rPr>
              <a:t> the chair.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52" y="713110"/>
            <a:ext cx="6041136" cy="3084576"/>
          </a:xfrm>
          <a:prstGeom prst="rect">
            <a:avLst/>
          </a:prstGeom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276350" y="3869531"/>
            <a:ext cx="56292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</a:rPr>
              <a:t>In picture A, the bag is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on</a:t>
            </a:r>
            <a:r>
              <a:rPr lang="en-US" altLang="zh-CN" sz="2400" dirty="0">
                <a:latin typeface="Times New Roman" panose="02020603050405020304" pitchFamily="18" charset="0"/>
              </a:rPr>
              <a:t> the chair.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276350" y="4307681"/>
            <a:ext cx="56292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</a:rPr>
              <a:t>In picture B, the book is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under</a:t>
            </a:r>
            <a:r>
              <a:rPr lang="en-US" altLang="zh-CN" sz="2400" dirty="0">
                <a:latin typeface="Times New Roman" panose="02020603050405020304" pitchFamily="18" charset="0"/>
              </a:rPr>
              <a:t> the chair.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2" name="椭圆 1"/>
          <p:cNvSpPr>
            <a:spLocks noChangeArrowheads="1"/>
          </p:cNvSpPr>
          <p:nvPr/>
        </p:nvSpPr>
        <p:spPr bwMode="auto">
          <a:xfrm>
            <a:off x="5345907" y="3127773"/>
            <a:ext cx="517922" cy="502444"/>
          </a:xfrm>
          <a:prstGeom prst="ellipse">
            <a:avLst/>
          </a:prstGeom>
          <a:noFill/>
          <a:ln w="539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椭圆 2"/>
          <p:cNvSpPr>
            <a:spLocks noChangeArrowheads="1"/>
          </p:cNvSpPr>
          <p:nvPr/>
        </p:nvSpPr>
        <p:spPr bwMode="auto">
          <a:xfrm>
            <a:off x="2481263" y="2422923"/>
            <a:ext cx="517922" cy="502444"/>
          </a:xfrm>
          <a:prstGeom prst="ellipse">
            <a:avLst/>
          </a:prstGeom>
          <a:noFill/>
          <a:ln w="539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协作交流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20483" name="图片 3" descr="图片2 (3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56810" y="2533651"/>
            <a:ext cx="2015728" cy="2308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217" y="977409"/>
            <a:ext cx="5273040" cy="386486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总结提高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21506" name="图片 4" descr="海绵宝宝环湖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62700" y="2575323"/>
            <a:ext cx="2214563" cy="2259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文本框 99"/>
          <p:cNvSpPr txBox="1">
            <a:spLocks noChangeArrowheads="1"/>
          </p:cNvSpPr>
          <p:nvPr/>
        </p:nvSpPr>
        <p:spPr bwMode="auto">
          <a:xfrm>
            <a:off x="1452562" y="1640682"/>
            <a:ext cx="5500688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>
                <a:latin typeface="Comic Sans MS" panose="030F0702030302020204" pitchFamily="66" charset="0"/>
              </a:rPr>
              <a:t>What did we learn today?</a:t>
            </a:r>
            <a:endParaRPr lang="zh-CN" altLang="en-US" sz="3000" b="1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3170635" y="814388"/>
            <a:ext cx="2526506" cy="74652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Summary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530" name="文本框 99"/>
          <p:cNvSpPr txBox="1">
            <a:spLocks noChangeArrowheads="1"/>
          </p:cNvSpPr>
          <p:nvPr/>
        </p:nvSpPr>
        <p:spPr bwMode="auto">
          <a:xfrm>
            <a:off x="1497806" y="1757363"/>
            <a:ext cx="6562725" cy="1812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单词：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other, fish, tree, let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'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句型：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many...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歌曲：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Ten little fingers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"/>
          <p:cNvSpPr txBox="1"/>
          <p:nvPr/>
        </p:nvSpPr>
        <p:spPr>
          <a:xfrm>
            <a:off x="434578" y="790575"/>
            <a:ext cx="2833688" cy="74771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Homework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554" name="文本框 99"/>
          <p:cNvSpPr txBox="1">
            <a:spLocks noChangeArrowheads="1"/>
          </p:cNvSpPr>
          <p:nvPr/>
        </p:nvSpPr>
        <p:spPr bwMode="auto">
          <a:xfrm>
            <a:off x="842962" y="1872854"/>
            <a:ext cx="7034213" cy="139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60000"/>
              </a:lnSpc>
            </a:pPr>
            <a:r>
              <a:rPr lang="zh-CN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en-US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把今天学的歌唱给爸爸妈妈听。 </a:t>
            </a:r>
            <a:endParaRPr lang="zh-CN" altLang="zh-CN" sz="2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zh-CN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en-US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熟读今天的课文。</a:t>
            </a:r>
            <a:endParaRPr lang="zh-CN" altLang="zh-CN" sz="2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257300" y="3406379"/>
            <a:ext cx="234315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eleven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十一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9221" name="图片 9220" descr="u=2261674261,1999379697&amp;fm=0&amp;gp=2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43300" y="1920479"/>
            <a:ext cx="1314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图片 9221" descr="u=2261674261,1999379697&amp;fm=0&amp;gp=2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14600" y="2034779"/>
            <a:ext cx="1314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图片 9222" descr="u=2261674261,1999379697&amp;fm=0&amp;gp=2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70410" y="1851422"/>
            <a:ext cx="1314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图片 9223" descr="u=2261674261,1999379697&amp;fm=0&amp;gp=2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57250" y="1006078"/>
            <a:ext cx="1314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图片 9224" descr="u=2261674261,1999379697&amp;fm=0&amp;gp=2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72150" y="1977629"/>
            <a:ext cx="1314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图片 9225" descr="u=2261674261,1999379697&amp;fm=0&amp;gp=2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71650" y="948929"/>
            <a:ext cx="1314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图片 9226" descr="u=2261674261,1999379697&amp;fm=0&amp;gp=2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28900" y="948929"/>
            <a:ext cx="1314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图片 9227" descr="u=2261674261,1999379697&amp;fm=0&amp;gp=2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0450" y="777479"/>
            <a:ext cx="1314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9" name="图片 9228" descr="u=2261674261,1999379697&amp;fm=0&amp;gp=2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14850" y="777479"/>
            <a:ext cx="1314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0" name="图片 9229" descr="u=2261674261,1999379697&amp;fm=0&amp;gp=2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00700" y="777479"/>
            <a:ext cx="1314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1" name="图片 9230" descr="u=2261674261,1999379697&amp;fm=0&amp;gp=2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29150" y="1920479"/>
            <a:ext cx="1314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600450" y="3406379"/>
            <a:ext cx="2502694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twelve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十二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086600" y="845344"/>
            <a:ext cx="1143000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one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086600" y="1329929"/>
            <a:ext cx="114300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two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086600" y="1851422"/>
            <a:ext cx="114300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three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086600" y="2393157"/>
            <a:ext cx="114300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four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086600" y="2888457"/>
            <a:ext cx="114300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five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086600" y="3406379"/>
            <a:ext cx="114300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six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7086600" y="3932635"/>
            <a:ext cx="114300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seven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086600" y="4416029"/>
            <a:ext cx="114300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eight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857875" y="4012407"/>
            <a:ext cx="114300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ten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829300" y="3529013"/>
            <a:ext cx="114300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nine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3" name="图片 12" descr="u=2261674261,1999379697&amp;fm=0&amp;gp=2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6700" y="1977629"/>
            <a:ext cx="1314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41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1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5" dur="1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6" dur="1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7" dur="10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35844" y="1358504"/>
            <a:ext cx="3871913" cy="2006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文本框 4"/>
          <p:cNvSpPr txBox="1">
            <a:spLocks noChangeArrowheads="1"/>
          </p:cNvSpPr>
          <p:nvPr/>
        </p:nvSpPr>
        <p:spPr bwMode="auto">
          <a:xfrm>
            <a:off x="1051322" y="3604022"/>
            <a:ext cx="377190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dirty="0">
                <a:latin typeface="Times New Roman" panose="02020603050405020304" pitchFamily="18" charset="0"/>
              </a:rPr>
              <a:t>How many 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fish</a:t>
            </a:r>
            <a:r>
              <a:rPr lang="en-US" altLang="zh-CN" sz="3000" dirty="0">
                <a:latin typeface="Times New Roman" panose="02020603050405020304" pitchFamily="18" charset="0"/>
              </a:rPr>
              <a:t>?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1127522" y="1363266"/>
            <a:ext cx="517922" cy="502444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1851422" y="1614488"/>
            <a:ext cx="517922" cy="502444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2121694" y="1358504"/>
            <a:ext cx="519113" cy="502444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2678907" y="1484710"/>
            <a:ext cx="517922" cy="502444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2" name="椭圆 11"/>
          <p:cNvSpPr>
            <a:spLocks noChangeArrowheads="1"/>
          </p:cNvSpPr>
          <p:nvPr/>
        </p:nvSpPr>
        <p:spPr bwMode="auto">
          <a:xfrm>
            <a:off x="3848101" y="1358504"/>
            <a:ext cx="517922" cy="502444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3848101" y="1768079"/>
            <a:ext cx="517922" cy="502444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3263503" y="2071688"/>
            <a:ext cx="517922" cy="397669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5" name="椭圆 14"/>
          <p:cNvSpPr>
            <a:spLocks noChangeArrowheads="1"/>
          </p:cNvSpPr>
          <p:nvPr/>
        </p:nvSpPr>
        <p:spPr bwMode="auto">
          <a:xfrm>
            <a:off x="2745582" y="2337197"/>
            <a:ext cx="517922" cy="503634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6" name="椭圆 15"/>
          <p:cNvSpPr>
            <a:spLocks noChangeArrowheads="1"/>
          </p:cNvSpPr>
          <p:nvPr/>
        </p:nvSpPr>
        <p:spPr bwMode="auto">
          <a:xfrm>
            <a:off x="1215628" y="1899047"/>
            <a:ext cx="517922" cy="503634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7" name="椭圆 16"/>
          <p:cNvSpPr>
            <a:spLocks noChangeArrowheads="1"/>
          </p:cNvSpPr>
          <p:nvPr/>
        </p:nvSpPr>
        <p:spPr bwMode="auto">
          <a:xfrm>
            <a:off x="3517107" y="2795588"/>
            <a:ext cx="517922" cy="503635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085850" y="4133850"/>
            <a:ext cx="3771900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 dirty="0">
                <a:latin typeface="Times New Roman" panose="02020603050405020304" pitchFamily="18" charset="0"/>
              </a:rPr>
              <a:t>Ten.</a:t>
            </a:r>
            <a:endParaRPr lang="zh-CN" altLang="en-US" sz="3000" b="1" dirty="0">
              <a:latin typeface="Times New Roman" panose="02020603050405020304" pitchFamily="18" charset="0"/>
            </a:endParaRPr>
          </a:p>
        </p:txBody>
      </p:sp>
      <p:pic>
        <p:nvPicPr>
          <p:cNvPr id="10254" name="图片 1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68504" y="1358504"/>
            <a:ext cx="3787378" cy="2006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5168504" y="3604023"/>
            <a:ext cx="3771900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dirty="0">
                <a:latin typeface="Times New Roman" panose="02020603050405020304" pitchFamily="18" charset="0"/>
              </a:rPr>
              <a:t>Oh, eleven.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  <p:sp>
        <p:nvSpPr>
          <p:cNvPr id="21" name="椭圆 20"/>
          <p:cNvSpPr>
            <a:spLocks noChangeArrowheads="1"/>
          </p:cNvSpPr>
          <p:nvPr/>
        </p:nvSpPr>
        <p:spPr bwMode="auto">
          <a:xfrm>
            <a:off x="6132910" y="2469357"/>
            <a:ext cx="517922" cy="502444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257" name="矩形 4"/>
          <p:cNvSpPr>
            <a:spLocks noChangeArrowheads="1"/>
          </p:cNvSpPr>
          <p:nvPr/>
        </p:nvSpPr>
        <p:spPr bwMode="auto">
          <a:xfrm>
            <a:off x="217885" y="707232"/>
            <a:ext cx="1757363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 b="1" i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Let’s watch</a:t>
            </a:r>
            <a:endParaRPr lang="en-US" altLang="zh-CN" sz="2700" b="1" i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902744" y="4277916"/>
            <a:ext cx="250150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fish=fish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（复数）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/>
      <p:bldP spid="20" grpId="0"/>
      <p:bldP spid="21" grpId="0" bldLvl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599260" y="1314450"/>
            <a:ext cx="194429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100" b="1">
                <a:latin typeface="Times New Roman" panose="02020603050405020304" pitchFamily="18" charset="0"/>
              </a:rPr>
              <a:t>tree</a:t>
            </a:r>
            <a:endParaRPr lang="en-US" altLang="zh-CN" sz="4100" b="1">
              <a:latin typeface="Times New Roman" panose="02020603050405020304" pitchFamily="18" charset="0"/>
            </a:endParaRPr>
          </a:p>
        </p:txBody>
      </p:sp>
      <p:sp>
        <p:nvSpPr>
          <p:cNvPr id="11266" name="文本框 99"/>
          <p:cNvSpPr txBox="1">
            <a:spLocks noChangeArrowheads="1"/>
          </p:cNvSpPr>
          <p:nvPr/>
        </p:nvSpPr>
        <p:spPr bwMode="auto">
          <a:xfrm>
            <a:off x="3511154" y="2408635"/>
            <a:ext cx="5535215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dirty="0">
                <a:latin typeface="Times New Roman" panose="02020603050405020304" pitchFamily="18" charset="0"/>
              </a:rPr>
              <a:t>How many birds on the tree?</a:t>
            </a:r>
            <a:endParaRPr lang="zh-CN" alt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7" name="图片 11266" descr="how many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12007" y="1101328"/>
            <a:ext cx="2607469" cy="3737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启发思考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96554" y="1183481"/>
            <a:ext cx="3561159" cy="3396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77991" y="1395413"/>
            <a:ext cx="647700" cy="59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77991" y="2293144"/>
            <a:ext cx="647700" cy="541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77991" y="3140869"/>
            <a:ext cx="647700" cy="59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847160" y="1425179"/>
            <a:ext cx="2855119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dirty="0">
                <a:latin typeface="Times New Roman" panose="02020603050405020304" pitchFamily="18" charset="0"/>
              </a:rPr>
              <a:t>How many?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847160" y="2303860"/>
            <a:ext cx="2855119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>
                <a:latin typeface="Times New Roman" panose="02020603050405020304" pitchFamily="18" charset="0"/>
              </a:rPr>
              <a:t>Let’s count!</a:t>
            </a:r>
            <a:endParaRPr lang="zh-CN" altLang="en-US" sz="3000"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847160" y="3140869"/>
            <a:ext cx="3232547" cy="99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>
                <a:latin typeface="Times New Roman" panose="02020603050405020304" pitchFamily="18" charset="0"/>
              </a:rPr>
              <a:t>1, 2, 3, 4…10, 11, 12. 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Twelve birds</a:t>
            </a:r>
            <a:r>
              <a:rPr lang="en-US" altLang="zh-CN" sz="3000">
                <a:latin typeface="Times New Roman" panose="02020603050405020304" pitchFamily="18" charset="0"/>
              </a:rPr>
              <a:t>.</a:t>
            </a:r>
            <a:endParaRPr lang="zh-CN" altLang="en-US" sz="30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34641" y="1081087"/>
            <a:ext cx="3559969" cy="3396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77991" y="1395413"/>
            <a:ext cx="647700" cy="59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77991" y="3140869"/>
            <a:ext cx="647700" cy="540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830491" y="1239441"/>
            <a:ext cx="2856309" cy="99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dirty="0">
                <a:latin typeface="Times New Roman" panose="02020603050405020304" pitchFamily="18" charset="0"/>
              </a:rPr>
              <a:t>How many green birds?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  <p:sp>
        <p:nvSpPr>
          <p:cNvPr id="12" name="椭圆 11"/>
          <p:cNvSpPr>
            <a:spLocks noChangeArrowheads="1"/>
          </p:cNvSpPr>
          <p:nvPr/>
        </p:nvSpPr>
        <p:spPr bwMode="auto">
          <a:xfrm>
            <a:off x="2877741" y="1483519"/>
            <a:ext cx="517922" cy="503635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3452812" y="2584848"/>
            <a:ext cx="519113" cy="502444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3003947" y="3231357"/>
            <a:ext cx="517922" cy="502444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5" name="椭圆 14"/>
          <p:cNvSpPr>
            <a:spLocks noChangeArrowheads="1"/>
          </p:cNvSpPr>
          <p:nvPr/>
        </p:nvSpPr>
        <p:spPr bwMode="auto">
          <a:xfrm>
            <a:off x="1675210" y="2980135"/>
            <a:ext cx="517922" cy="502444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910263" y="2915841"/>
            <a:ext cx="2855119" cy="145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dirty="0">
                <a:latin typeface="Times New Roman" panose="02020603050405020304" pitchFamily="18" charset="0"/>
              </a:rPr>
              <a:t>One, two, three, four. Four green birds.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bldLvl="0" animBg="1"/>
      <p:bldP spid="13" grpId="0" bldLvl="0" animBg="1"/>
      <p:bldP spid="14" grpId="0" bldLvl="0" animBg="1"/>
      <p:bldP spid="15" grpId="0" bldLvl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34641" y="1081087"/>
            <a:ext cx="3559969" cy="3396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77991" y="1395413"/>
            <a:ext cx="647700" cy="59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77991" y="3140869"/>
            <a:ext cx="647700" cy="540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830491" y="1239441"/>
            <a:ext cx="2856309" cy="99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dirty="0">
                <a:latin typeface="Times New Roman" panose="02020603050405020304" pitchFamily="18" charset="0"/>
              </a:rPr>
              <a:t>How many orange birds?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  <p:sp>
        <p:nvSpPr>
          <p:cNvPr id="12" name="椭圆 11"/>
          <p:cNvSpPr>
            <a:spLocks noChangeArrowheads="1"/>
          </p:cNvSpPr>
          <p:nvPr/>
        </p:nvSpPr>
        <p:spPr bwMode="auto">
          <a:xfrm>
            <a:off x="3976688" y="3159919"/>
            <a:ext cx="517922" cy="503635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2638426" y="2231232"/>
            <a:ext cx="517922" cy="502444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910263" y="2915842"/>
            <a:ext cx="2855119" cy="99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dirty="0">
                <a:latin typeface="Times New Roman" panose="02020603050405020304" pitchFamily="18" charset="0"/>
              </a:rPr>
              <a:t>One, two. Two orange birds.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bldLvl="0" animBg="1"/>
      <p:bldP spid="14" grpId="0" bldLvl="0" animBg="1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1"/>
          <p:cNvSpPr>
            <a:spLocks noChangeArrowheads="1"/>
          </p:cNvSpPr>
          <p:nvPr/>
        </p:nvSpPr>
        <p:spPr bwMode="auto">
          <a:xfrm>
            <a:off x="40481" y="745332"/>
            <a:ext cx="2036513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5362" name="文本框 99"/>
          <p:cNvSpPr txBox="1">
            <a:spLocks noChangeArrowheads="1"/>
          </p:cNvSpPr>
          <p:nvPr/>
        </p:nvSpPr>
        <p:spPr bwMode="auto">
          <a:xfrm>
            <a:off x="476250" y="1179910"/>
            <a:ext cx="262771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  <a:endParaRPr lang="zh-CN" altLang="en-US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3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6998" y="2705100"/>
            <a:ext cx="1897856" cy="219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5119" y="2705100"/>
            <a:ext cx="1682354" cy="2093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图片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82754" y="2649141"/>
            <a:ext cx="1669256" cy="2308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图片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97291" y="2705100"/>
            <a:ext cx="1694259" cy="2291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矩形 4"/>
          <p:cNvSpPr>
            <a:spLocks noChangeArrowheads="1"/>
          </p:cNvSpPr>
          <p:nvPr/>
        </p:nvSpPr>
        <p:spPr bwMode="auto">
          <a:xfrm>
            <a:off x="3103960" y="1664494"/>
            <a:ext cx="2897981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Listen and judge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0076" y="1631156"/>
            <a:ext cx="1897856" cy="219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06291" y="1631157"/>
            <a:ext cx="1682353" cy="2093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33926" y="1575197"/>
            <a:ext cx="1669256" cy="2308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48463" y="1631156"/>
            <a:ext cx="1694260" cy="2291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文本框 7"/>
          <p:cNvSpPr txBox="1">
            <a:spLocks noChangeArrowheads="1"/>
          </p:cNvSpPr>
          <p:nvPr/>
        </p:nvSpPr>
        <p:spPr bwMode="auto">
          <a:xfrm>
            <a:off x="5232797" y="3267075"/>
            <a:ext cx="44291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√</a:t>
            </a:r>
            <a:endParaRPr lang="zh-CN" altLang="en-US" sz="2400" b="1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6390" name="文本框 8"/>
          <p:cNvSpPr txBox="1">
            <a:spLocks noChangeArrowheads="1"/>
          </p:cNvSpPr>
          <p:nvPr/>
        </p:nvSpPr>
        <p:spPr bwMode="auto">
          <a:xfrm>
            <a:off x="1581150" y="3267075"/>
            <a:ext cx="44291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×</a:t>
            </a:r>
            <a:endParaRPr lang="zh-CN" altLang="en-US" sz="2400" b="1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6391" name="文本框 10"/>
          <p:cNvSpPr txBox="1">
            <a:spLocks noChangeArrowheads="1"/>
          </p:cNvSpPr>
          <p:nvPr/>
        </p:nvSpPr>
        <p:spPr bwMode="auto">
          <a:xfrm>
            <a:off x="7231857" y="3390900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√</a:t>
            </a:r>
            <a:endParaRPr lang="zh-CN" altLang="en-US" sz="2400" b="1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6392" name="文本框 13"/>
          <p:cNvSpPr txBox="1">
            <a:spLocks noChangeArrowheads="1"/>
          </p:cNvSpPr>
          <p:nvPr/>
        </p:nvSpPr>
        <p:spPr bwMode="auto">
          <a:xfrm>
            <a:off x="3394472" y="3168254"/>
            <a:ext cx="442913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  <a:sym typeface="宋体" panose="02010600030101010101" pitchFamily="2" charset="-122"/>
              </a:rPr>
              <a:t>√</a:t>
            </a:r>
            <a:endParaRPr lang="zh-CN" altLang="en-US" sz="2400" b="1">
              <a:solidFill>
                <a:srgbClr val="FF0000"/>
              </a:solidFill>
              <a:latin typeface="华文琥珀" pitchFamily="2" charset="-122"/>
              <a:ea typeface="华文琥珀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e8836d74-117b-4901-a10e-725da7d0c78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767</Words>
  <Application>WPS 演示</Application>
  <PresentationFormat>全屏显示(16:9)</PresentationFormat>
  <Paragraphs>107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华文琥珀</vt:lpstr>
      <vt:lpstr>Comic Sans MS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523</cp:revision>
  <dcterms:created xsi:type="dcterms:W3CDTF">2013-07-01T03:05:00Z</dcterms:created>
  <dcterms:modified xsi:type="dcterms:W3CDTF">2023-02-15T02:51:17Z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6F80739E2C2649F7924031EC6E511791</vt:lpwstr>
  </property>
</Properties>
</file>