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318" r:id="rId5"/>
    <p:sldId id="375" r:id="rId6"/>
    <p:sldId id="354" r:id="rId7"/>
    <p:sldId id="385" r:id="rId8"/>
    <p:sldId id="392" r:id="rId9"/>
    <p:sldId id="409" r:id="rId10"/>
    <p:sldId id="410" r:id="rId11"/>
    <p:sldId id="384" r:id="rId12"/>
    <p:sldId id="413" r:id="rId13"/>
    <p:sldId id="414" r:id="rId14"/>
    <p:sldId id="415" r:id="rId15"/>
    <p:sldId id="371" r:id="rId16"/>
    <p:sldId id="403" r:id="rId17"/>
    <p:sldId id="386" r:id="rId18"/>
    <p:sldId id="268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66"/>
    <a:srgbClr val="FF3300"/>
    <a:srgbClr val="FF9900"/>
    <a:srgbClr val="E6FBFE"/>
    <a:srgbClr val="57D2E3"/>
    <a:srgbClr val="21B1C5"/>
    <a:srgbClr val="FF505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20"/>
        <p:guide pos="28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3E353-A0D1-45C7-93E9-12F406D082F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5A156807-9844-4931-99A4-9B5390282E8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C8604E7-DA5F-496F-8247-C5A732A8ED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94A851F-AB0B-4B74-9A83-552867E686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57388" y="1779985"/>
            <a:ext cx="582691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audio" Target="../media/audio1.wav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jpeg"/><Relationship Id="rId3" Type="http://schemas.openxmlformats.org/officeDocument/2006/relationships/audio" Target="../media/audio3.wav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emf"/><Relationship Id="rId3" Type="http://schemas.openxmlformats.org/officeDocument/2006/relationships/image" Target="../media/image25.png"/><Relationship Id="rId2" Type="http://schemas.openxmlformats.org/officeDocument/2006/relationships/image" Target="../media/image19.emf"/><Relationship Id="rId1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2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2" y="1146573"/>
            <a:ext cx="6122194" cy="1646553"/>
            <a:chOff x="1181233" y="1724569"/>
            <a:chExt cx="3548062" cy="219603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724569"/>
              <a:ext cx="2496478" cy="8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5 Unit 1</a:t>
              </a:r>
              <a:endParaRPr lang="en-US" altLang="zh-CN" sz="24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3" y="2955958"/>
              <a:ext cx="3548062" cy="964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1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They’re cows.</a:t>
              </a:r>
              <a:endParaRPr lang="zh-CN" altLang="en-US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301" y="2178844"/>
            <a:ext cx="2032397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07944" y="2178844"/>
            <a:ext cx="1813322" cy="206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/>
          <p:nvPr/>
        </p:nvSpPr>
        <p:spPr>
          <a:xfrm>
            <a:off x="876300" y="872728"/>
            <a:ext cx="3627835" cy="1279922"/>
          </a:xfrm>
          <a:prstGeom prst="cloudCallout">
            <a:avLst>
              <a:gd name="adj1" fmla="val -25024"/>
              <a:gd name="adj2" fmla="val 60697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Moo, moo. What are they?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4594623" y="1021556"/>
            <a:ext cx="3626644" cy="982266"/>
          </a:xfrm>
          <a:prstGeom prst="cloudCallout">
            <a:avLst>
              <a:gd name="adj1" fmla="val 14366"/>
              <a:gd name="adj2" fmla="val 80036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They are cows.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3738" y="2733675"/>
            <a:ext cx="2675335" cy="1713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301" y="2178844"/>
            <a:ext cx="2032397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07944" y="2178844"/>
            <a:ext cx="1813322" cy="206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/>
          <p:nvPr/>
        </p:nvSpPr>
        <p:spPr>
          <a:xfrm>
            <a:off x="683419" y="898922"/>
            <a:ext cx="3627835" cy="1279922"/>
          </a:xfrm>
          <a:prstGeom prst="cloudCallout">
            <a:avLst>
              <a:gd name="adj1" fmla="val -23134"/>
              <a:gd name="adj2" fmla="val 47302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i="1" noProof="1">
                <a:latin typeface="Times New Roman" panose="02020603050405020304" pitchFamily="18" charset="0"/>
                <a:cs typeface="Traditional Arabic" panose="02020603050405020304" charset="0"/>
                <a:sym typeface="+mn-ea"/>
              </a:rPr>
              <a:t>Quack, quack.</a:t>
            </a:r>
            <a:endParaRPr lang="en-US" altLang="zh-CN" sz="2400" b="1" i="1" noProof="1">
              <a:latin typeface="Times New Roman" panose="02020603050405020304" pitchFamily="18" charset="0"/>
              <a:cs typeface="Traditional Arabic" panose="02020603050405020304" charset="0"/>
              <a:sym typeface="+mn-ea"/>
            </a:endParaRPr>
          </a:p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What are they?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4800600" y="1047750"/>
            <a:ext cx="3957638" cy="982266"/>
          </a:xfrm>
          <a:prstGeom prst="cloudCallout">
            <a:avLst>
              <a:gd name="adj1" fmla="val 9954"/>
              <a:gd name="adj2" fmla="val 118454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They are ducks.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4580" name="图片 24579" descr="duck">
            <a:hlinkClick r:id="" action="ppaction://noaction">
              <a:snd r:embed="rId3" name="chimes.wav"/>
            </a:hlinkClick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0091" y="2408635"/>
            <a:ext cx="2700338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duck">
            <a:hlinkClick r:id="" action="ppaction://noaction">
              <a:snd r:embed="rId3" name="chimes.wav"/>
            </a:hlinkClick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8137" y="2755106"/>
            <a:ext cx="1843088" cy="149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鸭子的叫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鸭子的叫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301" y="2178844"/>
            <a:ext cx="2032397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99622" y="2278856"/>
            <a:ext cx="1813322" cy="206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/>
          <p:nvPr/>
        </p:nvSpPr>
        <p:spPr>
          <a:xfrm>
            <a:off x="626269" y="872728"/>
            <a:ext cx="3867150" cy="1279922"/>
          </a:xfrm>
          <a:prstGeom prst="cloudCallout">
            <a:avLst>
              <a:gd name="adj1" fmla="val -33532"/>
              <a:gd name="adj2" fmla="val 192856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i="1" noProof="1">
                <a:latin typeface="Times New Roman" panose="02020603050405020304" pitchFamily="18" charset="0"/>
                <a:cs typeface="Traditional Arabic" panose="02020603050405020304" charset="0"/>
                <a:sym typeface="+mn-ea"/>
              </a:rPr>
              <a:t>Chick, chick</a:t>
            </a: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. What are they?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4663679" y="1090613"/>
            <a:ext cx="4426744" cy="982266"/>
          </a:xfrm>
          <a:prstGeom prst="cloudCallout">
            <a:avLst>
              <a:gd name="adj1" fmla="val 9954"/>
              <a:gd name="adj2" fmla="val 118454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They are chickens.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2292" name="图片 12291" descr="chick">
            <a:hlinkClick r:id="" action="ppaction://noaction">
              <a:snd r:embed="rId3" name="M4U1P38-6鸡叫.wav"/>
            </a:hlinkClick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9432" y="2778919"/>
            <a:ext cx="1722835" cy="166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chick">
            <a:hlinkClick r:id="" action="ppaction://noaction">
              <a:snd r:embed="rId3" name="M4U1P38-6鸡叫.wav"/>
            </a:hlinkClick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6947" y="2778919"/>
            <a:ext cx="1722834" cy="166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4U1P38-6鸡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4U1P38-6鸡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1257301" y="1523150"/>
            <a:ext cx="674696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保护身边的小动物，我们应该怎么做？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0619" y="2536031"/>
            <a:ext cx="4193381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6" name="文本框 99"/>
          <p:cNvSpPr txBox="1">
            <a:spLocks noChangeArrowheads="1"/>
          </p:cNvSpPr>
          <p:nvPr/>
        </p:nvSpPr>
        <p:spPr bwMode="auto">
          <a:xfrm>
            <a:off x="1497806" y="1745457"/>
            <a:ext cx="6562725" cy="1813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cow, pig, chicken, egg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they? 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They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'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re…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842962" y="1872853"/>
            <a:ext cx="70342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熟练认读单词和功能句。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自己动手画一张农场照片，然后向同桌介绍都有什么动物。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5019" y="1298973"/>
            <a:ext cx="5056585" cy="3017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881" y="1012031"/>
            <a:ext cx="1506141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31156" y="1012031"/>
            <a:ext cx="15049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4579" descr="duck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381" y="2753916"/>
            <a:ext cx="2334816" cy="1889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27651" descr="cow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4450" y="2928938"/>
            <a:ext cx="2430066" cy="182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29700" descr="pi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9267" y="853679"/>
            <a:ext cx="2439590" cy="169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2" descr="duck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9635" y="2862263"/>
            <a:ext cx="2334815" cy="1889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3" descr="pi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852488"/>
            <a:ext cx="2439591" cy="169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4" descr="cow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7667" y="3169444"/>
            <a:ext cx="2430065" cy="182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5" descr="pi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0238" y="853679"/>
            <a:ext cx="2439591" cy="169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2789635" y="521494"/>
            <a:ext cx="2160984" cy="954881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are they?  </a:t>
            </a:r>
            <a:endParaRPr lang="en-US" altLang="zh-CN" sz="24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are...</a:t>
            </a:r>
            <a:endParaRPr lang="zh-CN" altLang="en-US" sz="24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8054" y="3293269"/>
            <a:ext cx="970359" cy="4845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cow</a:t>
            </a: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en-US" altLang="zh-CN" sz="27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10238" y="2269332"/>
            <a:ext cx="969169" cy="4845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pig</a:t>
            </a: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en-US" altLang="zh-CN" sz="27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4381" y="2445544"/>
            <a:ext cx="1752600" cy="4833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chicken</a:t>
            </a: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en-US" altLang="zh-CN" sz="27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6107" y="4564857"/>
            <a:ext cx="1013222" cy="4833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duck</a:t>
            </a: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en-US" altLang="zh-CN" sz="27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255" name="图片 1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2881" y="3050381"/>
            <a:ext cx="17145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544116" y="4564857"/>
            <a:ext cx="1013222" cy="4833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egg</a:t>
            </a: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en-US" altLang="zh-CN" sz="27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5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7" grpId="0" animBg="1"/>
      <p:bldP spid="8" grpId="0" animBg="1"/>
      <p:bldP spid="9" grpId="0" animBg="1"/>
      <p:bldP spid="10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19613" y="1393032"/>
            <a:ext cx="1240631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19213" y="2657476"/>
            <a:ext cx="1441847" cy="143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1"/>
          <p:cNvSpPr>
            <a:spLocks noChangeArrowheads="1"/>
          </p:cNvSpPr>
          <p:nvPr/>
        </p:nvSpPr>
        <p:spPr bwMode="auto">
          <a:xfrm>
            <a:off x="40481" y="745332"/>
            <a:ext cx="2323896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68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066" y="2657475"/>
            <a:ext cx="1340644" cy="133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8260" y="1358504"/>
            <a:ext cx="1301353" cy="148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10201" y="3178969"/>
            <a:ext cx="1699022" cy="155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图片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99672" y="3178969"/>
            <a:ext cx="1699022" cy="155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2897981" y="3353992"/>
            <a:ext cx="2663429" cy="95369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are they?  </a:t>
            </a:r>
            <a:endParaRPr lang="en-US" altLang="zh-CN" sz="24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are...</a:t>
            </a:r>
            <a:endParaRPr lang="en-US" altLang="zh-CN" sz="24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269457" y="4383881"/>
            <a:ext cx="1646635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注意加</a:t>
            </a:r>
            <a:r>
              <a:rPr lang="en-US" altLang="zh-CN" sz="4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4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4" descr="cow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044" y="964407"/>
            <a:ext cx="1793081" cy="1345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3048" y="964406"/>
            <a:ext cx="1501378" cy="1272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8338" y="1524001"/>
            <a:ext cx="2817019" cy="1421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3" descr="cow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2722" y="1860948"/>
            <a:ext cx="1895475" cy="1421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77816" y="1957388"/>
            <a:ext cx="1446609" cy="122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120629" y="3761185"/>
            <a:ext cx="2869406" cy="95369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are they?  </a:t>
            </a:r>
            <a:endParaRPr lang="en-US" altLang="zh-CN" sz="24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are...</a:t>
            </a:r>
            <a:endParaRPr lang="en-US" altLang="zh-CN" sz="24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709173" y="3892154"/>
            <a:ext cx="164544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注意加</a:t>
            </a:r>
            <a:r>
              <a:rPr lang="en-US" altLang="zh-CN" sz="4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4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32397" y="3895725"/>
            <a:ext cx="446484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24150" y="4023122"/>
            <a:ext cx="4191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Hello, boys. This is our farm.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07406" y="1356122"/>
            <a:ext cx="4929188" cy="215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9750" y="3573066"/>
            <a:ext cx="500063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12219" y="3581400"/>
            <a:ext cx="4683919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And look at these.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What are they?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12219" y="4269582"/>
            <a:ext cx="4683919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They are ducks.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0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1200150"/>
            <a:ext cx="4401741" cy="180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09750" y="4263629"/>
            <a:ext cx="500063" cy="39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6047" y="1279923"/>
            <a:ext cx="3438525" cy="2945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99385" y="1418035"/>
            <a:ext cx="447675" cy="56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61373" y="1418035"/>
            <a:ext cx="350162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And these are chickens.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4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99385" y="2377679"/>
            <a:ext cx="447675" cy="44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261372" y="2168129"/>
            <a:ext cx="311348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1, 2, 3, 4, 5, 6, 7, 8, 9, 10, 11. Eleven eggs.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6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99385" y="3398044"/>
            <a:ext cx="447675" cy="39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61372" y="3357563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Twelve. Twelve eggs.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8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99385" y="4038600"/>
            <a:ext cx="44767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61372" y="3918348"/>
            <a:ext cx="311348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So many eggs! Thank you, chickens.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2178844"/>
            <a:ext cx="2032397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07944" y="2178844"/>
            <a:ext cx="1813322" cy="206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/>
          <p:nvPr/>
        </p:nvSpPr>
        <p:spPr>
          <a:xfrm>
            <a:off x="1117997" y="723901"/>
            <a:ext cx="3627834" cy="1279922"/>
          </a:xfrm>
          <a:prstGeom prst="cloudCallout">
            <a:avLst>
              <a:gd name="adj1" fmla="val -33532"/>
              <a:gd name="adj2" fmla="val 192856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Woof, woof. What are they?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4594623" y="1021556"/>
            <a:ext cx="3626644" cy="982266"/>
          </a:xfrm>
          <a:prstGeom prst="cloudCallout">
            <a:avLst>
              <a:gd name="adj1" fmla="val 9954"/>
              <a:gd name="adj2" fmla="val 118454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b="1" noProof="1">
                <a:latin typeface="Times New Roman" panose="02020603050405020304" pitchFamily="18" charset="0"/>
                <a:sym typeface="+mn-ea"/>
              </a:rPr>
              <a:t>They are dogs.</a:t>
            </a:r>
            <a:endParaRPr lang="en-US" altLang="zh-CN" sz="2700" b="1" noProof="1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6390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13473" y="2800350"/>
            <a:ext cx="1339453" cy="15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2926" y="2345532"/>
            <a:ext cx="1727597" cy="202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PP_MARK_KEY" val="62b6febb-2cb3-4b87-8995-f42f217b3d9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</Words>
  <Application>WPS 演示</Application>
  <PresentationFormat>全屏显示(16:9)</PresentationFormat>
  <Paragraphs>85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Traditional Arabic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518</cp:revision>
  <dcterms:created xsi:type="dcterms:W3CDTF">2013-07-01T03:05:00Z</dcterms:created>
  <dcterms:modified xsi:type="dcterms:W3CDTF">2023-02-15T02:53:44Z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BECD717E09554084A2DA4BA8351A2CC7</vt:lpwstr>
  </property>
</Properties>
</file>