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4" r:id="rId4"/>
  </p:sldMasterIdLst>
  <p:notesMasterIdLst>
    <p:notesMasterId r:id="rId13"/>
  </p:notesMasterIdLst>
  <p:handoutMasterIdLst>
    <p:handoutMasterId r:id="rId22"/>
  </p:handoutMasterIdLst>
  <p:sldIdLst>
    <p:sldId id="816" r:id="rId5"/>
    <p:sldId id="1041" r:id="rId6"/>
    <p:sldId id="1051" r:id="rId7"/>
    <p:sldId id="1053" r:id="rId8"/>
    <p:sldId id="1045" r:id="rId9"/>
    <p:sldId id="1074" r:id="rId10"/>
    <p:sldId id="1044" r:id="rId11"/>
    <p:sldId id="1063" r:id="rId12"/>
    <p:sldId id="1062" r:id="rId14"/>
    <p:sldId id="1075" r:id="rId15"/>
    <p:sldId id="1076" r:id="rId16"/>
    <p:sldId id="1078" r:id="rId17"/>
    <p:sldId id="1071" r:id="rId18"/>
    <p:sldId id="1048" r:id="rId19"/>
    <p:sldId id="1049" r:id="rId20"/>
    <p:sldId id="541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6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68C"/>
    <a:srgbClr val="CC00CC"/>
    <a:srgbClr val="8B2370"/>
    <a:srgbClr val="E6FBFE"/>
    <a:srgbClr val="57D2E3"/>
    <a:srgbClr val="21B1C5"/>
    <a:srgbClr val="B2F3F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4566" autoAdjust="0"/>
  </p:normalViewPr>
  <p:slideViewPr>
    <p:cSldViewPr snapToGrid="0">
      <p:cViewPr>
        <p:scale>
          <a:sx n="130" d="100"/>
          <a:sy n="130" d="100"/>
        </p:scale>
        <p:origin x="-1074" y="-348"/>
      </p:cViewPr>
      <p:guideLst>
        <p:guide orient="horz" pos="1526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23B4D648-CDB1-4129-B104-021377CDD88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noProof="1">
                <a:latin typeface="Times New Roman" panose="02020603050405020304" pitchFamily="18" charset="0"/>
              </a:defRPr>
            </a:lvl1pPr>
          </a:lstStyle>
          <a:p>
            <a:fld id="{55B4847C-9EDD-4F44-9490-49A2008EE024}" type="slidenum">
              <a:rPr altLang="en-US"/>
            </a:fld>
            <a:endParaRPr lang="zh-CN" altLang="en-US"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D0F4E-F061-4E0B-B850-563FA750F2FF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>
              <a:defRPr sz="900" noProof="1" dirty="0">
                <a:solidFill>
                  <a:srgbClr val="898989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 dirty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noProof="1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7E5AB592-513F-4514-838F-B8C97045EAAE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5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noProof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noProof="1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053" name="图片 28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noProof="1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Times New Roman" panose="02020603050405020304" pitchFamily="18" charset="0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494" y="1234476"/>
            <a:ext cx="42862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7 Unit 1</a:t>
            </a:r>
            <a:endParaRPr lang="en-US" altLang="zh-CN" sz="2400" b="1" spc="22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0" y="2132821"/>
            <a:ext cx="609004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There is a cat in the tree.</a:t>
            </a:r>
            <a:endParaRPr lang="en-US" altLang="zh-CN" sz="36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14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 cstate="email"/>
          <a:srcRect b="-67"/>
          <a:stretch>
            <a:fillRect/>
          </a:stretch>
        </p:blipFill>
        <p:spPr bwMode="auto">
          <a:xfrm>
            <a:off x="1575197" y="647700"/>
            <a:ext cx="5338763" cy="366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752475" y="4391025"/>
            <a:ext cx="685800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There is</a:t>
            </a:r>
            <a:r>
              <a:rPr lang="zh-CN" altLang="zh-CN" sz="3000" b="1">
                <a:latin typeface="Times New Roman" panose="02020603050405020304" pitchFamily="18" charset="0"/>
              </a:rPr>
              <a:t> </a:t>
            </a:r>
            <a:r>
              <a:rPr lang="en-US" altLang="zh-CN" sz="3000" b="1">
                <a:latin typeface="Times New Roman" panose="02020603050405020304" pitchFamily="18" charset="0"/>
              </a:rPr>
              <a:t>one</a:t>
            </a:r>
            <a:r>
              <a:rPr lang="zh-CN" altLang="zh-CN" sz="3000" b="1">
                <a:latin typeface="Times New Roman" panose="02020603050405020304" pitchFamily="18" charset="0"/>
              </a:rPr>
              <a:t> cat 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in</a:t>
            </a:r>
            <a:r>
              <a:rPr lang="zh-CN" altLang="zh-CN" sz="3000" b="1">
                <a:latin typeface="Times New Roman" panose="02020603050405020304" pitchFamily="18" charset="0"/>
              </a:rPr>
              <a:t> the tree.</a:t>
            </a:r>
            <a:endParaRPr lang="zh-CN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457575" y="4488657"/>
            <a:ext cx="2833688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388" name="Oval 5"/>
          <p:cNvSpPr>
            <a:spLocks noChangeArrowheads="1"/>
          </p:cNvSpPr>
          <p:nvPr/>
        </p:nvSpPr>
        <p:spPr bwMode="auto">
          <a:xfrm>
            <a:off x="2756298" y="1509713"/>
            <a:ext cx="701278" cy="9715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638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0" name="文本框 1"/>
          <p:cNvSpPr txBox="1">
            <a:spLocks noChangeArrowheads="1"/>
          </p:cNvSpPr>
          <p:nvPr/>
        </p:nvSpPr>
        <p:spPr bwMode="auto">
          <a:xfrm>
            <a:off x="2015729" y="812007"/>
            <a:ext cx="4331494" cy="48339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How many cats can you see?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1" cstate="email"/>
          <a:srcRect b="-67"/>
          <a:stretch>
            <a:fillRect/>
          </a:stretch>
        </p:blipFill>
        <p:spPr bwMode="auto">
          <a:xfrm>
            <a:off x="1702594" y="701279"/>
            <a:ext cx="5449491" cy="374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663179" y="4482704"/>
            <a:ext cx="6858000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There is</a:t>
            </a:r>
            <a:r>
              <a:rPr lang="zh-CN" altLang="zh-CN" sz="3000" b="1">
                <a:latin typeface="Times New Roman" panose="02020603050405020304" pitchFamily="18" charset="0"/>
              </a:rPr>
              <a:t> a dog 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over there</a:t>
            </a:r>
            <a:r>
              <a:rPr lang="zh-CN" altLang="zh-CN" sz="3000" b="1">
                <a:latin typeface="Times New Roman" panose="02020603050405020304" pitchFamily="18" charset="0"/>
              </a:rPr>
              <a:t>.</a:t>
            </a:r>
            <a:endParaRPr lang="zh-CN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298031" y="4576763"/>
            <a:ext cx="3024188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2" name="Oval 5"/>
          <p:cNvSpPr>
            <a:spLocks noChangeArrowheads="1"/>
          </p:cNvSpPr>
          <p:nvPr/>
        </p:nvSpPr>
        <p:spPr bwMode="auto">
          <a:xfrm>
            <a:off x="3869531" y="897732"/>
            <a:ext cx="648891" cy="75604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3" name="文本框 1"/>
          <p:cNvSpPr txBox="1">
            <a:spLocks noChangeArrowheads="1"/>
          </p:cNvSpPr>
          <p:nvPr/>
        </p:nvSpPr>
        <p:spPr bwMode="auto">
          <a:xfrm>
            <a:off x="2262188" y="3775472"/>
            <a:ext cx="4331494" cy="48458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How many dogs can you see?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 cstate="email"/>
          <a:srcRect b="-67"/>
          <a:stretch>
            <a:fillRect/>
          </a:stretch>
        </p:blipFill>
        <p:spPr bwMode="auto">
          <a:xfrm>
            <a:off x="1478757" y="651273"/>
            <a:ext cx="5594747" cy="384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927497" y="4580335"/>
            <a:ext cx="6858000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There are</a:t>
            </a:r>
            <a:r>
              <a:rPr lang="zh-CN" altLang="zh-CN" sz="3000" b="1">
                <a:latin typeface="Times New Roman" panose="02020603050405020304" pitchFamily="18" charset="0"/>
              </a:rPr>
              <a:t> two monkeys </a:t>
            </a:r>
            <a:r>
              <a:rPr lang="zh-CN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in</a:t>
            </a:r>
            <a:r>
              <a:rPr lang="zh-CN" altLang="zh-CN" sz="3000" b="1">
                <a:latin typeface="Times New Roman" panose="02020603050405020304" pitchFamily="18" charset="0"/>
              </a:rPr>
              <a:t> the tree.</a:t>
            </a:r>
            <a:endParaRPr lang="zh-CN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46835" y="4627960"/>
            <a:ext cx="4374356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436" name="Oval 5"/>
          <p:cNvSpPr>
            <a:spLocks noChangeArrowheads="1"/>
          </p:cNvSpPr>
          <p:nvPr/>
        </p:nvSpPr>
        <p:spPr bwMode="auto">
          <a:xfrm>
            <a:off x="2356248" y="1085850"/>
            <a:ext cx="648890" cy="86439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437" name="Oval 6"/>
          <p:cNvSpPr>
            <a:spLocks noChangeArrowheads="1"/>
          </p:cNvSpPr>
          <p:nvPr/>
        </p:nvSpPr>
        <p:spPr bwMode="auto">
          <a:xfrm>
            <a:off x="1653779" y="2327673"/>
            <a:ext cx="809625" cy="113466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438" name="文本框 1"/>
          <p:cNvSpPr txBox="1">
            <a:spLocks noChangeArrowheads="1"/>
          </p:cNvSpPr>
          <p:nvPr/>
        </p:nvSpPr>
        <p:spPr bwMode="auto">
          <a:xfrm>
            <a:off x="1749029" y="3929063"/>
            <a:ext cx="5216128" cy="48339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How many monkeys can you see?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3544" y="685801"/>
            <a:ext cx="5965031" cy="4279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09369" y="777002"/>
            <a:ext cx="4495590" cy="1654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Tx/>
              <a:buNone/>
              <a:defRPr/>
            </a:pPr>
            <a:r>
              <a:rPr lang="en-US" altLang="zh-CN" sz="41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We love animals, </a:t>
            </a:r>
            <a:endParaRPr lang="en-US" altLang="zh-CN" sz="41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buFontTx/>
              <a:buNone/>
              <a:defRPr/>
            </a:pPr>
            <a:r>
              <a:rPr lang="en-US" altLang="zh-CN" sz="41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we protect animals.</a:t>
            </a:r>
            <a:endParaRPr lang="en-US" altLang="zh-CN" sz="41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sz="21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我们要热爱动物，保护动物。</a:t>
            </a:r>
            <a:r>
              <a:rPr lang="en-US" altLang="zh-CN" sz="21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1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1497806" y="1757363"/>
            <a:ext cx="6562725" cy="23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help, table, there is, over there.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 is a cat in the tree.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is a policeman over there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animals can you see?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34578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文本框 99"/>
          <p:cNvSpPr txBox="1">
            <a:spLocks noChangeArrowheads="1"/>
          </p:cNvSpPr>
          <p:nvPr/>
        </p:nvSpPr>
        <p:spPr bwMode="auto">
          <a:xfrm>
            <a:off x="842962" y="1872854"/>
            <a:ext cx="7034213" cy="13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听本单元录音，熟悉录音，练习语音语调</a:t>
            </a: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用今天所学的内容向家人介绍东西的位置。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3100" y="933450"/>
            <a:ext cx="5257800" cy="404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同侧圆角矩形 3"/>
          <p:cNvSpPr>
            <a:spLocks noChangeArrowheads="1"/>
          </p:cNvSpPr>
          <p:nvPr/>
        </p:nvSpPr>
        <p:spPr bwMode="auto">
          <a:xfrm>
            <a:off x="3759994" y="1851422"/>
            <a:ext cx="514350" cy="275034"/>
          </a:xfrm>
          <a:custGeom>
            <a:avLst/>
            <a:gdLst>
              <a:gd name="T0" fmla="*/ 60961 w 685800"/>
              <a:gd name="T1" fmla="*/ 0 h 365760"/>
              <a:gd name="T2" fmla="*/ 624838 w 685800"/>
              <a:gd name="T3" fmla="*/ 0 h 365760"/>
              <a:gd name="T4" fmla="*/ 685799 w 685800"/>
              <a:gd name="T5" fmla="*/ 60961 h 365760"/>
              <a:gd name="T6" fmla="*/ 685800 w 685800"/>
              <a:gd name="T7" fmla="*/ 365760 h 365760"/>
              <a:gd name="T8" fmla="*/ 0 w 685800"/>
              <a:gd name="T9" fmla="*/ 365760 h 365760"/>
              <a:gd name="T10" fmla="*/ 0 w 685800"/>
              <a:gd name="T11" fmla="*/ 60961 h 365760"/>
              <a:gd name="T12" fmla="*/ 60961 w 685800"/>
              <a:gd name="T13" fmla="*/ 0 h 36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5800" h="365760">
                <a:moveTo>
                  <a:pt x="60961" y="0"/>
                </a:moveTo>
                <a:lnTo>
                  <a:pt x="624838" y="0"/>
                </a:lnTo>
                <a:cubicBezTo>
                  <a:pt x="658506" y="0"/>
                  <a:pt x="685799" y="27293"/>
                  <a:pt x="685799" y="60961"/>
                </a:cubicBezTo>
                <a:lnTo>
                  <a:pt x="685800" y="365760"/>
                </a:lnTo>
                <a:lnTo>
                  <a:pt x="0" y="365760"/>
                </a:lnTo>
                <a:lnTo>
                  <a:pt x="0" y="60961"/>
                </a:lnTo>
                <a:cubicBezTo>
                  <a:pt x="0" y="27293"/>
                  <a:pt x="27293" y="0"/>
                  <a:pt x="60961" y="0"/>
                </a:cubicBez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7172" name="同侧圆角矩形 4"/>
          <p:cNvSpPr>
            <a:spLocks noChangeArrowheads="1"/>
          </p:cNvSpPr>
          <p:nvPr/>
        </p:nvSpPr>
        <p:spPr bwMode="auto">
          <a:xfrm>
            <a:off x="4667250" y="1851422"/>
            <a:ext cx="514350" cy="275034"/>
          </a:xfrm>
          <a:custGeom>
            <a:avLst/>
            <a:gdLst>
              <a:gd name="T0" fmla="*/ 60961 w 685800"/>
              <a:gd name="T1" fmla="*/ 0 h 365760"/>
              <a:gd name="T2" fmla="*/ 624838 w 685800"/>
              <a:gd name="T3" fmla="*/ 0 h 365760"/>
              <a:gd name="T4" fmla="*/ 685799 w 685800"/>
              <a:gd name="T5" fmla="*/ 60961 h 365760"/>
              <a:gd name="T6" fmla="*/ 685800 w 685800"/>
              <a:gd name="T7" fmla="*/ 365760 h 365760"/>
              <a:gd name="T8" fmla="*/ 0 w 685800"/>
              <a:gd name="T9" fmla="*/ 365760 h 365760"/>
              <a:gd name="T10" fmla="*/ 0 w 685800"/>
              <a:gd name="T11" fmla="*/ 60961 h 365760"/>
              <a:gd name="T12" fmla="*/ 60961 w 685800"/>
              <a:gd name="T13" fmla="*/ 0 h 36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5800" h="365760">
                <a:moveTo>
                  <a:pt x="60961" y="0"/>
                </a:moveTo>
                <a:lnTo>
                  <a:pt x="624838" y="0"/>
                </a:lnTo>
                <a:cubicBezTo>
                  <a:pt x="658506" y="0"/>
                  <a:pt x="685799" y="27293"/>
                  <a:pt x="685799" y="60961"/>
                </a:cubicBezTo>
                <a:lnTo>
                  <a:pt x="685800" y="365760"/>
                </a:lnTo>
                <a:lnTo>
                  <a:pt x="0" y="365760"/>
                </a:lnTo>
                <a:lnTo>
                  <a:pt x="0" y="60961"/>
                </a:lnTo>
                <a:cubicBezTo>
                  <a:pt x="0" y="27293"/>
                  <a:pt x="27293" y="0"/>
                  <a:pt x="60961" y="0"/>
                </a:cubicBez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7173" name="同侧圆角矩形 5"/>
          <p:cNvSpPr>
            <a:spLocks noChangeArrowheads="1"/>
          </p:cNvSpPr>
          <p:nvPr/>
        </p:nvSpPr>
        <p:spPr bwMode="auto">
          <a:xfrm>
            <a:off x="3432572" y="2434829"/>
            <a:ext cx="841772" cy="273844"/>
          </a:xfrm>
          <a:custGeom>
            <a:avLst/>
            <a:gdLst>
              <a:gd name="T0" fmla="*/ 60961 w 1122680"/>
              <a:gd name="T1" fmla="*/ 0 h 365760"/>
              <a:gd name="T2" fmla="*/ 1061718 w 1122680"/>
              <a:gd name="T3" fmla="*/ 0 h 365760"/>
              <a:gd name="T4" fmla="*/ 1122679 w 1122680"/>
              <a:gd name="T5" fmla="*/ 60961 h 365760"/>
              <a:gd name="T6" fmla="*/ 1122680 w 1122680"/>
              <a:gd name="T7" fmla="*/ 365760 h 365760"/>
              <a:gd name="T8" fmla="*/ 0 w 1122680"/>
              <a:gd name="T9" fmla="*/ 365760 h 365760"/>
              <a:gd name="T10" fmla="*/ 0 w 1122680"/>
              <a:gd name="T11" fmla="*/ 60961 h 365760"/>
              <a:gd name="T12" fmla="*/ 60961 w 1122680"/>
              <a:gd name="T13" fmla="*/ 0 h 36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2680" h="365760">
                <a:moveTo>
                  <a:pt x="60961" y="0"/>
                </a:moveTo>
                <a:lnTo>
                  <a:pt x="1061718" y="0"/>
                </a:lnTo>
                <a:cubicBezTo>
                  <a:pt x="1095386" y="0"/>
                  <a:pt x="1122679" y="27293"/>
                  <a:pt x="1122679" y="60961"/>
                </a:cubicBezTo>
                <a:lnTo>
                  <a:pt x="1122680" y="365760"/>
                </a:lnTo>
                <a:lnTo>
                  <a:pt x="0" y="365760"/>
                </a:lnTo>
                <a:lnTo>
                  <a:pt x="0" y="60961"/>
                </a:lnTo>
                <a:cubicBezTo>
                  <a:pt x="0" y="27293"/>
                  <a:pt x="27293" y="0"/>
                  <a:pt x="60961" y="0"/>
                </a:cubicBez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7174" name="同侧圆角矩形 6"/>
          <p:cNvSpPr>
            <a:spLocks noChangeArrowheads="1"/>
          </p:cNvSpPr>
          <p:nvPr/>
        </p:nvSpPr>
        <p:spPr bwMode="auto">
          <a:xfrm>
            <a:off x="4667251" y="2434829"/>
            <a:ext cx="841772" cy="273844"/>
          </a:xfrm>
          <a:custGeom>
            <a:avLst/>
            <a:gdLst>
              <a:gd name="T0" fmla="*/ 60961 w 1122680"/>
              <a:gd name="T1" fmla="*/ 0 h 365760"/>
              <a:gd name="T2" fmla="*/ 1061718 w 1122680"/>
              <a:gd name="T3" fmla="*/ 0 h 365760"/>
              <a:gd name="T4" fmla="*/ 1122679 w 1122680"/>
              <a:gd name="T5" fmla="*/ 60961 h 365760"/>
              <a:gd name="T6" fmla="*/ 1122680 w 1122680"/>
              <a:gd name="T7" fmla="*/ 365760 h 365760"/>
              <a:gd name="T8" fmla="*/ 0 w 1122680"/>
              <a:gd name="T9" fmla="*/ 365760 h 365760"/>
              <a:gd name="T10" fmla="*/ 0 w 1122680"/>
              <a:gd name="T11" fmla="*/ 60961 h 365760"/>
              <a:gd name="T12" fmla="*/ 60961 w 1122680"/>
              <a:gd name="T13" fmla="*/ 0 h 36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2680" h="365760">
                <a:moveTo>
                  <a:pt x="60961" y="0"/>
                </a:moveTo>
                <a:lnTo>
                  <a:pt x="1061718" y="0"/>
                </a:lnTo>
                <a:cubicBezTo>
                  <a:pt x="1095386" y="0"/>
                  <a:pt x="1122679" y="27293"/>
                  <a:pt x="1122679" y="60961"/>
                </a:cubicBezTo>
                <a:lnTo>
                  <a:pt x="1122680" y="365760"/>
                </a:lnTo>
                <a:lnTo>
                  <a:pt x="0" y="365760"/>
                </a:lnTo>
                <a:lnTo>
                  <a:pt x="0" y="60961"/>
                </a:lnTo>
                <a:cubicBezTo>
                  <a:pt x="0" y="27293"/>
                  <a:pt x="27293" y="0"/>
                  <a:pt x="60961" y="0"/>
                </a:cubicBezTo>
                <a:close/>
              </a:path>
            </a:pathLst>
          </a:cu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9331" y="797719"/>
            <a:ext cx="4000500" cy="279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2382" y="67627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1846660" y="3806429"/>
            <a:ext cx="5451872" cy="102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animals can you see?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你看到了多少只动物？  它们都在哪里？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0225" y="820341"/>
            <a:ext cx="5543550" cy="387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>
            <a:spLocks noChangeArrowheads="1"/>
          </p:cNvSpPr>
          <p:nvPr/>
        </p:nvSpPr>
        <p:spPr bwMode="auto">
          <a:xfrm>
            <a:off x="4002882" y="2313385"/>
            <a:ext cx="1621631" cy="677465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304110" y="3562350"/>
            <a:ext cx="1319213" cy="1128713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220" name="圆角矩形标注 1"/>
          <p:cNvSpPr>
            <a:spLocks noChangeArrowheads="1"/>
          </p:cNvSpPr>
          <p:nvPr/>
        </p:nvSpPr>
        <p:spPr bwMode="auto">
          <a:xfrm>
            <a:off x="5498306" y="1863329"/>
            <a:ext cx="3325416" cy="696515"/>
          </a:xfrm>
          <a:prstGeom prst="wedgeRoundRectCallout">
            <a:avLst>
              <a:gd name="adj1" fmla="val -57894"/>
              <a:gd name="adj2" fmla="val 329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zh-CN" altLang="en-US" sz="2100" b="1" dirty="0">
                <a:latin typeface="Times New Roman" panose="02020603050405020304" pitchFamily="18" charset="0"/>
              </a:rPr>
              <a:t>There are </a:t>
            </a:r>
            <a:r>
              <a:rPr lang="en-US" altLang="zh-CN" sz="2100" b="1" dirty="0">
                <a:latin typeface="Times New Roman" panose="02020603050405020304" pitchFamily="18" charset="0"/>
              </a:rPr>
              <a:t>two tigers</a:t>
            </a:r>
            <a:r>
              <a:rPr lang="zh-CN" altLang="en-US" sz="2100" b="1" dirty="0">
                <a:latin typeface="Times New Roman" panose="02020603050405020304" pitchFamily="18" charset="0"/>
              </a:rPr>
              <a:t> in the tree.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9221" name="圆角矩形标注 5"/>
          <p:cNvSpPr>
            <a:spLocks noChangeArrowheads="1"/>
          </p:cNvSpPr>
          <p:nvPr/>
        </p:nvSpPr>
        <p:spPr bwMode="auto">
          <a:xfrm>
            <a:off x="5498306" y="3661173"/>
            <a:ext cx="3325416" cy="697706"/>
          </a:xfrm>
          <a:prstGeom prst="wedgeRoundRectCallout">
            <a:avLst>
              <a:gd name="adj1" fmla="val -57546"/>
              <a:gd name="adj2" fmla="val 313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zh-CN" altLang="en-US" sz="21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2100" b="1" dirty="0">
                <a:latin typeface="Times New Roman" panose="02020603050405020304" pitchFamily="18" charset="0"/>
              </a:rPr>
              <a:t>is an elephant</a:t>
            </a:r>
            <a:r>
              <a:rPr lang="zh-CN" altLang="en-US" sz="2100" b="1" dirty="0">
                <a:latin typeface="Times New Roman" panose="02020603050405020304" pitchFamily="18" charset="0"/>
              </a:rPr>
              <a:t> under the tree.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9"/>
          <p:cNvSpPr txBox="1">
            <a:spLocks noChangeArrowheads="1"/>
          </p:cNvSpPr>
          <p:nvPr/>
        </p:nvSpPr>
        <p:spPr bwMode="auto">
          <a:xfrm>
            <a:off x="223837" y="1190625"/>
            <a:ext cx="205382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</a:t>
            </a:r>
            <a:r>
              <a:rPr lang="en-US" altLang="zh-CN" sz="27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3999310" y="597694"/>
            <a:ext cx="457438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Remember 快速记忆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7666" y="1094185"/>
            <a:ext cx="5619750" cy="403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4" descr="象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3838" y="3331369"/>
            <a:ext cx="2045494" cy="204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5" descr="老虎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3335" y="3643313"/>
            <a:ext cx="2040731" cy="203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6" descr="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1966" y="2239567"/>
            <a:ext cx="1083469" cy="11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7" descr="猫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14850" y="1816894"/>
            <a:ext cx="177165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8" descr="稿定视觉导出-20180305-18493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4763" y="4126706"/>
            <a:ext cx="1194197" cy="100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7666" y="1094185"/>
            <a:ext cx="5619750" cy="403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象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3838" y="3331369"/>
            <a:ext cx="2045494" cy="204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老虎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3335" y="3643313"/>
            <a:ext cx="2040731" cy="203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鸟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1966" y="2239567"/>
            <a:ext cx="1083469" cy="11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猫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14850" y="1816894"/>
            <a:ext cx="177165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稿定视觉导出-20180305-18493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4763" y="4126706"/>
            <a:ext cx="1194197" cy="100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3"/>
          <p:cNvSpPr txBox="1">
            <a:spLocks noChangeArrowheads="1"/>
          </p:cNvSpPr>
          <p:nvPr/>
        </p:nvSpPr>
        <p:spPr bwMode="auto">
          <a:xfrm>
            <a:off x="223838" y="688181"/>
            <a:ext cx="457557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Remember 快速记忆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651272" y="2739629"/>
            <a:ext cx="2822972" cy="742950"/>
          </a:xfrm>
          <a:prstGeom prst="wedgeRoundRectCallout">
            <a:avLst>
              <a:gd name="adj1" fmla="val -49236"/>
              <a:gd name="adj2" fmla="val 80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</a:rPr>
              <a:t>There is an elephant over there.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6045994" y="1633538"/>
            <a:ext cx="3089672" cy="503635"/>
          </a:xfrm>
          <a:prstGeom prst="wedgeRoundRectCallout">
            <a:avLst>
              <a:gd name="adj1" fmla="val -32213"/>
              <a:gd name="adj2" fmla="val 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</a:rPr>
              <a:t>There is a bird in the tree.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1856185" y="1531144"/>
            <a:ext cx="3648075" cy="502444"/>
          </a:xfrm>
          <a:prstGeom prst="wedgeRoundRectCallout">
            <a:avLst>
              <a:gd name="adj1" fmla="val 34648"/>
              <a:gd name="adj2" fmla="val 777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</a:rPr>
              <a:t>There are two cats in the tree.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5323285" y="3482579"/>
            <a:ext cx="3648075" cy="502444"/>
          </a:xfrm>
          <a:prstGeom prst="wedgeRoundRectCallout">
            <a:avLst>
              <a:gd name="adj1" fmla="val -13282"/>
              <a:gd name="adj2" fmla="val 10047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</a:rPr>
              <a:t>There is a tiger under the tree.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2175272" y="4624388"/>
            <a:ext cx="3767138" cy="503635"/>
          </a:xfrm>
          <a:prstGeom prst="wedgeRoundRectCallout">
            <a:avLst>
              <a:gd name="adj1" fmla="val -3884"/>
              <a:gd name="adj2" fmla="val -7452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</a:rPr>
              <a:t>There is a snake under the tree.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99"/>
          <p:cNvSpPr txBox="1">
            <a:spLocks noChangeArrowheads="1"/>
          </p:cNvSpPr>
          <p:nvPr/>
        </p:nvSpPr>
        <p:spPr bwMode="auto">
          <a:xfrm>
            <a:off x="310754" y="825104"/>
            <a:ext cx="262770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图片 2" descr="图片1 (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0754" y="2507456"/>
            <a:ext cx="2258615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0" y="745331"/>
            <a:ext cx="3063479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5616179" y="3905250"/>
            <a:ext cx="2266950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over there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3000" b="1">
                <a:latin typeface="Comic Sans MS" panose="030F0702030302020204" pitchFamily="66" charset="0"/>
                <a:ea typeface="微软雅黑" panose="020B0503020204020204" pitchFamily="34" charset="-122"/>
              </a:rPr>
              <a:t>那里</a:t>
            </a:r>
            <a:endParaRPr lang="zh-CN" altLang="en-US" sz="3000" b="1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196703" y="2228851"/>
            <a:ext cx="2946797" cy="869156"/>
          </a:xfrm>
          <a:prstGeom prst="wedgeRoundRectCallout">
            <a:avLst>
              <a:gd name="adj1" fmla="val -66578"/>
              <a:gd name="adj2" fmla="val 49342"/>
              <a:gd name="adj3" fmla="val 16667"/>
            </a:avLst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There is a tiger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over there</a:t>
            </a: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QQ截图2013041108352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3406" y="685800"/>
            <a:ext cx="3825479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6085" y="1720453"/>
            <a:ext cx="3609975" cy="2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7" descr="QQ截图201304113524_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58741" y="1103710"/>
            <a:ext cx="64174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对话气泡: 椭圆形 3"/>
          <p:cNvSpPr>
            <a:spLocks noChangeArrowheads="1"/>
          </p:cNvSpPr>
          <p:nvPr/>
        </p:nvSpPr>
        <p:spPr bwMode="auto">
          <a:xfrm>
            <a:off x="4694635" y="1225154"/>
            <a:ext cx="2343150" cy="846534"/>
          </a:xfrm>
          <a:prstGeom prst="wedgeEllipseCallout">
            <a:avLst>
              <a:gd name="adj1" fmla="val -12542"/>
              <a:gd name="adj2" fmla="val 10095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tree is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very tall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对话气泡: 椭圆形 5"/>
          <p:cNvSpPr>
            <a:spLocks noChangeArrowheads="1"/>
          </p:cNvSpPr>
          <p:nvPr/>
        </p:nvSpPr>
        <p:spPr bwMode="auto">
          <a:xfrm>
            <a:off x="5673329" y="4155281"/>
            <a:ext cx="2802731" cy="891779"/>
          </a:xfrm>
          <a:prstGeom prst="wedgeEllipseCallout">
            <a:avLst>
              <a:gd name="adj1" fmla="val -34796"/>
              <a:gd name="adj2" fmla="val -6809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is  a chair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over there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对话气泡: 椭圆形 5"/>
          <p:cNvSpPr>
            <a:spLocks noChangeArrowheads="1"/>
          </p:cNvSpPr>
          <p:nvPr/>
        </p:nvSpPr>
        <p:spPr bwMode="auto">
          <a:xfrm>
            <a:off x="1400175" y="3471863"/>
            <a:ext cx="3008710" cy="937022"/>
          </a:xfrm>
          <a:prstGeom prst="wedgeEllipseCallout">
            <a:avLst>
              <a:gd name="adj1" fmla="val -26440"/>
              <a:gd name="adj2" fmla="val -8761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help the cat, </a:t>
            </a:r>
            <a:r>
              <a:rPr lang="en-US" altLang="zh-CN" sz="21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对话气泡: 椭圆形 3"/>
          <p:cNvSpPr>
            <a:spLocks noChangeArrowheads="1"/>
          </p:cNvSpPr>
          <p:nvPr/>
        </p:nvSpPr>
        <p:spPr bwMode="auto">
          <a:xfrm>
            <a:off x="77391" y="390525"/>
            <a:ext cx="3100388" cy="1329929"/>
          </a:xfrm>
          <a:prstGeom prst="wedgeEllipseCallout">
            <a:avLst>
              <a:gd name="adj1" fmla="val -21185"/>
              <a:gd name="adj2" fmla="val 5518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Look, Sam. There is a cat in the tree. It’s a cute cat.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7037785" y="3103960"/>
            <a:ext cx="1177528" cy="1051322"/>
          </a:xfrm>
          <a:prstGeom prst="roundRect">
            <a:avLst>
              <a:gd name="adj" fmla="val 16667"/>
            </a:avLst>
          </a:prstGeom>
          <a:noFill/>
          <a:ln w="666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1050" y="1840707"/>
            <a:ext cx="4101704" cy="304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7892" y="748904"/>
            <a:ext cx="3993356" cy="341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对话气泡: 椭圆形 3"/>
          <p:cNvSpPr>
            <a:spLocks noChangeArrowheads="1"/>
          </p:cNvSpPr>
          <p:nvPr/>
        </p:nvSpPr>
        <p:spPr bwMode="auto">
          <a:xfrm>
            <a:off x="1291829" y="1840707"/>
            <a:ext cx="2341959" cy="937022"/>
          </a:xfrm>
          <a:prstGeom prst="wedgeEllipseCallout">
            <a:avLst>
              <a:gd name="adj1" fmla="val -55634"/>
              <a:gd name="adj2" fmla="val -458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chair is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very small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对话气泡: 椭圆形 5"/>
          <p:cNvSpPr>
            <a:spLocks noChangeArrowheads="1"/>
          </p:cNvSpPr>
          <p:nvPr/>
        </p:nvSpPr>
        <p:spPr bwMode="auto">
          <a:xfrm>
            <a:off x="2121694" y="3434953"/>
            <a:ext cx="2734866" cy="937022"/>
          </a:xfrm>
          <a:prstGeom prst="wedgeEllipseCallout">
            <a:avLst>
              <a:gd name="adj1" fmla="val -41634"/>
              <a:gd name="adj2" fmla="val -4369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is  a table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over there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3003948" y="748904"/>
            <a:ext cx="1177528" cy="701278"/>
          </a:xfrm>
          <a:prstGeom prst="roundRect">
            <a:avLst>
              <a:gd name="adj" fmla="val 16667"/>
            </a:avLst>
          </a:prstGeom>
          <a:noFill/>
          <a:ln w="666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对话气泡: 椭圆形 3"/>
          <p:cNvSpPr>
            <a:spLocks noChangeArrowheads="1"/>
          </p:cNvSpPr>
          <p:nvPr/>
        </p:nvSpPr>
        <p:spPr bwMode="auto">
          <a:xfrm>
            <a:off x="4693444" y="2777729"/>
            <a:ext cx="2187179" cy="903684"/>
          </a:xfrm>
          <a:prstGeom prst="wedgeEllipseCallout">
            <a:avLst>
              <a:gd name="adj1" fmla="val 49301"/>
              <a:gd name="adj2" fmla="val 2021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We are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very short</a:t>
            </a: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对话气泡: 椭圆形 5"/>
          <p:cNvSpPr>
            <a:spLocks noChangeArrowheads="1"/>
          </p:cNvSpPr>
          <p:nvPr/>
        </p:nvSpPr>
        <p:spPr bwMode="auto">
          <a:xfrm>
            <a:off x="4261247" y="3869532"/>
            <a:ext cx="2599134" cy="1288256"/>
          </a:xfrm>
          <a:prstGeom prst="wedgeEllipseCallout">
            <a:avLst>
              <a:gd name="adj1" fmla="val 52394"/>
              <a:gd name="adj2" fmla="val -5365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There is  a policeman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over there</a:t>
            </a:r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PP_MARK_KEY" val="6ba25503-3341-4e78-a2d8-2cfb0a78364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WPS 演示</Application>
  <PresentationFormat>全屏显示(16:9)</PresentationFormat>
  <Paragraphs>88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Calibri</vt:lpstr>
      <vt:lpstr>Comic Sans MS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547</cp:revision>
  <dcterms:created xsi:type="dcterms:W3CDTF">2013-07-01T03:05:00Z</dcterms:created>
  <dcterms:modified xsi:type="dcterms:W3CDTF">2023-02-15T02:57:31Z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5215CD6035014EEEAF98A6D69B7BC853</vt:lpwstr>
  </property>
</Properties>
</file>