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5"/>
  </p:notesMasterIdLst>
  <p:handoutMasterIdLst>
    <p:handoutMasterId r:id="rId30"/>
  </p:handoutMasterIdLst>
  <p:sldIdLst>
    <p:sldId id="477" r:id="rId4"/>
    <p:sldId id="1265" r:id="rId6"/>
    <p:sldId id="1266" r:id="rId7"/>
    <p:sldId id="1267" r:id="rId8"/>
    <p:sldId id="1268" r:id="rId9"/>
    <p:sldId id="1281" r:id="rId10"/>
    <p:sldId id="1269" r:id="rId11"/>
    <p:sldId id="1270" r:id="rId12"/>
    <p:sldId id="1285" r:id="rId13"/>
    <p:sldId id="1287" r:id="rId14"/>
    <p:sldId id="1286" r:id="rId15"/>
    <p:sldId id="1299" r:id="rId16"/>
    <p:sldId id="1292" r:id="rId17"/>
    <p:sldId id="1273" r:id="rId18"/>
    <p:sldId id="1274" r:id="rId19"/>
    <p:sldId id="1275" r:id="rId20"/>
    <p:sldId id="1276" r:id="rId21"/>
    <p:sldId id="1277" r:id="rId22"/>
    <p:sldId id="1278" r:id="rId23"/>
    <p:sldId id="1279" r:id="rId24"/>
    <p:sldId id="1293" r:id="rId25"/>
    <p:sldId id="1294" r:id="rId26"/>
    <p:sldId id="1295" r:id="rId27"/>
    <p:sldId id="559" r:id="rId28"/>
    <p:sldId id="268" r:id="rId29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5" autoAdjust="0"/>
    <p:restoredTop sz="93982" autoAdjust="0"/>
  </p:normalViewPr>
  <p:slideViewPr>
    <p:cSldViewPr snapToGrid="0">
      <p:cViewPr varScale="1">
        <p:scale>
          <a:sx n="145" d="100"/>
          <a:sy n="145" d="100"/>
        </p:scale>
        <p:origin x="-654" y="-90"/>
      </p:cViewPr>
      <p:guideLst>
        <p:guide orient="horz" pos="174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FD284BA1-BEFB-4757-9CF2-CBDF152BB8A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4D9151A6-5F34-467F-8343-97A827C8536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anose="02020603050405020304" pitchFamily="18" charset="0"/>
        <a:ea typeface="Times New Roman" panose="02020603050405020304" pitchFamily="18" charset="0"/>
        <a:cs typeface="Times New Roman" panose="02020603050405020304" pitchFamily="18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zh-CN" smtClean="0">
              <a:ea typeface="宋体" panose="02010600030101010101" pitchFamily="2" charset="-122"/>
            </a:endParaRPr>
          </a:p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61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71326DD-DCD3-4785-8A06-97E54D85D25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D3F59F7-B6ED-4D0A-A1C8-3C721CE0150E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DF5B6C-B6AD-430F-9695-3A72AA644E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80CC6-2C60-45FE-9CBE-1AE834C826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EEAB8-6E53-44A4-B179-D2B3137693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EF8D4C-F4AA-4911-A4BE-AE567A9586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830A99-E24B-4F71-990C-DD2684F4B1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35E35A-6A3A-4064-9860-DF257CD1E3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79E3EE-F64E-49B2-BABD-6D2E230F08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E261AD-958D-42FE-8936-3DD8077203E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919C50-4761-4219-917B-5582027F50B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93C51-5857-4AFB-980A-FD78ED8A40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41B078-546A-4C96-8005-305670CE13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79F6E-6476-4083-9C13-D413930C84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AA358-23BB-4BF6-A11E-202F9FA242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3AB1E-399C-4D4D-8594-3D5AF695C4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364C0-C777-464E-BB02-150FE7EA9A6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39DF61-9CBF-43F8-9116-62C38093AA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7B065-0506-40D1-BF43-C175639014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9032EA-5255-4D83-B75C-03308CC5D2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049E01-05E4-4F77-A778-BF7923321A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6976DC-F088-4A39-AA04-6684C385D77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/>
          <a:lstStyle>
            <a:lvl1pPr algn="r" eaLnBrk="0" hangingPunct="0">
              <a:defRPr sz="900">
                <a:solidFill>
                  <a:srgbClr val="898989"/>
                </a:solidFill>
              </a:defRPr>
            </a:lvl1pPr>
          </a:lstStyle>
          <a:p>
            <a:fld id="{1B7B6765-C681-4D16-A3CD-9E616113D9C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6" name="图片 28"/>
          <p:cNvSpPr>
            <a:spLocks noChangeAspect="1" noChangeArrowheads="1"/>
          </p:cNvSpPr>
          <p:nvPr/>
        </p:nvSpPr>
        <p:spPr bwMode="auto">
          <a:xfrm>
            <a:off x="203598" y="629841"/>
            <a:ext cx="8736806" cy="2341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defRPr/>
            </a:pPr>
            <a:endParaRPr lang="zh-CN" altLang="en-US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2" y="1779985"/>
            <a:ext cx="582810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谢谢观看！</a:t>
            </a:r>
            <a:endParaRPr lang="zh-CN" altLang="en-US" sz="4100" b="1" spc="45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Times New Roman" panose="02020603050405020304" pitchFamily="18" charset="0"/>
          <a:ea typeface="微软雅黑" panose="020B0503020204020204" pitchFamily="34" charset="-122"/>
          <a:cs typeface="Times New Roman" panose="02020603050405020304" pitchFamily="18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80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TextBox 2"/>
          <p:cNvSpPr txBox="1">
            <a:spLocks noChangeArrowheads="1"/>
          </p:cNvSpPr>
          <p:nvPr/>
        </p:nvSpPr>
        <p:spPr bwMode="auto">
          <a:xfrm>
            <a:off x="0" y="1128713"/>
            <a:ext cx="6122194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Module 4 Unit 2</a:t>
            </a:r>
            <a:endParaRPr lang="en-US" altLang="zh-CN" sz="27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45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What’s he doing?</a:t>
            </a:r>
            <a:endParaRPr lang="en-US" altLang="zh-CN" sz="4500" b="1" spc="225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123" name="图片 1" descr="封面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2194" y="1128712"/>
            <a:ext cx="2953941" cy="4014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2711054" y="586979"/>
            <a:ext cx="329962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 dirty="0">
                <a:latin typeface="Times New Roman" panose="02020603050405020304" pitchFamily="18" charset="0"/>
              </a:rPr>
              <a:t>What’s he/she doing?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14346" name="文本框 14345"/>
          <p:cNvSpPr txBox="1">
            <a:spLocks noChangeArrowheads="1"/>
          </p:cNvSpPr>
          <p:nvPr/>
        </p:nvSpPr>
        <p:spPr bwMode="auto">
          <a:xfrm>
            <a:off x="753666" y="2383631"/>
            <a:ext cx="23422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She’s riding a bike.</a:t>
            </a:r>
            <a:endParaRPr lang="en-US" altLang="zh-CN" sz="2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7" name="文本框 14346"/>
          <p:cNvSpPr txBox="1">
            <a:spLocks noChangeArrowheads="1"/>
          </p:cNvSpPr>
          <p:nvPr/>
        </p:nvSpPr>
        <p:spPr bwMode="auto">
          <a:xfrm>
            <a:off x="6050757" y="2383631"/>
            <a:ext cx="156959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She’s eating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8" name="文本框 14347"/>
          <p:cNvSpPr txBox="1">
            <a:spLocks noChangeArrowheads="1"/>
          </p:cNvSpPr>
          <p:nvPr/>
        </p:nvSpPr>
        <p:spPr bwMode="auto">
          <a:xfrm>
            <a:off x="1064419" y="4602956"/>
            <a:ext cx="178760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She’s walking.</a:t>
            </a:r>
            <a:endParaRPr lang="en-US" altLang="zh-CN" sz="2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9" name="文本框 14348"/>
          <p:cNvSpPr txBox="1">
            <a:spLocks noChangeArrowheads="1"/>
          </p:cNvSpPr>
          <p:nvPr/>
        </p:nvSpPr>
        <p:spPr bwMode="auto">
          <a:xfrm>
            <a:off x="6097192" y="4531519"/>
            <a:ext cx="171386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He’s running.</a:t>
            </a:r>
            <a:endParaRPr lang="en-US" altLang="zh-CN" sz="21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0" name="文本框 14349"/>
          <p:cNvSpPr txBox="1">
            <a:spLocks noChangeArrowheads="1"/>
          </p:cNvSpPr>
          <p:nvPr/>
        </p:nvSpPr>
        <p:spPr bwMode="auto">
          <a:xfrm>
            <a:off x="3475435" y="3518298"/>
            <a:ext cx="23390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He’s taking photos</a:t>
            </a:r>
            <a:r>
              <a:rPr lang="en-US" altLang="zh-CN" b="1" dirty="0">
                <a:solidFill>
                  <a:srgbClr val="FF3300"/>
                </a:solidFill>
                <a:latin typeface="Times New Roman" panose="02020603050405020304" pitchFamily="18" charset="0"/>
              </a:rPr>
              <a:t>.</a:t>
            </a:r>
            <a:endParaRPr lang="en-US" altLang="zh-CN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5382" y="1171575"/>
            <a:ext cx="1297781" cy="118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61135" y="1752601"/>
            <a:ext cx="2525315" cy="176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97192" y="816769"/>
            <a:ext cx="1496615" cy="152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63866" y="2883694"/>
            <a:ext cx="142994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图片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360885" y="3081338"/>
            <a:ext cx="954881" cy="145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6" grpId="0"/>
      <p:bldP spid="14347" grpId="0"/>
      <p:bldP spid="14348" grpId="0"/>
      <p:bldP spid="14349" grpId="0"/>
      <p:bldP spid="143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文本框 13316"/>
          <p:cNvSpPr txBox="1">
            <a:spLocks noChangeArrowheads="1"/>
          </p:cNvSpPr>
          <p:nvPr/>
        </p:nvSpPr>
        <p:spPr bwMode="auto">
          <a:xfrm>
            <a:off x="2656285" y="513160"/>
            <a:ext cx="3335016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700" b="1">
                <a:latin typeface="Times New Roman" panose="02020603050405020304" pitchFamily="18" charset="0"/>
              </a:rPr>
              <a:t>What are they doing?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3318" name="文本框 13317"/>
          <p:cNvSpPr txBox="1">
            <a:spLocks noChangeArrowheads="1"/>
          </p:cNvSpPr>
          <p:nvPr/>
        </p:nvSpPr>
        <p:spPr bwMode="auto">
          <a:xfrm>
            <a:off x="1106091" y="2430067"/>
            <a:ext cx="236220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They’re</a:t>
            </a:r>
            <a:r>
              <a:rPr lang="en-US" altLang="zh-CN" sz="21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</a:rPr>
              <a:t>swimming.</a:t>
            </a:r>
            <a:endParaRPr lang="en-US" altLang="zh-CN" sz="21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0" name="文本框 13319"/>
          <p:cNvSpPr txBox="1">
            <a:spLocks noChangeArrowheads="1"/>
          </p:cNvSpPr>
          <p:nvPr/>
        </p:nvSpPr>
        <p:spPr bwMode="auto">
          <a:xfrm>
            <a:off x="4852988" y="2430067"/>
            <a:ext cx="29853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They’re 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</a:rPr>
              <a:t>playing football.</a:t>
            </a:r>
            <a:endParaRPr lang="en-US" altLang="zh-CN" sz="21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2" name="文本框 13321"/>
          <p:cNvSpPr txBox="1">
            <a:spLocks noChangeArrowheads="1"/>
          </p:cNvSpPr>
          <p:nvPr/>
        </p:nvSpPr>
        <p:spPr bwMode="auto">
          <a:xfrm>
            <a:off x="1121569" y="4670823"/>
            <a:ext cx="32835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They’re</a:t>
            </a:r>
            <a:r>
              <a:rPr lang="en-US" altLang="zh-CN" sz="21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</a:rPr>
              <a:t>playing basketball.</a:t>
            </a:r>
            <a:endParaRPr lang="en-US" altLang="zh-CN" sz="21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4" name="文本框 13323"/>
          <p:cNvSpPr txBox="1">
            <a:spLocks noChangeArrowheads="1"/>
          </p:cNvSpPr>
          <p:nvPr/>
        </p:nvSpPr>
        <p:spPr bwMode="auto">
          <a:xfrm>
            <a:off x="5274469" y="4727973"/>
            <a:ext cx="206037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</a:rPr>
              <a:t>They’re</a:t>
            </a:r>
            <a:r>
              <a:rPr lang="en-US" altLang="zh-CN" sz="2100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</a:rPr>
              <a:t>reading.</a:t>
            </a:r>
            <a:endParaRPr lang="en-US" altLang="zh-CN" sz="2100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639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58517" y="3021807"/>
            <a:ext cx="2212181" cy="145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89472" y="1082279"/>
            <a:ext cx="2081213" cy="1288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图片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74469" y="1114425"/>
            <a:ext cx="2362200" cy="131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图片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87554" y="3021806"/>
            <a:ext cx="2343150" cy="1672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20" grpId="0"/>
      <p:bldP spid="13322" grpId="0"/>
      <p:bldP spid="133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占位符 41986"/>
          <p:cNvSpPr>
            <a:spLocks noGrp="1" noChangeArrowheads="1"/>
          </p:cNvSpPr>
          <p:nvPr>
            <p:ph type="body" idx="4294967295"/>
          </p:nvPr>
        </p:nvSpPr>
        <p:spPr>
          <a:xfrm>
            <a:off x="1084660" y="1421606"/>
            <a:ext cx="6858000" cy="3968354"/>
          </a:xfrm>
        </p:spPr>
        <p:txBody>
          <a:bodyPr/>
          <a:lstStyle/>
          <a:p>
            <a:r>
              <a:rPr lang="en-US" altLang="zh-CN" sz="3000" b="1" i="1" dirty="0">
                <a:latin typeface="Times New Roman" panose="02020603050405020304" pitchFamily="18" charset="0"/>
              </a:rPr>
              <a:t>What  are you doing?       I’m   …</a:t>
            </a:r>
            <a:r>
              <a:rPr lang="en-US" altLang="zh-CN" sz="3000" b="1" i="1" dirty="0" err="1">
                <a:latin typeface="Times New Roman" panose="02020603050405020304" pitchFamily="18" charset="0"/>
              </a:rPr>
              <a:t>ing</a:t>
            </a:r>
            <a:r>
              <a:rPr lang="en-US" altLang="zh-CN" sz="3000" b="1" i="1" dirty="0">
                <a:latin typeface="Times New Roman" panose="02020603050405020304" pitchFamily="18" charset="0"/>
              </a:rPr>
              <a:t>.</a:t>
            </a:r>
            <a:endParaRPr lang="en-US" altLang="zh-CN" sz="3000" b="1" i="1" dirty="0">
              <a:latin typeface="Times New Roman" panose="02020603050405020304" pitchFamily="18" charset="0"/>
            </a:endParaRPr>
          </a:p>
          <a:p>
            <a:r>
              <a:rPr lang="en-US" altLang="zh-CN" sz="3000" b="1" i="1" dirty="0">
                <a:latin typeface="Times New Roman" panose="02020603050405020304" pitchFamily="18" charset="0"/>
              </a:rPr>
              <a:t>What’s she doing?           She’s …</a:t>
            </a:r>
            <a:r>
              <a:rPr lang="en-US" altLang="zh-CN" sz="3000" b="1" i="1" dirty="0" err="1">
                <a:latin typeface="Times New Roman" panose="02020603050405020304" pitchFamily="18" charset="0"/>
              </a:rPr>
              <a:t>ing</a:t>
            </a:r>
            <a:r>
              <a:rPr lang="en-US" altLang="zh-CN" sz="3000" b="1" i="1" dirty="0">
                <a:latin typeface="Times New Roman" panose="02020603050405020304" pitchFamily="18" charset="0"/>
              </a:rPr>
              <a:t>.</a:t>
            </a:r>
            <a:endParaRPr lang="en-US" altLang="zh-CN" sz="3000" b="1" i="1" dirty="0">
              <a:latin typeface="Times New Roman" panose="02020603050405020304" pitchFamily="18" charset="0"/>
            </a:endParaRPr>
          </a:p>
          <a:p>
            <a:r>
              <a:rPr lang="en-US" altLang="zh-CN" sz="3000" b="1" i="1" dirty="0">
                <a:latin typeface="Times New Roman" panose="02020603050405020304" pitchFamily="18" charset="0"/>
              </a:rPr>
              <a:t>What’s he doing?            He’s  …</a:t>
            </a:r>
            <a:r>
              <a:rPr lang="en-US" altLang="zh-CN" sz="3000" b="1" i="1" dirty="0" err="1">
                <a:latin typeface="Times New Roman" panose="02020603050405020304" pitchFamily="18" charset="0"/>
              </a:rPr>
              <a:t>ing</a:t>
            </a:r>
            <a:r>
              <a:rPr lang="en-US" altLang="zh-CN" sz="3000" b="1" i="1" dirty="0">
                <a:latin typeface="Times New Roman" panose="02020603050405020304" pitchFamily="18" charset="0"/>
              </a:rPr>
              <a:t>.</a:t>
            </a:r>
            <a:endParaRPr lang="en-US" altLang="zh-CN" sz="3000" b="1" i="1" dirty="0">
              <a:latin typeface="Times New Roman" panose="02020603050405020304" pitchFamily="18" charset="0"/>
            </a:endParaRPr>
          </a:p>
          <a:p>
            <a:r>
              <a:rPr lang="en-US" altLang="zh-CN" sz="3000" b="1" i="1" dirty="0">
                <a:latin typeface="Times New Roman" panose="02020603050405020304" pitchFamily="18" charset="0"/>
              </a:rPr>
              <a:t>What’s it doing?             It’s   …</a:t>
            </a:r>
            <a:r>
              <a:rPr lang="en-US" altLang="zh-CN" sz="3000" b="1" i="1" dirty="0" err="1">
                <a:latin typeface="Times New Roman" panose="02020603050405020304" pitchFamily="18" charset="0"/>
              </a:rPr>
              <a:t>ing</a:t>
            </a:r>
            <a:r>
              <a:rPr lang="en-US" altLang="zh-CN" sz="3000" b="1" i="1" dirty="0">
                <a:latin typeface="Times New Roman" panose="02020603050405020304" pitchFamily="18" charset="0"/>
              </a:rPr>
              <a:t>.</a:t>
            </a:r>
            <a:endParaRPr lang="en-US" altLang="zh-CN" sz="3000" b="1" i="1" dirty="0">
              <a:latin typeface="Times New Roman" panose="02020603050405020304" pitchFamily="18" charset="0"/>
            </a:endParaRPr>
          </a:p>
          <a:p>
            <a:r>
              <a:rPr lang="en-US" altLang="zh-CN" sz="3000" b="1" i="1" dirty="0">
                <a:latin typeface="Times New Roman" panose="02020603050405020304" pitchFamily="18" charset="0"/>
              </a:rPr>
              <a:t>What are they doing?     They’re…</a:t>
            </a:r>
            <a:r>
              <a:rPr lang="en-US" altLang="zh-CN" sz="3000" b="1" i="1" dirty="0" err="1">
                <a:latin typeface="Times New Roman" panose="02020603050405020304" pitchFamily="18" charset="0"/>
              </a:rPr>
              <a:t>ing</a:t>
            </a:r>
            <a:r>
              <a:rPr lang="en-US" altLang="zh-CN" sz="3000" b="1" dirty="0">
                <a:latin typeface="Times New Roman" panose="02020603050405020304" pitchFamily="18" charset="0"/>
              </a:rPr>
              <a:t>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88282" y="814388"/>
            <a:ext cx="5885260" cy="424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矩形 11"/>
          <p:cNvSpPr>
            <a:spLocks noChangeArrowheads="1"/>
          </p:cNvSpPr>
          <p:nvPr/>
        </p:nvSpPr>
        <p:spPr bwMode="auto">
          <a:xfrm>
            <a:off x="2381" y="688182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之合作探究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5"/>
          <p:cNvSpPr txBox="1">
            <a:spLocks noChangeArrowheads="1"/>
          </p:cNvSpPr>
          <p:nvPr/>
        </p:nvSpPr>
        <p:spPr bwMode="auto">
          <a:xfrm>
            <a:off x="1925241" y="1383506"/>
            <a:ext cx="4320778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A:A boy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B: What’s he doing?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A: He’s playing football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B: It’s a picture 2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A: Yes, he is.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908697" y="636985"/>
            <a:ext cx="5167313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</a:rPr>
              <a:t>Say and guess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1554957" y="4386263"/>
            <a:ext cx="151328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running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882754" y="4386263"/>
            <a:ext cx="241101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playing football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2048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0860" y="1930003"/>
            <a:ext cx="2300288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82704" y="1943101"/>
            <a:ext cx="2924175" cy="217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矩形 11"/>
          <p:cNvSpPr>
            <a:spLocks noChangeArrowheads="1"/>
          </p:cNvSpPr>
          <p:nvPr/>
        </p:nvSpPr>
        <p:spPr bwMode="auto">
          <a:xfrm>
            <a:off x="113110" y="758429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之自主探究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  <p:bldP spid="1024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1524000" y="4263628"/>
            <a:ext cx="2396729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playing games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592366" y="4263628"/>
            <a:ext cx="1513284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dancing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21507" name="Picture 8" descr="0013729e42d20b57ca260b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08510" y="1787128"/>
            <a:ext cx="28575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4242" y="1581150"/>
            <a:ext cx="2135981" cy="226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bldLvl="0" animBg="1"/>
      <p:bldP spid="1126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2195513" y="3987403"/>
            <a:ext cx="151328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eating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5274469" y="3987403"/>
            <a:ext cx="151328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drinking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22531" name="Picture 8" descr="u=2665787115,3462151166&amp;fm=21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94235" y="1664494"/>
            <a:ext cx="2862263" cy="1955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50619" y="1557338"/>
            <a:ext cx="20764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 animBg="1"/>
      <p:bldP spid="1229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089547" y="3706416"/>
            <a:ext cx="1513284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talking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5057775" y="3706416"/>
            <a:ext cx="151328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tidying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pic>
        <p:nvPicPr>
          <p:cNvPr id="23555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1383507"/>
            <a:ext cx="3407569" cy="192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9" descr="u=1651325311,3816316613&amp;fm=21&amp;gp=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3925" y="1383507"/>
            <a:ext cx="2700338" cy="2027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195513" y="3921919"/>
            <a:ext cx="1513285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700" b="1">
                <a:latin typeface="Times New Roman" panose="02020603050405020304" pitchFamily="18" charset="0"/>
              </a:rPr>
              <a:t>reading</a:t>
            </a:r>
            <a:endParaRPr lang="en-US" altLang="zh-CN" sz="2700" b="1">
              <a:latin typeface="Times New Roman" panose="02020603050405020304" pitchFamily="18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947047" y="3868341"/>
            <a:ext cx="2571750" cy="432197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</a:rPr>
              <a:t>playing basketball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pic>
        <p:nvPicPr>
          <p:cNvPr id="24579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5888" y="1168004"/>
            <a:ext cx="2807494" cy="2277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9" descr="C5B095EF061EA68111592BD9AAB74B7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383507"/>
            <a:ext cx="3294460" cy="210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  <p:bldP spid="1434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 Box 4"/>
          <p:cNvSpPr txBox="1">
            <a:spLocks noChangeArrowheads="1"/>
          </p:cNvSpPr>
          <p:nvPr/>
        </p:nvSpPr>
        <p:spPr bwMode="auto">
          <a:xfrm>
            <a:off x="1119188" y="1837135"/>
            <a:ext cx="4208860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</a:rPr>
              <a:t>Listen, point and say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1247775" y="2819401"/>
            <a:ext cx="3833813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i="1" dirty="0">
                <a:latin typeface="Times New Roman" panose="02020603050405020304" pitchFamily="18" charset="0"/>
              </a:rPr>
              <a:t>A: What’s he doing?</a:t>
            </a:r>
            <a:endParaRPr lang="en-US" altLang="zh-CN" sz="27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i="1" dirty="0">
                <a:latin typeface="Times New Roman" panose="02020603050405020304" pitchFamily="18" charset="0"/>
              </a:rPr>
              <a:t>B: He’s eating.</a:t>
            </a:r>
            <a:endParaRPr lang="en-US" altLang="zh-CN" sz="2700" i="1" dirty="0">
              <a:latin typeface="Times New Roman" panose="02020603050405020304" pitchFamily="18" charset="0"/>
            </a:endParaRPr>
          </a:p>
        </p:txBody>
      </p:sp>
      <p:pic>
        <p:nvPicPr>
          <p:cNvPr id="7171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676900" y="1699022"/>
            <a:ext cx="23431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矩形 9"/>
          <p:cNvSpPr>
            <a:spLocks noChangeArrowheads="1"/>
          </p:cNvSpPr>
          <p:nvPr/>
        </p:nvSpPr>
        <p:spPr bwMode="auto">
          <a:xfrm>
            <a:off x="109538" y="910828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4"/>
          <p:cNvSpPr txBox="1">
            <a:spLocks noChangeArrowheads="1"/>
          </p:cNvSpPr>
          <p:nvPr/>
        </p:nvSpPr>
        <p:spPr bwMode="auto">
          <a:xfrm>
            <a:off x="2225279" y="688181"/>
            <a:ext cx="4857750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</a:rPr>
              <a:t>Draw, ask and answer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sp>
        <p:nvSpPr>
          <p:cNvPr id="25602" name="Text Box 6"/>
          <p:cNvSpPr txBox="1">
            <a:spLocks noChangeArrowheads="1"/>
          </p:cNvSpPr>
          <p:nvPr/>
        </p:nvSpPr>
        <p:spPr bwMode="auto">
          <a:xfrm>
            <a:off x="1709737" y="1383507"/>
            <a:ext cx="5292329" cy="13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A: What are you drawing? Are you…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B: Yes/No, I’m…</a:t>
            </a:r>
            <a:endParaRPr lang="en-US" altLang="zh-CN" sz="21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</p:txBody>
      </p:sp>
      <p:pic>
        <p:nvPicPr>
          <p:cNvPr id="2560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25279" y="2393157"/>
            <a:ext cx="4212431" cy="222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协作交流</a:t>
            </a:r>
            <a:endParaRPr lang="zh-CN" altLang="en-US" sz="15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244078" y="777478"/>
            <a:ext cx="908447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总结提高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26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20416" y="1076325"/>
            <a:ext cx="6471047" cy="377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4"/>
          <p:cNvSpPr txBox="1">
            <a:spLocks noChangeArrowheads="1"/>
          </p:cNvSpPr>
          <p:nvPr/>
        </p:nvSpPr>
        <p:spPr bwMode="auto">
          <a:xfrm>
            <a:off x="1684735" y="841773"/>
            <a:ext cx="6753225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Listen and say. Then chant</a:t>
            </a:r>
            <a:r>
              <a:rPr lang="en-US" altLang="zh-CN" sz="3300" dirty="0">
                <a:latin typeface="Times New Roman" panose="02020603050405020304" pitchFamily="18" charset="0"/>
              </a:rPr>
              <a:t>.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  <p:sp>
        <p:nvSpPr>
          <p:cNvPr id="27650" name="Text Box 5"/>
          <p:cNvSpPr txBox="1">
            <a:spLocks noChangeArrowheads="1"/>
          </p:cNvSpPr>
          <p:nvPr/>
        </p:nvSpPr>
        <p:spPr bwMode="auto">
          <a:xfrm>
            <a:off x="3600451" y="1545431"/>
            <a:ext cx="3888581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What are you doing?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We’re very late.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Hurry up! Hurry up!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Please finish your cake!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2765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71626" y="2143125"/>
            <a:ext cx="1565672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 Box 4"/>
          <p:cNvSpPr txBox="1">
            <a:spLocks noChangeArrowheads="1"/>
          </p:cNvSpPr>
          <p:nvPr/>
        </p:nvSpPr>
        <p:spPr bwMode="auto">
          <a:xfrm>
            <a:off x="2897982" y="1437085"/>
            <a:ext cx="4050506" cy="2607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What are you doing?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Please put on your shoes!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Hurry up! Hurry up!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000" dirty="0">
                <a:latin typeface="Times New Roman" panose="02020603050405020304" pitchFamily="18" charset="0"/>
              </a:rPr>
              <a:t>There’s no time to lose.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28674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47800" y="897732"/>
            <a:ext cx="1150144" cy="864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4" name="内容占位符 317443"/>
          <p:cNvSpPr>
            <a:spLocks noGrp="1" noChangeArrowheads="1"/>
          </p:cNvSpPr>
          <p:nvPr>
            <p:ph idx="4294967295"/>
          </p:nvPr>
        </p:nvSpPr>
        <p:spPr>
          <a:xfrm>
            <a:off x="1084411" y="1597407"/>
            <a:ext cx="7197815" cy="325755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Repeat the text after the tape and try to act it.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(跟读课文录音并表演出来)</a:t>
            </a:r>
            <a:endParaRPr lang="zh-CN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zh-CN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熟读对话内容；熟悉基本句型；完成活动手册内容</a:t>
            </a:r>
            <a:r>
              <a:rPr lang="en-US" altLang="zh-CN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en-US" altLang="zh-CN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440531" y="792956"/>
            <a:ext cx="10572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Homework</a:t>
            </a:r>
            <a:endParaRPr lang="en-US" altLang="zh-CN" sz="15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44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7444">
                                            <p:txEl>
                                              <p:charRg st="15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7444">
                                            <p:txEl>
                                              <p:charRg st="22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174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17444">
                                            <p:txEl>
                                              <p:charRg st="35" end="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174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4"/>
          <p:cNvSpPr txBox="1">
            <a:spLocks noChangeArrowheads="1"/>
          </p:cNvSpPr>
          <p:nvPr/>
        </p:nvSpPr>
        <p:spPr bwMode="auto">
          <a:xfrm>
            <a:off x="1023938" y="2068116"/>
            <a:ext cx="4589860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A: What’s he doing?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B: He’s running.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8194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42272" y="1383506"/>
            <a:ext cx="2970609" cy="263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35832" y="1083469"/>
            <a:ext cx="2918222" cy="3401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8" name="Text Box 7"/>
          <p:cNvSpPr txBox="1">
            <a:spLocks noChangeArrowheads="1"/>
          </p:cNvSpPr>
          <p:nvPr/>
        </p:nvSpPr>
        <p:spPr bwMode="auto">
          <a:xfrm>
            <a:off x="4638675" y="2085975"/>
            <a:ext cx="3267075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A: What’re they doing?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B: They’re singing.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7294" y="1181100"/>
            <a:ext cx="2464594" cy="302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Text Box 5"/>
          <p:cNvSpPr txBox="1">
            <a:spLocks noChangeArrowheads="1"/>
          </p:cNvSpPr>
          <p:nvPr/>
        </p:nvSpPr>
        <p:spPr bwMode="auto">
          <a:xfrm>
            <a:off x="4344591" y="2216944"/>
            <a:ext cx="3267075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A: What’s she doing?</a:t>
            </a:r>
            <a:endParaRPr lang="en-US" altLang="zh-CN" sz="27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B: she’s dancing.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61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18085" y="933450"/>
            <a:ext cx="5475684" cy="3655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4"/>
          <p:cNvSpPr txBox="1">
            <a:spLocks noChangeArrowheads="1"/>
          </p:cNvSpPr>
          <p:nvPr/>
        </p:nvSpPr>
        <p:spPr bwMode="auto">
          <a:xfrm>
            <a:off x="2603898" y="646510"/>
            <a:ext cx="3950494" cy="577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Listen and say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12290" name="Text Box 6"/>
          <p:cNvSpPr txBox="1">
            <a:spLocks noChangeArrowheads="1"/>
          </p:cNvSpPr>
          <p:nvPr/>
        </p:nvSpPr>
        <p:spPr bwMode="auto">
          <a:xfrm>
            <a:off x="1526381" y="1223963"/>
            <a:ext cx="5292329" cy="3784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100" i="1" dirty="0">
                <a:latin typeface="Times New Roman" panose="02020603050405020304" pitchFamily="18" charset="0"/>
              </a:rPr>
              <a:t> Smart: Where are </a:t>
            </a:r>
            <a:r>
              <a:rPr lang="en-US" altLang="zh-CN" sz="2100" i="1" dirty="0" err="1">
                <a:latin typeface="Times New Roman" panose="02020603050405020304" pitchFamily="18" charset="0"/>
              </a:rPr>
              <a:t>Lingling</a:t>
            </a:r>
            <a:r>
              <a:rPr lang="en-US" altLang="zh-CN" sz="2100" i="1" dirty="0">
                <a:latin typeface="Times New Roman" panose="02020603050405020304" pitchFamily="18" charset="0"/>
              </a:rPr>
              <a:t> and Amy?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i="1" dirty="0">
                <a:latin typeface="Times New Roman" panose="02020603050405020304" pitchFamily="18" charset="0"/>
              </a:rPr>
              <a:t>: They’re there.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100" i="1" dirty="0">
                <a:latin typeface="Times New Roman" panose="02020603050405020304" pitchFamily="18" charset="0"/>
              </a:rPr>
              <a:t> Smart: What are they doing?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i="1" dirty="0">
                <a:latin typeface="Times New Roman" panose="02020603050405020304" pitchFamily="18" charset="0"/>
              </a:rPr>
              <a:t>: They’re </a:t>
            </a:r>
            <a:r>
              <a:rPr lang="en-US" altLang="zh-CN" sz="21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playing five-stones</a:t>
            </a:r>
            <a:r>
              <a:rPr lang="en-US" altLang="zh-CN" sz="2100" i="1" dirty="0">
                <a:latin typeface="Times New Roman" panose="02020603050405020304" pitchFamily="18" charset="0"/>
              </a:rPr>
              <a:t>.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100" i="1" dirty="0">
                <a:latin typeface="Times New Roman" panose="02020603050405020304" pitchFamily="18" charset="0"/>
              </a:rPr>
              <a:t> Smart: And where is Sam?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i="1" dirty="0">
                <a:latin typeface="Times New Roman" panose="02020603050405020304" pitchFamily="18" charset="0"/>
              </a:rPr>
              <a:t>: He’s behind the tree.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Ms</a:t>
            </a:r>
            <a:r>
              <a:rPr lang="en-US" altLang="zh-CN" sz="2100" i="1" dirty="0">
                <a:latin typeface="Times New Roman" panose="02020603050405020304" pitchFamily="18" charset="0"/>
              </a:rPr>
              <a:t> Smart: What’s he doing there?</a:t>
            </a:r>
            <a:endParaRPr lang="en-US" altLang="zh-CN" sz="21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100" i="1" dirty="0" err="1">
                <a:latin typeface="Times New Roman" panose="02020603050405020304" pitchFamily="18" charset="0"/>
              </a:rPr>
              <a:t>Daming</a:t>
            </a:r>
            <a:r>
              <a:rPr lang="en-US" altLang="zh-CN" sz="2100" i="1" dirty="0">
                <a:latin typeface="Times New Roman" panose="02020603050405020304" pitchFamily="18" charset="0"/>
              </a:rPr>
              <a:t>: He’s </a:t>
            </a:r>
            <a:r>
              <a:rPr lang="en-US" altLang="zh-CN" sz="21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playing hide-and-seek </a:t>
            </a:r>
            <a:r>
              <a:rPr lang="en-US" altLang="zh-CN" sz="2100" i="1" dirty="0">
                <a:latin typeface="Times New Roman" panose="02020603050405020304" pitchFamily="18" charset="0"/>
              </a:rPr>
              <a:t>with me.</a:t>
            </a:r>
            <a:endParaRPr lang="en-US" altLang="zh-CN" sz="2100" i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5"/>
          <p:cNvSpPr txBox="1">
            <a:spLocks noChangeArrowheads="1"/>
          </p:cNvSpPr>
          <p:nvPr/>
        </p:nvSpPr>
        <p:spPr bwMode="auto">
          <a:xfrm>
            <a:off x="2878932" y="564356"/>
            <a:ext cx="3950494" cy="57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</a:rPr>
              <a:t>Look and say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sp>
        <p:nvSpPr>
          <p:cNvPr id="13314" name="Text Box 6"/>
          <p:cNvSpPr txBox="1">
            <a:spLocks noChangeArrowheads="1"/>
          </p:cNvSpPr>
          <p:nvPr/>
        </p:nvSpPr>
        <p:spPr bwMode="auto">
          <a:xfrm>
            <a:off x="1818085" y="1168004"/>
            <a:ext cx="4913709" cy="1107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700" i="1" dirty="0">
                <a:latin typeface="Times New Roman" panose="02020603050405020304" pitchFamily="18" charset="0"/>
              </a:rPr>
              <a:t>What’s he/she doing?</a:t>
            </a:r>
            <a:endParaRPr lang="en-US" altLang="zh-CN" sz="2700" i="1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700" i="1" dirty="0">
                <a:latin typeface="Times New Roman" panose="02020603050405020304" pitchFamily="18" charset="0"/>
              </a:rPr>
              <a:t>What’s are they doing?</a:t>
            </a:r>
            <a:endParaRPr lang="en-US" altLang="zh-CN" sz="2700" i="1" dirty="0">
              <a:latin typeface="Times New Roman" panose="02020603050405020304" pitchFamily="18" charset="0"/>
            </a:endParaRP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0010" y="2301479"/>
            <a:ext cx="4250531" cy="2178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11"/>
          <p:cNvSpPr>
            <a:spLocks noChangeArrowheads="1"/>
          </p:cNvSpPr>
          <p:nvPr/>
        </p:nvSpPr>
        <p:spPr bwMode="auto">
          <a:xfrm>
            <a:off x="2381" y="688182"/>
            <a:ext cx="1547813" cy="602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自主或小组探究</a:t>
            </a:r>
            <a:endParaRPr lang="en-US" altLang="zh-CN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algn="ctr" eaLnBrk="0" hangingPunct="0"/>
            <a:r>
              <a:rPr lang="zh-CN" altLang="en-US" sz="15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之活动探究</a:t>
            </a:r>
            <a:endParaRPr lang="zh-CN" altLang="en-US" sz="15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4338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6654" y="790575"/>
            <a:ext cx="6066234" cy="4232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b8b6c287-7117-42c1-8fcf-fd63a428306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1523</Words>
  <Application>WPS 演示</Application>
  <PresentationFormat>全屏显示(16:9)</PresentationFormat>
  <Paragraphs>128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Times New Roman</vt:lpstr>
      <vt:lpstr>微软雅黑</vt:lpstr>
      <vt:lpstr>Calibri</vt:lpstr>
      <vt:lpstr>Arial Unicode MS</vt:lpstr>
      <vt:lpstr>Arial</vt:lpstr>
      <vt:lpstr>第一PPT模板网-WWW.1PPT.COM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606</cp:revision>
  <dcterms:created xsi:type="dcterms:W3CDTF">2013-07-01T03:05:00Z</dcterms:created>
  <dcterms:modified xsi:type="dcterms:W3CDTF">2023-02-15T03:11:48Z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885BEABEF2FE442EB5C8FD11D3003B99</vt:lpwstr>
  </property>
</Properties>
</file>