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handoutMasterIdLst>
    <p:handoutMasterId r:id="rId39"/>
  </p:handoutMasterIdLst>
  <p:sldIdLst>
    <p:sldId id="477" r:id="rId4"/>
    <p:sldId id="1345" r:id="rId6"/>
    <p:sldId id="1379" r:id="rId7"/>
    <p:sldId id="1390" r:id="rId8"/>
    <p:sldId id="1391" r:id="rId9"/>
    <p:sldId id="1392" r:id="rId10"/>
    <p:sldId id="1346" r:id="rId11"/>
    <p:sldId id="1347" r:id="rId12"/>
    <p:sldId id="1383" r:id="rId13"/>
    <p:sldId id="1380" r:id="rId14"/>
    <p:sldId id="1352" r:id="rId15"/>
    <p:sldId id="1353" r:id="rId16"/>
    <p:sldId id="1354" r:id="rId17"/>
    <p:sldId id="1387" r:id="rId18"/>
    <p:sldId id="1388" r:id="rId19"/>
    <p:sldId id="1355" r:id="rId20"/>
    <p:sldId id="1357" r:id="rId21"/>
    <p:sldId id="1381" r:id="rId22"/>
    <p:sldId id="1359" r:id="rId23"/>
    <p:sldId id="1360" r:id="rId24"/>
    <p:sldId id="1361" r:id="rId25"/>
    <p:sldId id="1362" r:id="rId26"/>
    <p:sldId id="1363" r:id="rId27"/>
    <p:sldId id="1364" r:id="rId28"/>
    <p:sldId id="1365" r:id="rId29"/>
    <p:sldId id="1367" r:id="rId30"/>
    <p:sldId id="1372" r:id="rId31"/>
    <p:sldId id="1373" r:id="rId32"/>
    <p:sldId id="1374" r:id="rId33"/>
    <p:sldId id="1375" r:id="rId34"/>
    <p:sldId id="1376" r:id="rId35"/>
    <p:sldId id="1377" r:id="rId36"/>
    <p:sldId id="559" r:id="rId37"/>
    <p:sldId id="268" r:id="rId38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5" autoAdjust="0"/>
    <p:restoredTop sz="93982" autoAdjust="0"/>
  </p:normalViewPr>
  <p:slideViewPr>
    <p:cSldViewPr snapToGrid="0">
      <p:cViewPr varScale="1">
        <p:scale>
          <a:sx n="145" d="100"/>
          <a:sy n="145" d="100"/>
        </p:scale>
        <p:origin x="-654" y="-90"/>
      </p:cViewPr>
      <p:guideLst>
        <p:guide orient="horz" pos="17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C3EFDF69-EE19-42E1-AF19-3D0DDB4083F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10838BEC-3084-4F11-92BD-1B7B9C90DA6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微软雅黑" panose="020B0503020204020204" pitchFamily="34" charset="-122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3F1C154-9A71-46D3-8706-D030018D38A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993E24D-08AE-4A3D-8467-9D3DDCADC94D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606B8-63DF-4116-AD25-7F078D60F1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8D6087-A144-4707-B4AE-D193938FB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C2868C-A420-4993-A3B3-59A807F2D6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09F4CF-3014-4368-949B-1E5C409298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53911D-BE14-4DF9-BD0F-7EB587068F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BD60E3-92C4-4655-8B05-B0EBB4DA48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23873B-4B8D-46CB-BC28-ADB585BA03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02D5D-7494-4B1F-9CCA-4C4B7EE35C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AB0EB0-7AF0-4026-A087-3B582479EF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D0E75-E0D1-4C9B-A96B-3E038C561AA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FEEFB-3C8E-4587-989D-3A2A7A2E7E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16494-9C5E-4942-AE3C-579220989F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77F85-5099-4AEF-81EE-3FD90930E8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261E3-5B7A-4461-A28F-128F15DD2C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F96AF9A5-AFD4-46E3-9109-2E6A6E8EA28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6" name="图片 28"/>
          <p:cNvSpPr>
            <a:spLocks noChangeAspect="1" noChangeArrowheads="1"/>
          </p:cNvSpPr>
          <p:nvPr/>
        </p:nvSpPr>
        <p:spPr bwMode="auto">
          <a:xfrm>
            <a:off x="203598" y="629841"/>
            <a:ext cx="8736806" cy="234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3.jpeg"/><Relationship Id="rId7" Type="http://schemas.openxmlformats.org/officeDocument/2006/relationships/image" Target="../media/image22.jpeg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7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4878" y="1128712"/>
            <a:ext cx="6122194" cy="163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Module 6 Unit 1</a:t>
            </a:r>
            <a:endParaRPr lang="en-US" altLang="zh-CN" sz="3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endParaRPr lang="en-US" altLang="zh-CN" sz="33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r>
              <a:rPr lang="en-US" altLang="zh-CN" sz="33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 usually play basketball.</a:t>
            </a:r>
            <a:endParaRPr lang="en-US" altLang="zh-CN" sz="33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123" name="图片 1" descr="封面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2194" y="1128712"/>
            <a:ext cx="2953941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6"/>
          <p:cNvSpPr txBox="1">
            <a:spLocks noChangeArrowheads="1"/>
          </p:cNvSpPr>
          <p:nvPr/>
        </p:nvSpPr>
        <p:spPr bwMode="auto">
          <a:xfrm>
            <a:off x="1308498" y="1550194"/>
            <a:ext cx="4968478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3. What is Daming doing now?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1689498" y="2228850"/>
            <a:ext cx="4968478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He is watching TV now.</a:t>
            </a:r>
            <a:endParaRPr lang="en-US" altLang="zh-CN" sz="3000" b="1" i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5"/>
          <p:cNvSpPr txBox="1">
            <a:spLocks noChangeArrowheads="1"/>
          </p:cNvSpPr>
          <p:nvPr/>
        </p:nvSpPr>
        <p:spPr bwMode="auto">
          <a:xfrm>
            <a:off x="534591" y="1253729"/>
            <a:ext cx="8522494" cy="531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4. What does Daming usually do on  Sundays?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6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4094" y="3003947"/>
            <a:ext cx="1516856" cy="156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AutoShape 8"/>
          <p:cNvSpPr>
            <a:spLocks noChangeArrowheads="1"/>
          </p:cNvSpPr>
          <p:nvPr/>
        </p:nvSpPr>
        <p:spPr bwMode="auto">
          <a:xfrm>
            <a:off x="2141935" y="2356248"/>
            <a:ext cx="3618309" cy="1348978"/>
          </a:xfrm>
          <a:prstGeom prst="cloudCallout">
            <a:avLst>
              <a:gd name="adj1" fmla="val 68690"/>
              <a:gd name="adj2" fmla="val 82657"/>
            </a:avLst>
          </a:prstGeom>
          <a:solidFill>
            <a:schemeClr val="accent1">
              <a:alpha val="0"/>
            </a:schemeClr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/>
          <a:lstStyle/>
          <a:p>
            <a:pPr algn="ctr"/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5"/>
          <p:cNvSpPr txBox="1">
            <a:spLocks noChangeArrowheads="1"/>
          </p:cNvSpPr>
          <p:nvPr/>
        </p:nvSpPr>
        <p:spPr bwMode="auto">
          <a:xfrm>
            <a:off x="969169" y="1506141"/>
            <a:ext cx="685800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5. Is Daming doing his homework today?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88" name="Text Box 6"/>
          <p:cNvSpPr txBox="1">
            <a:spLocks noChangeArrowheads="1"/>
          </p:cNvSpPr>
          <p:nvPr/>
        </p:nvSpPr>
        <p:spPr bwMode="auto">
          <a:xfrm>
            <a:off x="1350169" y="2247900"/>
            <a:ext cx="4968479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No, he isn’t.</a:t>
            </a:r>
            <a:endParaRPr lang="en-US" altLang="zh-CN" sz="3000" b="1" i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5"/>
          <p:cNvSpPr txBox="1">
            <a:spLocks noChangeArrowheads="1"/>
          </p:cNvSpPr>
          <p:nvPr/>
        </p:nvSpPr>
        <p:spPr bwMode="auto">
          <a:xfrm>
            <a:off x="1143000" y="1383506"/>
            <a:ext cx="6561535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6. Is Daming riding his bike today?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1458516" y="2269331"/>
            <a:ext cx="4968478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No, he isn’t.</a:t>
            </a:r>
            <a:endParaRPr lang="en-US" altLang="zh-CN" sz="3000" b="1" i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矩形 47107"/>
          <p:cNvSpPr>
            <a:spLocks noChangeArrowheads="1"/>
          </p:cNvSpPr>
          <p:nvPr/>
        </p:nvSpPr>
        <p:spPr bwMode="auto">
          <a:xfrm>
            <a:off x="1709738" y="789385"/>
            <a:ext cx="6010275" cy="3780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endParaRPr lang="zh-CN" altLang="en-US" sz="27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>
              <a:spcBef>
                <a:spcPct val="20000"/>
              </a:spcBef>
            </a:pPr>
            <a:r>
              <a:rPr lang="zh-CN" altLang="en-US" sz="27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　</a:t>
            </a:r>
            <a:endParaRPr lang="zh-CN" altLang="en-US" sz="27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7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7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58" name="图片 47108" descr="玫瑰开放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17544" y="3759994"/>
            <a:ext cx="664369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文本框 47109"/>
          <p:cNvSpPr txBox="1">
            <a:spLocks noChangeArrowheads="1"/>
          </p:cNvSpPr>
          <p:nvPr/>
        </p:nvSpPr>
        <p:spPr bwMode="auto">
          <a:xfrm>
            <a:off x="1656160" y="1869282"/>
            <a:ext cx="2052638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I usually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7111" name="文本框 47110"/>
          <p:cNvSpPr txBox="1">
            <a:spLocks noChangeArrowheads="1"/>
          </p:cNvSpPr>
          <p:nvPr/>
        </p:nvSpPr>
        <p:spPr bwMode="auto">
          <a:xfrm>
            <a:off x="3707607" y="1221582"/>
            <a:ext cx="378023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rgbClr val="D60093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basketball.</a:t>
            </a:r>
            <a:endParaRPr lang="en-US" altLang="zh-CN" sz="3600" b="1">
              <a:solidFill>
                <a:srgbClr val="D60093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7112" name="文本框 47111"/>
          <p:cNvSpPr txBox="1">
            <a:spLocks noChangeArrowheads="1"/>
          </p:cNvSpPr>
          <p:nvPr/>
        </p:nvSpPr>
        <p:spPr bwMode="auto">
          <a:xfrm>
            <a:off x="3707606" y="1924051"/>
            <a:ext cx="3833813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help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rgbClr val="D60093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my father.</a:t>
            </a:r>
            <a:endParaRPr lang="en-US" altLang="zh-CN" sz="3600" b="1">
              <a:solidFill>
                <a:srgbClr val="D60093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7113" name="文本框 47112"/>
          <p:cNvSpPr txBox="1">
            <a:spLocks noChangeArrowheads="1"/>
          </p:cNvSpPr>
          <p:nvPr/>
        </p:nvSpPr>
        <p:spPr bwMode="auto">
          <a:xfrm>
            <a:off x="3762375" y="2625328"/>
            <a:ext cx="378023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ride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rgbClr val="D60093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my bike.</a:t>
            </a:r>
            <a:endParaRPr lang="en-US" altLang="zh-CN" sz="3600" b="1">
              <a:solidFill>
                <a:srgbClr val="D60093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7114" name="文本框 47113"/>
          <p:cNvSpPr txBox="1">
            <a:spLocks noChangeArrowheads="1"/>
          </p:cNvSpPr>
          <p:nvPr/>
        </p:nvSpPr>
        <p:spPr bwMode="auto">
          <a:xfrm>
            <a:off x="3654028" y="3381376"/>
            <a:ext cx="418504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600" b="1">
                <a:solidFill>
                  <a:srgbClr val="D60093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my homework.</a:t>
            </a:r>
            <a:endParaRPr lang="en-US" altLang="zh-CN" sz="3600" b="1">
              <a:solidFill>
                <a:srgbClr val="D60093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471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47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uild="p"/>
      <p:bldP spid="471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矩形 49155"/>
          <p:cNvSpPr>
            <a:spLocks noChangeArrowheads="1"/>
          </p:cNvSpPr>
          <p:nvPr/>
        </p:nvSpPr>
        <p:spPr bwMode="auto">
          <a:xfrm>
            <a:off x="1709738" y="789385"/>
            <a:ext cx="6010275" cy="3780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endParaRPr lang="zh-CN" altLang="en-US" sz="27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>
              <a:spcBef>
                <a:spcPct val="20000"/>
              </a:spcBef>
            </a:pPr>
            <a:r>
              <a:rPr lang="zh-CN" altLang="en-US" sz="27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　</a:t>
            </a:r>
            <a:endParaRPr lang="zh-CN" altLang="en-US" sz="27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7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700" b="1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0482" name="图片 49156" descr="玫瑰开放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17544" y="3759994"/>
            <a:ext cx="664369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49157"/>
          <p:cNvSpPr txBox="1">
            <a:spLocks noChangeArrowheads="1"/>
          </p:cNvSpPr>
          <p:nvPr/>
        </p:nvSpPr>
        <p:spPr bwMode="auto">
          <a:xfrm>
            <a:off x="1656160" y="2139553"/>
            <a:ext cx="97155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But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59" name="文本框 49158"/>
          <p:cNvSpPr txBox="1">
            <a:spLocks noChangeArrowheads="1"/>
          </p:cNvSpPr>
          <p:nvPr/>
        </p:nvSpPr>
        <p:spPr bwMode="auto">
          <a:xfrm>
            <a:off x="2412207" y="2139553"/>
            <a:ext cx="1997869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’s </a:t>
            </a:r>
            <a:r>
              <a:rPr lang="en-US" altLang="zh-CN" sz="3000" b="1">
                <a:solidFill>
                  <a:srgbClr val="D60093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not</a:t>
            </a: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60" name="矩形 49159"/>
          <p:cNvSpPr>
            <a:spLocks noChangeArrowheads="1"/>
          </p:cNvSpPr>
          <p:nvPr/>
        </p:nvSpPr>
        <p:spPr bwMode="auto">
          <a:xfrm>
            <a:off x="3924300" y="1059656"/>
            <a:ext cx="40767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3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ing basketball.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61" name="矩形 49160"/>
          <p:cNvSpPr>
            <a:spLocks noChangeArrowheads="1"/>
          </p:cNvSpPr>
          <p:nvPr/>
        </p:nvSpPr>
        <p:spPr bwMode="auto">
          <a:xfrm>
            <a:off x="3924300" y="1815704"/>
            <a:ext cx="361831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0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help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ing his father.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62" name="矩形 49161"/>
          <p:cNvSpPr>
            <a:spLocks noChangeArrowheads="1"/>
          </p:cNvSpPr>
          <p:nvPr/>
        </p:nvSpPr>
        <p:spPr bwMode="auto">
          <a:xfrm>
            <a:off x="3977879" y="2463404"/>
            <a:ext cx="3455194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0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rid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ing his bike.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9163" name="矩形 49162"/>
          <p:cNvSpPr>
            <a:spLocks noChangeArrowheads="1"/>
          </p:cNvSpPr>
          <p:nvPr/>
        </p:nvSpPr>
        <p:spPr bwMode="auto">
          <a:xfrm>
            <a:off x="3869532" y="3112294"/>
            <a:ext cx="4023122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3000" b="1">
                <a:solidFill>
                  <a:srgbClr val="0000C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</a:t>
            </a: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ing his homework.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49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/>
      <p:bldP spid="49159" grpId="0"/>
      <p:bldP spid="49160" grpId="0"/>
      <p:bldP spid="49161" grpId="0"/>
      <p:bldP spid="491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52775" y="717948"/>
            <a:ext cx="1944291" cy="194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6307" y="2084785"/>
            <a:ext cx="1918097" cy="2106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1756" y="2466975"/>
            <a:ext cx="1938338" cy="1997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Rectangle 8"/>
          <p:cNvSpPr>
            <a:spLocks noChangeArrowheads="1"/>
          </p:cNvSpPr>
          <p:nvPr/>
        </p:nvSpPr>
        <p:spPr bwMode="auto">
          <a:xfrm>
            <a:off x="2844404" y="1168004"/>
            <a:ext cx="431849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0" name="Rectangle 10"/>
          <p:cNvSpPr>
            <a:spLocks noChangeArrowheads="1"/>
          </p:cNvSpPr>
          <p:nvPr/>
        </p:nvSpPr>
        <p:spPr bwMode="auto">
          <a:xfrm>
            <a:off x="2844404" y="3381375"/>
            <a:ext cx="431849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1" name="Rectangle 11"/>
          <p:cNvSpPr>
            <a:spLocks noChangeArrowheads="1"/>
          </p:cNvSpPr>
          <p:nvPr/>
        </p:nvSpPr>
        <p:spPr bwMode="auto">
          <a:xfrm>
            <a:off x="5975747" y="3327798"/>
            <a:ext cx="431849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42" name="Text Box 12"/>
          <p:cNvSpPr txBox="1">
            <a:spLocks noChangeArrowheads="1"/>
          </p:cNvSpPr>
          <p:nvPr/>
        </p:nvSpPr>
        <p:spPr bwMode="auto">
          <a:xfrm>
            <a:off x="1494235" y="4354116"/>
            <a:ext cx="58864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He’s </a:t>
            </a: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not doing</a:t>
            </a: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 these things.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1" grpId="0"/>
      <p:bldP spid="184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5"/>
          <p:cNvSpPr txBox="1">
            <a:spLocks noChangeArrowheads="1"/>
          </p:cNvSpPr>
          <p:nvPr/>
        </p:nvSpPr>
        <p:spPr bwMode="auto">
          <a:xfrm>
            <a:off x="1681163" y="2047876"/>
            <a:ext cx="6480572" cy="1383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i="1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Read and circle</a:t>
            </a:r>
            <a:r>
              <a:rPr lang="en-US" altLang="zh-CN" sz="33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 usually” and</a:t>
            </a:r>
            <a:endParaRPr lang="en-US" altLang="zh-CN" sz="3300" b="1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3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“</a:t>
            </a: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动词 </a:t>
            </a:r>
            <a:r>
              <a:rPr lang="en-US" altLang="zh-CN" sz="33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en-US" altLang="zh-CN" sz="3300" b="1" i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3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endParaRPr lang="en-US" altLang="zh-CN" sz="3300" b="1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2530" name="矩形 11"/>
          <p:cNvSpPr>
            <a:spLocks noChangeArrowheads="1"/>
          </p:cNvSpPr>
          <p:nvPr/>
        </p:nvSpPr>
        <p:spPr bwMode="auto">
          <a:xfrm>
            <a:off x="0" y="635794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之自主探究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(32)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0841" y="581025"/>
            <a:ext cx="3606403" cy="2313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Oval 10"/>
          <p:cNvSpPr>
            <a:spLocks noChangeArrowheads="1"/>
          </p:cNvSpPr>
          <p:nvPr/>
        </p:nvSpPr>
        <p:spPr bwMode="auto">
          <a:xfrm>
            <a:off x="1279922" y="1170385"/>
            <a:ext cx="608409" cy="270272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Oval 10"/>
          <p:cNvSpPr>
            <a:spLocks noChangeArrowheads="1"/>
          </p:cNvSpPr>
          <p:nvPr/>
        </p:nvSpPr>
        <p:spPr bwMode="auto">
          <a:xfrm>
            <a:off x="3812381" y="900113"/>
            <a:ext cx="500063" cy="270272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3556" name="图片 3" descr="(33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10841" y="2894410"/>
            <a:ext cx="3606403" cy="2275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4" descr="(33)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18435" y="581025"/>
            <a:ext cx="4011215" cy="4588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5430441" y="809625"/>
            <a:ext cx="498872" cy="271463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7540228" y="900113"/>
            <a:ext cx="498872" cy="270272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1733551" y="2974181"/>
            <a:ext cx="498872" cy="271463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3223022" y="3420666"/>
            <a:ext cx="498872" cy="270272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517357" y="2740819"/>
            <a:ext cx="498872" cy="270272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116366" y="2974181"/>
            <a:ext cx="498872" cy="271463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  <p:bldP spid="3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5"/>
          <p:cNvSpPr txBox="1">
            <a:spLocks noChangeArrowheads="1"/>
          </p:cNvSpPr>
          <p:nvPr/>
        </p:nvSpPr>
        <p:spPr bwMode="auto">
          <a:xfrm>
            <a:off x="1026319" y="1941910"/>
            <a:ext cx="6804422" cy="145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区别： </a:t>
            </a:r>
            <a:endParaRPr lang="zh-CN" altLang="en-US" sz="36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</a:t>
            </a:r>
            <a:r>
              <a:rPr lang="zh-CN" altLang="en-US" sz="36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</a:t>
            </a:r>
            <a:r>
              <a:rPr lang="en-US" altLang="zh-CN" sz="36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usually” and “</a:t>
            </a:r>
            <a:r>
              <a: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动词</a:t>
            </a:r>
            <a:r>
              <a: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en-US" altLang="zh-CN" sz="3600" b="1" i="1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6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</a:t>
            </a:r>
            <a:endParaRPr lang="en-US" altLang="zh-CN" sz="3600" b="1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578" name="矩形 11"/>
          <p:cNvSpPr>
            <a:spLocks noChangeArrowheads="1"/>
          </p:cNvSpPr>
          <p:nvPr/>
        </p:nvSpPr>
        <p:spPr bwMode="auto">
          <a:xfrm>
            <a:off x="144066" y="758429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之自主探究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4" descr="514042a1ec139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19276" y="794148"/>
            <a:ext cx="6858000" cy="4349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Oval 5"/>
          <p:cNvSpPr>
            <a:spLocks noChangeArrowheads="1"/>
          </p:cNvSpPr>
          <p:nvPr/>
        </p:nvSpPr>
        <p:spPr bwMode="auto">
          <a:xfrm>
            <a:off x="3876727" y="2518172"/>
            <a:ext cx="592931" cy="432197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000000"/>
            </a:solidFill>
            <a:round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1" name="Text Box 7"/>
          <p:cNvSpPr txBox="1">
            <a:spLocks noChangeArrowheads="1"/>
          </p:cNvSpPr>
          <p:nvPr/>
        </p:nvSpPr>
        <p:spPr bwMode="auto">
          <a:xfrm>
            <a:off x="1553818" y="1113235"/>
            <a:ext cx="226814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Sunday</a:t>
            </a:r>
            <a:endParaRPr lang="en-US" altLang="zh-CN" sz="2100" b="1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2" name="Text Box 8"/>
          <p:cNvSpPr txBox="1">
            <a:spLocks noChangeArrowheads="1"/>
          </p:cNvSpPr>
          <p:nvPr/>
        </p:nvSpPr>
        <p:spPr bwMode="auto">
          <a:xfrm>
            <a:off x="2094361" y="1762126"/>
            <a:ext cx="178236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0033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星期天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3" name="Oval 9"/>
          <p:cNvSpPr>
            <a:spLocks noChangeArrowheads="1"/>
          </p:cNvSpPr>
          <p:nvPr/>
        </p:nvSpPr>
        <p:spPr bwMode="auto">
          <a:xfrm>
            <a:off x="3876727" y="2085975"/>
            <a:ext cx="556022" cy="426244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4" name="AutoShape 10"/>
          <p:cNvSpPr>
            <a:spLocks noChangeArrowheads="1"/>
          </p:cNvSpPr>
          <p:nvPr/>
        </p:nvSpPr>
        <p:spPr bwMode="auto">
          <a:xfrm>
            <a:off x="3821958" y="1329929"/>
            <a:ext cx="702469" cy="485775"/>
          </a:xfrm>
          <a:prstGeom prst="irregularSeal1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5" name="Oval 11"/>
          <p:cNvSpPr>
            <a:spLocks noChangeArrowheads="1"/>
          </p:cNvSpPr>
          <p:nvPr/>
        </p:nvSpPr>
        <p:spPr bwMode="auto">
          <a:xfrm>
            <a:off x="3821958" y="2895601"/>
            <a:ext cx="592931" cy="432197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6" name="Text Box 13"/>
          <p:cNvSpPr txBox="1">
            <a:spLocks noChangeArrowheads="1"/>
          </p:cNvSpPr>
          <p:nvPr/>
        </p:nvSpPr>
        <p:spPr bwMode="auto">
          <a:xfrm>
            <a:off x="1607395" y="2842023"/>
            <a:ext cx="2268141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Sunday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endParaRPr lang="en-US" altLang="zh-CN" sz="2100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7" name="Oval 18"/>
          <p:cNvSpPr>
            <a:spLocks noChangeArrowheads="1"/>
          </p:cNvSpPr>
          <p:nvPr/>
        </p:nvSpPr>
        <p:spPr bwMode="auto">
          <a:xfrm>
            <a:off x="3821958" y="3327797"/>
            <a:ext cx="592931" cy="432197"/>
          </a:xfrm>
          <a:prstGeom prst="ellipse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8" name="Text Box 13"/>
          <p:cNvSpPr txBox="1">
            <a:spLocks noChangeArrowheads="1"/>
          </p:cNvSpPr>
          <p:nvPr/>
        </p:nvSpPr>
        <p:spPr bwMode="auto">
          <a:xfrm>
            <a:off x="1553817" y="425223"/>
            <a:ext cx="453628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On S</a:t>
            </a:r>
            <a:r>
              <a:rPr lang="en-US" altLang="zh-CN" i="1" dirty="0">
                <a:solidFill>
                  <a:srgbClr val="003366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unday</a:t>
            </a:r>
            <a:r>
              <a:rPr lang="en-US" altLang="zh-CN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179" name="矩形 9"/>
          <p:cNvSpPr>
            <a:spLocks noChangeArrowheads="1"/>
          </p:cNvSpPr>
          <p:nvPr/>
        </p:nvSpPr>
        <p:spPr bwMode="auto">
          <a:xfrm>
            <a:off x="109538" y="910828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6"/>
          <p:cNvSpPr txBox="1">
            <a:spLocks noChangeArrowheads="1"/>
          </p:cNvSpPr>
          <p:nvPr/>
        </p:nvSpPr>
        <p:spPr bwMode="auto">
          <a:xfrm>
            <a:off x="1222773" y="1627585"/>
            <a:ext cx="6426994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3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r>
              <a:rPr lang="en-US" altLang="zh-CN" sz="3300" b="1" i="1" dirty="0">
                <a:solidFill>
                  <a:srgbClr val="0C4B0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300" i="1" dirty="0">
                <a:solidFill>
                  <a:srgbClr val="0C4B0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用来描述通常所做的事情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02" name="Text Box 7"/>
          <p:cNvSpPr txBox="1">
            <a:spLocks noChangeArrowheads="1"/>
          </p:cNvSpPr>
          <p:nvPr/>
        </p:nvSpPr>
        <p:spPr bwMode="auto">
          <a:xfrm>
            <a:off x="1088232" y="3032522"/>
            <a:ext cx="680442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动词</a:t>
            </a: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en-US" altLang="zh-CN" sz="3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3300" b="1" i="1" dirty="0">
                <a:solidFill>
                  <a:srgbClr val="0C4B0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3300" i="1" dirty="0">
                <a:solidFill>
                  <a:srgbClr val="0C4B01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 </a:t>
            </a:r>
            <a:r>
              <a:rPr lang="zh-CN" altLang="en-US" sz="3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用来描述正在发生的事情</a:t>
            </a:r>
            <a:endParaRPr lang="zh-CN" altLang="en-US" sz="30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57" name="Text Box 8"/>
          <p:cNvSpPr txBox="1">
            <a:spLocks noChangeArrowheads="1"/>
          </p:cNvSpPr>
          <p:nvPr/>
        </p:nvSpPr>
        <p:spPr bwMode="auto">
          <a:xfrm>
            <a:off x="1277541" y="2330054"/>
            <a:ext cx="754022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We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usually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have English class in our classroom.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3558" name="Text Box 9"/>
          <p:cNvSpPr txBox="1">
            <a:spLocks noChangeArrowheads="1"/>
          </p:cNvSpPr>
          <p:nvPr/>
        </p:nvSpPr>
        <p:spPr bwMode="auto">
          <a:xfrm>
            <a:off x="1331119" y="3680222"/>
            <a:ext cx="631864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  <a:ea typeface="GulimChe" pitchFamily="49" charset="-127"/>
              </a:rPr>
              <a:t>Now 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we </a:t>
            </a: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are  having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English class here.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24578"/>
          <p:cNvSpPr txBox="1">
            <a:spLocks noChangeArrowheads="1"/>
          </p:cNvSpPr>
          <p:nvPr/>
        </p:nvSpPr>
        <p:spPr bwMode="auto">
          <a:xfrm>
            <a:off x="1425178" y="111919"/>
            <a:ext cx="138564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5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626" name="文本框 24579"/>
          <p:cNvSpPr txBox="1">
            <a:spLocks noChangeArrowheads="1"/>
          </p:cNvSpPr>
          <p:nvPr/>
        </p:nvSpPr>
        <p:spPr bwMode="auto">
          <a:xfrm>
            <a:off x="1564482" y="1479947"/>
            <a:ext cx="5517356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On Sundays I usually_____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(playing, play)football. </a:t>
            </a:r>
            <a:b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But now I am_______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(doing, do) my homework.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581" name="文本框 24580"/>
          <p:cNvSpPr txBox="1">
            <a:spLocks noChangeArrowheads="1"/>
          </p:cNvSpPr>
          <p:nvPr/>
        </p:nvSpPr>
        <p:spPr bwMode="auto">
          <a:xfrm>
            <a:off x="5760244" y="1371600"/>
            <a:ext cx="984885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4582" name="文本框 24581"/>
          <p:cNvSpPr txBox="1">
            <a:spLocks noChangeArrowheads="1"/>
          </p:cNvSpPr>
          <p:nvPr/>
        </p:nvSpPr>
        <p:spPr bwMode="auto">
          <a:xfrm>
            <a:off x="4389835" y="3024188"/>
            <a:ext cx="2599134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doing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5602"/>
          <p:cNvSpPr txBox="1">
            <a:spLocks noChangeArrowheads="1"/>
          </p:cNvSpPr>
          <p:nvPr/>
        </p:nvSpPr>
        <p:spPr bwMode="auto">
          <a:xfrm>
            <a:off x="1143001" y="1426369"/>
            <a:ext cx="6993731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I usually ____(ride,riding)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my bike.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b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But now I’ m______(tidy,tidying)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3600" b="1">
                <a:latin typeface="Times New Roman" panose="02020603050405020304" pitchFamily="18" charset="0"/>
                <a:ea typeface="微软雅黑" panose="020B0503020204020204" pitchFamily="34" charset="-122"/>
              </a:rPr>
              <a:t>my room. </a:t>
            </a:r>
            <a:endParaRPr lang="en-US" altLang="zh-CN" sz="36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04" name="文本框 25603"/>
          <p:cNvSpPr txBox="1">
            <a:spLocks noChangeArrowheads="1"/>
          </p:cNvSpPr>
          <p:nvPr/>
        </p:nvSpPr>
        <p:spPr bwMode="auto">
          <a:xfrm>
            <a:off x="2963467" y="1348978"/>
            <a:ext cx="85844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ride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5605" name="文本框 25604"/>
          <p:cNvSpPr txBox="1">
            <a:spLocks noChangeArrowheads="1"/>
          </p:cNvSpPr>
          <p:nvPr/>
        </p:nvSpPr>
        <p:spPr bwMode="auto">
          <a:xfrm>
            <a:off x="3821907" y="2990850"/>
            <a:ext cx="140807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tidying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34654" y="652463"/>
            <a:ext cx="6858000" cy="44481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Rectangle 14"/>
          <p:cNvSpPr>
            <a:spLocks noChangeArrowheads="1"/>
          </p:cNvSpPr>
          <p:nvPr/>
        </p:nvSpPr>
        <p:spPr bwMode="auto">
          <a:xfrm>
            <a:off x="1034653" y="1815704"/>
            <a:ext cx="728663" cy="3238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628" name="Rectangle 17"/>
          <p:cNvSpPr>
            <a:spLocks noChangeArrowheads="1"/>
          </p:cNvSpPr>
          <p:nvPr/>
        </p:nvSpPr>
        <p:spPr bwMode="auto">
          <a:xfrm>
            <a:off x="5888831" y="3017044"/>
            <a:ext cx="758429" cy="269081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629" name="Rectangle 18"/>
          <p:cNvSpPr>
            <a:spLocks noChangeArrowheads="1"/>
          </p:cNvSpPr>
          <p:nvPr/>
        </p:nvSpPr>
        <p:spPr bwMode="auto">
          <a:xfrm>
            <a:off x="5245894" y="1815704"/>
            <a:ext cx="642938" cy="3238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6630" name="Rectangle 19"/>
          <p:cNvSpPr>
            <a:spLocks noChangeArrowheads="1"/>
          </p:cNvSpPr>
          <p:nvPr/>
        </p:nvSpPr>
        <p:spPr bwMode="auto">
          <a:xfrm>
            <a:off x="2594372" y="2790825"/>
            <a:ext cx="728663" cy="323850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678" name="Text Box 20"/>
          <p:cNvSpPr txBox="1">
            <a:spLocks noChangeArrowheads="1"/>
          </p:cNvSpPr>
          <p:nvPr/>
        </p:nvSpPr>
        <p:spPr bwMode="auto">
          <a:xfrm>
            <a:off x="1309687" y="652462"/>
            <a:ext cx="4158854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>
                <a:latin typeface="Times New Roman" panose="02020603050405020304" pitchFamily="18" charset="0"/>
                <a:ea typeface="微软雅黑" panose="020B0503020204020204" pitchFamily="34" charset="-122"/>
              </a:rPr>
              <a:t>Finish the dialogue.</a:t>
            </a:r>
            <a:endParaRPr lang="en-US" altLang="zh-CN" sz="30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679" name="矩形 9"/>
          <p:cNvSpPr>
            <a:spLocks noChangeArrowheads="1"/>
          </p:cNvSpPr>
          <p:nvPr/>
        </p:nvSpPr>
        <p:spPr bwMode="auto">
          <a:xfrm>
            <a:off x="-122634" y="613172"/>
            <a:ext cx="11572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/>
      <p:bldP spid="26628" grpId="0" bldLvl="0" animBg="1"/>
      <p:bldP spid="26629" grpId="0" bldLvl="0" animBg="1"/>
      <p:bldP spid="2663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696516"/>
            <a:ext cx="6858000" cy="444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5"/>
          <p:cNvSpPr>
            <a:spLocks noChangeArrowheads="1"/>
          </p:cNvSpPr>
          <p:nvPr/>
        </p:nvSpPr>
        <p:spPr bwMode="auto">
          <a:xfrm>
            <a:off x="1601391" y="1600200"/>
            <a:ext cx="323850" cy="323850"/>
          </a:xfrm>
          <a:prstGeom prst="rect">
            <a:avLst/>
          </a:prstGeom>
          <a:solidFill>
            <a:srgbClr val="66FF33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652" name="Rectangle 6"/>
          <p:cNvSpPr>
            <a:spLocks noChangeArrowheads="1"/>
          </p:cNvSpPr>
          <p:nvPr/>
        </p:nvSpPr>
        <p:spPr bwMode="auto">
          <a:xfrm>
            <a:off x="3492104" y="2085975"/>
            <a:ext cx="134540" cy="323850"/>
          </a:xfrm>
          <a:prstGeom prst="rect">
            <a:avLst/>
          </a:prstGeom>
          <a:solidFill>
            <a:srgbClr val="66FF33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653" name="Rectangle 7"/>
          <p:cNvSpPr>
            <a:spLocks noChangeArrowheads="1"/>
          </p:cNvSpPr>
          <p:nvPr/>
        </p:nvSpPr>
        <p:spPr bwMode="auto">
          <a:xfrm>
            <a:off x="4733925" y="1329929"/>
            <a:ext cx="323850" cy="323850"/>
          </a:xfrm>
          <a:prstGeom prst="rect">
            <a:avLst/>
          </a:prstGeom>
          <a:solidFill>
            <a:srgbClr val="66FF33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7654" name="Rectangle 8"/>
          <p:cNvSpPr>
            <a:spLocks noChangeArrowheads="1"/>
          </p:cNvSpPr>
          <p:nvPr/>
        </p:nvSpPr>
        <p:spPr bwMode="auto">
          <a:xfrm>
            <a:off x="5975748" y="2085975"/>
            <a:ext cx="325040" cy="323850"/>
          </a:xfrm>
          <a:prstGeom prst="rect">
            <a:avLst/>
          </a:prstGeom>
          <a:solidFill>
            <a:srgbClr val="66FF33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2" grpId="0" bldLvl="0" animBg="1"/>
      <p:bldP spid="27653" grpId="0" bldLvl="0" animBg="1"/>
      <p:bldP spid="2765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597694"/>
            <a:ext cx="6858000" cy="4545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1143000" y="1113235"/>
            <a:ext cx="620316" cy="323850"/>
          </a:xfrm>
          <a:prstGeom prst="rect">
            <a:avLst/>
          </a:prstGeom>
          <a:solidFill>
            <a:srgbClr val="33CCFF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1925241" y="1437085"/>
            <a:ext cx="378619" cy="323850"/>
          </a:xfrm>
          <a:prstGeom prst="rect">
            <a:avLst/>
          </a:prstGeom>
          <a:solidFill>
            <a:srgbClr val="33CCFF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5598319" y="1059656"/>
            <a:ext cx="971550" cy="323850"/>
          </a:xfrm>
          <a:prstGeom prst="rect">
            <a:avLst/>
          </a:prstGeom>
          <a:solidFill>
            <a:srgbClr val="33CCFF"/>
          </a:solidFill>
          <a:ln w="3810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76" grpId="0" bldLvl="0" animBg="1"/>
      <p:bldP spid="2867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0721"/>
          <p:cNvSpPr txBox="1">
            <a:spLocks noChangeArrowheads="1"/>
          </p:cNvSpPr>
          <p:nvPr/>
        </p:nvSpPr>
        <p:spPr bwMode="auto">
          <a:xfrm>
            <a:off x="1893094" y="621507"/>
            <a:ext cx="5751910" cy="80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I usually+(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动作的原型</a:t>
            </a:r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But I’m not +(Ving) today/now.</a:t>
            </a:r>
            <a:endParaRPr lang="en-US" altLang="zh-CN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723" name="文本框 30722"/>
          <p:cNvSpPr txBox="1">
            <a:spLocks noChangeArrowheads="1"/>
          </p:cNvSpPr>
          <p:nvPr/>
        </p:nvSpPr>
        <p:spPr bwMode="auto">
          <a:xfrm>
            <a:off x="1056085" y="1590675"/>
            <a:ext cx="1376363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0724" name="文本框 30723"/>
          <p:cNvSpPr txBox="1">
            <a:spLocks noChangeArrowheads="1"/>
          </p:cNvSpPr>
          <p:nvPr/>
        </p:nvSpPr>
        <p:spPr bwMode="auto">
          <a:xfrm>
            <a:off x="1056085" y="4237435"/>
            <a:ext cx="837009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Now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1748" name="图片 30724" descr="骑自行车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16944" y="1428750"/>
            <a:ext cx="1258491" cy="118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图片 30725" descr="923_2008111318590213vDu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20691" y="1428750"/>
            <a:ext cx="1390650" cy="118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图片 30726" descr="跑步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88732" y="1428750"/>
            <a:ext cx="1327547" cy="118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图片 30727" descr="踢足球"/>
          <p:cNvPicPr>
            <a:picLocks noChangeAspect="1" noChangeArrowheads="1"/>
          </p:cNvPicPr>
          <p:nvPr/>
        </p:nvPicPr>
        <p:blipFill>
          <a:blip r:embed="rId4" cstate="email"/>
          <a:srcRect r="4150" b="7390"/>
          <a:stretch>
            <a:fillRect/>
          </a:stretch>
        </p:blipFill>
        <p:spPr bwMode="auto">
          <a:xfrm>
            <a:off x="2146697" y="3640932"/>
            <a:ext cx="1260872" cy="111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图片 30728" descr="168265741077817865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75" y="1428750"/>
            <a:ext cx="1465660" cy="118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图片 30729" descr="bangfumu_zuojiawu-01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20692" y="3588544"/>
            <a:ext cx="1258490" cy="1188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图片 30730" descr="ae10edde8c8cc94794ee373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32785" y="3588544"/>
            <a:ext cx="1175147" cy="1144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图片 30731" descr="1819-1104221306131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482953" y="3588544"/>
            <a:ext cx="1214438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文本框 1"/>
          <p:cNvSpPr txBox="1">
            <a:spLocks noChangeArrowheads="1"/>
          </p:cNvSpPr>
          <p:nvPr/>
        </p:nvSpPr>
        <p:spPr bwMode="auto">
          <a:xfrm>
            <a:off x="244078" y="777478"/>
            <a:ext cx="90844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总结提高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2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2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20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3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30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35842"/>
          <p:cNvSpPr txBox="1">
            <a:spLocks noChangeArrowheads="1"/>
          </p:cNvSpPr>
          <p:nvPr/>
        </p:nvSpPr>
        <p:spPr bwMode="auto">
          <a:xfrm>
            <a:off x="3120628" y="1766888"/>
            <a:ext cx="314801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2770" name="图片 35843" descr="go shoppi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7591" y="575072"/>
            <a:ext cx="2538413" cy="2159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35844" descr="go swimm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7928" y="575072"/>
            <a:ext cx="2376488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文本框 35845"/>
          <p:cNvSpPr txBox="1">
            <a:spLocks noChangeArrowheads="1"/>
          </p:cNvSpPr>
          <p:nvPr/>
        </p:nvSpPr>
        <p:spPr bwMode="auto">
          <a:xfrm>
            <a:off x="1353741" y="2843213"/>
            <a:ext cx="6480572" cy="1107281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A: I usually_______________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 But I’m not  _____________  today.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2773" name="文本框 35846"/>
          <p:cNvSpPr txBox="1">
            <a:spLocks noChangeArrowheads="1"/>
          </p:cNvSpPr>
          <p:nvPr/>
        </p:nvSpPr>
        <p:spPr bwMode="auto">
          <a:xfrm>
            <a:off x="1353741" y="4302919"/>
            <a:ext cx="5509022" cy="483394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B:  You’re____________</a:t>
            </a:r>
            <a:r>
              <a:rPr lang="en-US" altLang="zh-CN" sz="2700" b="1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__.</a:t>
            </a:r>
            <a:endParaRPr lang="en-US" altLang="zh-CN" sz="2700" b="1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48" name="文本框 35847"/>
          <p:cNvSpPr txBox="1">
            <a:spLocks noChangeArrowheads="1"/>
          </p:cNvSpPr>
          <p:nvPr/>
        </p:nvSpPr>
        <p:spPr bwMode="auto">
          <a:xfrm>
            <a:off x="3459956" y="2789635"/>
            <a:ext cx="237648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go shopping.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49" name="文本框 35848"/>
          <p:cNvSpPr txBox="1">
            <a:spLocks noChangeArrowheads="1"/>
          </p:cNvSpPr>
          <p:nvPr/>
        </p:nvSpPr>
        <p:spPr bwMode="auto">
          <a:xfrm>
            <a:off x="3513535" y="3437335"/>
            <a:ext cx="318611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go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shopping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50" name="文本框 35849"/>
          <p:cNvSpPr txBox="1">
            <a:spLocks noChangeArrowheads="1"/>
          </p:cNvSpPr>
          <p:nvPr/>
        </p:nvSpPr>
        <p:spPr bwMode="auto">
          <a:xfrm>
            <a:off x="3298032" y="4301729"/>
            <a:ext cx="2213372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swim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ming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36866"/>
          <p:cNvSpPr txBox="1">
            <a:spLocks noChangeArrowheads="1"/>
          </p:cNvSpPr>
          <p:nvPr/>
        </p:nvSpPr>
        <p:spPr bwMode="auto">
          <a:xfrm>
            <a:off x="3044428" y="1940719"/>
            <a:ext cx="314801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3794" name="图片 36867" descr="22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119" y="640557"/>
            <a:ext cx="2591991" cy="1997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图片 36868" descr="fly kit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17232" y="640557"/>
            <a:ext cx="2755106" cy="1984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文本框 36869"/>
          <p:cNvSpPr txBox="1">
            <a:spLocks noChangeArrowheads="1"/>
          </p:cNvSpPr>
          <p:nvPr/>
        </p:nvSpPr>
        <p:spPr bwMode="auto">
          <a:xfrm>
            <a:off x="1277541" y="3017044"/>
            <a:ext cx="6480572" cy="1107281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A: I usually_______________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 But I’m not  _____________  today.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3797" name="文本框 36870"/>
          <p:cNvSpPr txBox="1">
            <a:spLocks noChangeArrowheads="1"/>
          </p:cNvSpPr>
          <p:nvPr/>
        </p:nvSpPr>
        <p:spPr bwMode="auto">
          <a:xfrm>
            <a:off x="1439466" y="4529138"/>
            <a:ext cx="5509022" cy="484585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B:  You’re______________.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6872" name="文本框 36871"/>
          <p:cNvSpPr txBox="1">
            <a:spLocks noChangeArrowheads="1"/>
          </p:cNvSpPr>
          <p:nvPr/>
        </p:nvSpPr>
        <p:spPr bwMode="auto">
          <a:xfrm>
            <a:off x="3383756" y="2963466"/>
            <a:ext cx="237648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play with car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6873" name="文本框 36872"/>
          <p:cNvSpPr txBox="1">
            <a:spLocks noChangeArrowheads="1"/>
          </p:cNvSpPr>
          <p:nvPr/>
        </p:nvSpPr>
        <p:spPr bwMode="auto">
          <a:xfrm rot="10800000" flipV="1">
            <a:off x="3328987" y="4475560"/>
            <a:ext cx="237648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fly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 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kites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6874" name="文本框 36873"/>
          <p:cNvSpPr txBox="1">
            <a:spLocks noChangeArrowheads="1"/>
          </p:cNvSpPr>
          <p:nvPr/>
        </p:nvSpPr>
        <p:spPr bwMode="auto">
          <a:xfrm>
            <a:off x="3187304" y="3640932"/>
            <a:ext cx="3456384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with car 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7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7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7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37890"/>
          <p:cNvSpPr txBox="1">
            <a:spLocks noChangeArrowheads="1"/>
          </p:cNvSpPr>
          <p:nvPr/>
        </p:nvSpPr>
        <p:spPr bwMode="auto">
          <a:xfrm>
            <a:off x="3076575" y="1854994"/>
            <a:ext cx="314801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4818" name="图片 37891" descr="play the flut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09688" y="585787"/>
            <a:ext cx="2970610" cy="22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图片 37892" descr="run with leg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69631" y="557212"/>
            <a:ext cx="2862263" cy="2320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文本框 37893"/>
          <p:cNvSpPr txBox="1">
            <a:spLocks noChangeArrowheads="1"/>
          </p:cNvSpPr>
          <p:nvPr/>
        </p:nvSpPr>
        <p:spPr bwMode="auto">
          <a:xfrm>
            <a:off x="1309688" y="2931319"/>
            <a:ext cx="6480572" cy="1107281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A: I usually_______________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 But I’m not  _____________  today.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4821" name="文本框 37894"/>
          <p:cNvSpPr txBox="1">
            <a:spLocks noChangeArrowheads="1"/>
          </p:cNvSpPr>
          <p:nvPr/>
        </p:nvSpPr>
        <p:spPr bwMode="auto">
          <a:xfrm>
            <a:off x="1471613" y="4443413"/>
            <a:ext cx="5509022" cy="483394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B:  You’re______________.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7896" name="文本框 37895"/>
          <p:cNvSpPr txBox="1">
            <a:spLocks noChangeArrowheads="1"/>
          </p:cNvSpPr>
          <p:nvPr/>
        </p:nvSpPr>
        <p:spPr bwMode="auto">
          <a:xfrm>
            <a:off x="3415903" y="2877741"/>
            <a:ext cx="237648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play the flute.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7897" name="文本框 37896"/>
          <p:cNvSpPr txBox="1">
            <a:spLocks noChangeArrowheads="1"/>
          </p:cNvSpPr>
          <p:nvPr/>
        </p:nvSpPr>
        <p:spPr bwMode="auto">
          <a:xfrm>
            <a:off x="3415903" y="3471863"/>
            <a:ext cx="3186113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the flute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7898" name="文本框 37897"/>
          <p:cNvSpPr txBox="1">
            <a:spLocks noChangeArrowheads="1"/>
          </p:cNvSpPr>
          <p:nvPr/>
        </p:nvSpPr>
        <p:spPr bwMode="auto">
          <a:xfrm>
            <a:off x="3361135" y="4335066"/>
            <a:ext cx="237648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run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ning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Text Box 12"/>
          <p:cNvSpPr txBox="1">
            <a:spLocks noChangeArrowheads="1"/>
          </p:cNvSpPr>
          <p:nvPr/>
        </p:nvSpPr>
        <p:spPr bwMode="auto">
          <a:xfrm>
            <a:off x="1251347" y="1272779"/>
            <a:ext cx="6858000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do you </a:t>
            </a: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r>
              <a:rPr lang="en-US" altLang="zh-CN" sz="30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do on Sundays?</a:t>
            </a:r>
            <a:endParaRPr lang="en-US" altLang="zh-CN" sz="3000" b="1" i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6" name="Text Box 13"/>
          <p:cNvSpPr txBox="1">
            <a:spLocks noChangeArrowheads="1"/>
          </p:cNvSpPr>
          <p:nvPr/>
        </p:nvSpPr>
        <p:spPr bwMode="auto">
          <a:xfrm>
            <a:off x="1385887" y="1931194"/>
            <a:ext cx="6129338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</a:t>
            </a: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r>
              <a:rPr lang="en-US" altLang="zh-CN" sz="3000" i="1" dirty="0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...</a:t>
            </a:r>
            <a:endParaRPr lang="en-US" altLang="zh-CN" sz="3000" i="1" dirty="0">
              <a:solidFill>
                <a:schemeClr val="tx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9" name="矩形 14348"/>
          <p:cNvSpPr>
            <a:spLocks noChangeArrowheads="1"/>
          </p:cNvSpPr>
          <p:nvPr/>
        </p:nvSpPr>
        <p:spPr bwMode="auto">
          <a:xfrm>
            <a:off x="1385888" y="2656285"/>
            <a:ext cx="3788569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play basketball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ride my bike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do my homework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watch TV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257175" indent="-257175" eaLnBrk="0" hangingPunct="0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to the park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  <p:bldP spid="1434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38914"/>
          <p:cNvSpPr txBox="1">
            <a:spLocks noChangeArrowheads="1"/>
          </p:cNvSpPr>
          <p:nvPr/>
        </p:nvSpPr>
        <p:spPr bwMode="auto">
          <a:xfrm>
            <a:off x="2902744" y="2071688"/>
            <a:ext cx="314801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5842" name="图片 38915" descr="22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21969" y="663178"/>
            <a:ext cx="314682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图片 38916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7781" y="619125"/>
            <a:ext cx="2862263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文本框 38917"/>
          <p:cNvSpPr txBox="1">
            <a:spLocks noChangeArrowheads="1"/>
          </p:cNvSpPr>
          <p:nvPr/>
        </p:nvSpPr>
        <p:spPr bwMode="auto">
          <a:xfrm>
            <a:off x="1135857" y="3148013"/>
            <a:ext cx="6480572" cy="1107281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A: I usually_______________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 But I’m not  _____________     today.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5845" name="文本框 38918"/>
          <p:cNvSpPr txBox="1">
            <a:spLocks noChangeArrowheads="1"/>
          </p:cNvSpPr>
          <p:nvPr/>
        </p:nvSpPr>
        <p:spPr bwMode="auto">
          <a:xfrm>
            <a:off x="1135857" y="4486275"/>
            <a:ext cx="5509022" cy="483394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B:  You’re______________.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8920" name="文本框 38919"/>
          <p:cNvSpPr txBox="1">
            <a:spLocks noChangeArrowheads="1"/>
          </p:cNvSpPr>
          <p:nvPr/>
        </p:nvSpPr>
        <p:spPr bwMode="auto">
          <a:xfrm>
            <a:off x="3242072" y="3094435"/>
            <a:ext cx="237648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do homework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8921" name="文本框 38920"/>
          <p:cNvSpPr txBox="1">
            <a:spLocks noChangeArrowheads="1"/>
          </p:cNvSpPr>
          <p:nvPr/>
        </p:nvSpPr>
        <p:spPr bwMode="auto">
          <a:xfrm>
            <a:off x="3133725" y="3742135"/>
            <a:ext cx="367188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do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homework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8922" name="文本框 38921"/>
          <p:cNvSpPr txBox="1">
            <a:spLocks noChangeArrowheads="1"/>
          </p:cNvSpPr>
          <p:nvPr/>
        </p:nvSpPr>
        <p:spPr bwMode="auto">
          <a:xfrm>
            <a:off x="3080147" y="4551760"/>
            <a:ext cx="334803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read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books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39938"/>
          <p:cNvSpPr txBox="1">
            <a:spLocks noChangeArrowheads="1"/>
          </p:cNvSpPr>
          <p:nvPr/>
        </p:nvSpPr>
        <p:spPr bwMode="auto">
          <a:xfrm>
            <a:off x="2892028" y="1940719"/>
            <a:ext cx="314801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6866" name="图片 39939" descr="Play drums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33488" y="640557"/>
            <a:ext cx="2645569" cy="2364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图片 39940" descr="未标题-9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1254" y="586979"/>
            <a:ext cx="2808684" cy="243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文本框 39941"/>
          <p:cNvSpPr txBox="1">
            <a:spLocks noChangeArrowheads="1"/>
          </p:cNvSpPr>
          <p:nvPr/>
        </p:nvSpPr>
        <p:spPr bwMode="auto">
          <a:xfrm>
            <a:off x="1125141" y="3017044"/>
            <a:ext cx="6480572" cy="1107281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A: I usually_______________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 But I’m not  _____________    today.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6869" name="文本框 39942"/>
          <p:cNvSpPr txBox="1">
            <a:spLocks noChangeArrowheads="1"/>
          </p:cNvSpPr>
          <p:nvPr/>
        </p:nvSpPr>
        <p:spPr bwMode="auto">
          <a:xfrm>
            <a:off x="1287066" y="4529138"/>
            <a:ext cx="5509022" cy="484585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B:  You’re______________.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44" name="文本框 39943"/>
          <p:cNvSpPr txBox="1">
            <a:spLocks noChangeArrowheads="1"/>
          </p:cNvSpPr>
          <p:nvPr/>
        </p:nvSpPr>
        <p:spPr bwMode="auto">
          <a:xfrm>
            <a:off x="3231356" y="2963466"/>
            <a:ext cx="286226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play the drums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45" name="文本框 39944"/>
          <p:cNvSpPr txBox="1">
            <a:spLocks noChangeArrowheads="1"/>
          </p:cNvSpPr>
          <p:nvPr/>
        </p:nvSpPr>
        <p:spPr bwMode="auto">
          <a:xfrm>
            <a:off x="3176587" y="3611166"/>
            <a:ext cx="3835004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the drums 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9946" name="文本框 39945"/>
          <p:cNvSpPr txBox="1">
            <a:spLocks noChangeArrowheads="1"/>
          </p:cNvSpPr>
          <p:nvPr/>
        </p:nvSpPr>
        <p:spPr bwMode="auto">
          <a:xfrm>
            <a:off x="3069431" y="4475560"/>
            <a:ext cx="2862263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play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football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40962"/>
          <p:cNvSpPr txBox="1">
            <a:spLocks noChangeArrowheads="1"/>
          </p:cNvSpPr>
          <p:nvPr/>
        </p:nvSpPr>
        <p:spPr bwMode="auto">
          <a:xfrm>
            <a:off x="2826544" y="1962150"/>
            <a:ext cx="314801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37890" name="图片 40963" descr="00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21581" y="627460"/>
            <a:ext cx="2862263" cy="238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图片 40964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1272" y="627460"/>
            <a:ext cx="2808684" cy="2411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2" name="文本框 40965"/>
          <p:cNvSpPr txBox="1">
            <a:spLocks noChangeArrowheads="1"/>
          </p:cNvSpPr>
          <p:nvPr/>
        </p:nvSpPr>
        <p:spPr bwMode="auto">
          <a:xfrm>
            <a:off x="1221582" y="4550569"/>
            <a:ext cx="5509022" cy="484585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B:  You’re______________.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7893" name="文本框 40966"/>
          <p:cNvSpPr txBox="1">
            <a:spLocks noChangeArrowheads="1"/>
          </p:cNvSpPr>
          <p:nvPr/>
        </p:nvSpPr>
        <p:spPr bwMode="auto">
          <a:xfrm>
            <a:off x="1059657" y="3038476"/>
            <a:ext cx="6480572" cy="1107281"/>
          </a:xfrm>
          <a:prstGeom prst="rect">
            <a:avLst/>
          </a:prstGeom>
          <a:solidFill>
            <a:srgbClr val="A9B7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A: I usually_______________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 But I’m not  _____________  today.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968" name="文本框 40967"/>
          <p:cNvSpPr txBox="1">
            <a:spLocks noChangeArrowheads="1"/>
          </p:cNvSpPr>
          <p:nvPr/>
        </p:nvSpPr>
        <p:spPr bwMode="auto">
          <a:xfrm>
            <a:off x="3165872" y="2984897"/>
            <a:ext cx="2376488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watch TV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969" name="文本框 40968"/>
          <p:cNvSpPr txBox="1">
            <a:spLocks noChangeArrowheads="1"/>
          </p:cNvSpPr>
          <p:nvPr/>
        </p:nvSpPr>
        <p:spPr bwMode="auto">
          <a:xfrm>
            <a:off x="3381375" y="3579019"/>
            <a:ext cx="2376488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watch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TV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0970" name="文本框 40969"/>
          <p:cNvSpPr txBox="1">
            <a:spLocks noChangeArrowheads="1"/>
          </p:cNvSpPr>
          <p:nvPr/>
        </p:nvSpPr>
        <p:spPr bwMode="auto">
          <a:xfrm>
            <a:off x="2726531" y="4550569"/>
            <a:ext cx="3348038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colour</a:t>
            </a: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ing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 pictures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7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70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4" name="内容占位符 317443"/>
          <p:cNvSpPr>
            <a:spLocks noGrp="1" noChangeArrowheads="1"/>
          </p:cNvSpPr>
          <p:nvPr>
            <p:ph idx="4294967295"/>
          </p:nvPr>
        </p:nvSpPr>
        <p:spPr>
          <a:xfrm>
            <a:off x="1400176" y="1426369"/>
            <a:ext cx="6347222" cy="325755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 Listen and repeat the text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(课文)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3-5 times until you can read it freely. </a:t>
            </a:r>
            <a:endParaRPr lang="zh-CN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用英语和你的朋友或家人谈论你周末通常做的事情。            </a:t>
            </a:r>
            <a:endParaRPr lang="zh-CN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440532" y="792957"/>
            <a:ext cx="1240631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en-US" altLang="zh-CN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09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7444">
                                            <p:txEl>
                                              <p:charRg st="109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241"/>
          <p:cNvSpPr txBox="1">
            <a:spLocks noChangeArrowheads="1"/>
          </p:cNvSpPr>
          <p:nvPr/>
        </p:nvSpPr>
        <p:spPr bwMode="auto">
          <a:xfrm>
            <a:off x="792956" y="647700"/>
            <a:ext cx="7100888" cy="99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I usually play basketball 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30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But I’m not playing basketball.</a:t>
            </a:r>
            <a:endParaRPr lang="en-US" altLang="zh-CN" sz="30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218" name="矩形 10242"/>
          <p:cNvSpPr>
            <a:spLocks noChangeArrowheads="1"/>
          </p:cNvSpPr>
          <p:nvPr/>
        </p:nvSpPr>
        <p:spPr bwMode="auto">
          <a:xfrm>
            <a:off x="1925241" y="164307"/>
            <a:ext cx="13856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br>
              <a:rPr lang="zh-CN" altLang="en-US">
                <a:solidFill>
                  <a:schemeClr val="tx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endParaRPr lang="zh-CN" altLang="en-US">
              <a:solidFill>
                <a:schemeClr val="tx2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9" name="图片 10243" descr="打篮球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18422" y="2389585"/>
            <a:ext cx="3375422" cy="2753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10244"/>
          <p:cNvSpPr>
            <a:spLocks noChangeArrowheads="1" noChangeShapeType="1" noTextEdit="1"/>
          </p:cNvSpPr>
          <p:nvPr/>
        </p:nvSpPr>
        <p:spPr bwMode="auto">
          <a:xfrm>
            <a:off x="1439466" y="3165872"/>
            <a:ext cx="2970609" cy="1404938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en-US" altLang="zh-CN" sz="27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 basketball.</a:t>
            </a:r>
            <a:endParaRPr lang="zh-CN" altLang="en-US" sz="27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6" name="Text Box 10"/>
          <p:cNvSpPr txBox="1">
            <a:spLocks noChangeArrowheads="1"/>
          </p:cNvSpPr>
          <p:nvPr/>
        </p:nvSpPr>
        <p:spPr bwMode="auto">
          <a:xfrm>
            <a:off x="1331119" y="2356247"/>
            <a:ext cx="2268141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247" name="Text Box 11"/>
          <p:cNvSpPr txBox="1">
            <a:spLocks noChangeArrowheads="1"/>
          </p:cNvSpPr>
          <p:nvPr/>
        </p:nvSpPr>
        <p:spPr bwMode="auto">
          <a:xfrm>
            <a:off x="3168254" y="2356247"/>
            <a:ext cx="162044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微软雅黑" panose="020B0503020204020204" pitchFamily="34" charset="-122"/>
              </a:rPr>
              <a:t>通常</a:t>
            </a:r>
            <a:endParaRPr lang="zh-CN" altLang="en-US" sz="36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>
            <a:spLocks noChangeArrowheads="1"/>
          </p:cNvSpPr>
          <p:nvPr/>
        </p:nvSpPr>
        <p:spPr bwMode="auto">
          <a:xfrm>
            <a:off x="1875235" y="3625453"/>
            <a:ext cx="5742384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usually ride my bike. 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I’m not riding it today.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2" name="图片 12290" descr="骑自行车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95487" y="925116"/>
            <a:ext cx="2025254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1"/>
          <p:cNvSpPr txBox="1">
            <a:spLocks noChangeArrowheads="1"/>
          </p:cNvSpPr>
          <p:nvPr/>
        </p:nvSpPr>
        <p:spPr bwMode="auto">
          <a:xfrm>
            <a:off x="4419600" y="2131219"/>
            <a:ext cx="2627710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ride my bike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2290">
                                            <p:txEl>
                                              <p:charRg st="0" end="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3313"/>
          <p:cNvSpPr txBox="1">
            <a:spLocks noChangeArrowheads="1"/>
          </p:cNvSpPr>
          <p:nvPr/>
        </p:nvSpPr>
        <p:spPr bwMode="auto">
          <a:xfrm>
            <a:off x="1331119" y="3651647"/>
            <a:ext cx="1385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5" name="文本框 13314"/>
          <p:cNvSpPr txBox="1">
            <a:spLocks noChangeArrowheads="1"/>
          </p:cNvSpPr>
          <p:nvPr/>
        </p:nvSpPr>
        <p:spPr bwMode="auto">
          <a:xfrm>
            <a:off x="1650207" y="3927872"/>
            <a:ext cx="6290072" cy="89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 usually do my homework.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But I’m not doing my homework now.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67" name="图片 13315" descr="做家庭作业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4597" y="1029891"/>
            <a:ext cx="3824288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文本框 1"/>
          <p:cNvSpPr txBox="1">
            <a:spLocks noChangeArrowheads="1"/>
          </p:cNvSpPr>
          <p:nvPr/>
        </p:nvSpPr>
        <p:spPr bwMode="auto">
          <a:xfrm>
            <a:off x="5050631" y="1939528"/>
            <a:ext cx="3576638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do my homework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8195"/>
          <p:cNvSpPr>
            <a:spLocks noChangeArrowheads="1"/>
          </p:cNvSpPr>
          <p:nvPr/>
        </p:nvSpPr>
        <p:spPr bwMode="auto">
          <a:xfrm>
            <a:off x="2057401" y="1819275"/>
            <a:ext cx="5280422" cy="170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I </a:t>
            </a:r>
            <a:r>
              <a:rPr lang="en-US" altLang="zh-CN" sz="4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usually</a:t>
            </a:r>
            <a:r>
              <a:rPr lang="en-US" altLang="zh-CN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 go home at 4.</a:t>
            </a:r>
            <a:endParaRPr lang="en-US" altLang="zh-CN" sz="4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zh-CN" altLang="en-US" sz="4100" b="1">
                <a:latin typeface="Times New Roman" panose="02020603050405020304" pitchFamily="18" charset="0"/>
                <a:ea typeface="微软雅黑" panose="020B0503020204020204" pitchFamily="34" charset="-122"/>
              </a:rPr>
              <a:t>   </a:t>
            </a:r>
            <a:r>
              <a:rPr lang="zh-CN" altLang="en-US" sz="41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通常</a:t>
            </a:r>
            <a:endParaRPr lang="zh-CN" altLang="en-US" sz="41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1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196">
                                            <p:txEl>
                                              <p:charRg st="1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196">
                                            <p:txEl>
                                              <p:charRg st="1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1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196">
                                            <p:txEl>
                                              <p:charRg st="1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196">
                                            <p:txEl>
                                              <p:charRg st="1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文本占位符 43010"/>
          <p:cNvSpPr>
            <a:spLocks noGrp="1" noChangeArrowheads="1"/>
          </p:cNvSpPr>
          <p:nvPr>
            <p:ph type="body" idx="4294967295"/>
          </p:nvPr>
        </p:nvSpPr>
        <p:spPr>
          <a:xfrm>
            <a:off x="1458516" y="1418035"/>
            <a:ext cx="6858000" cy="3394472"/>
          </a:xfrm>
        </p:spPr>
        <p:txBody>
          <a:bodyPr/>
          <a:lstStyle/>
          <a:p>
            <a:r>
              <a:rPr lang="en-US" altLang="zh-CN" sz="4100" b="1" dirty="0">
                <a:latin typeface="Times New Roman" panose="02020603050405020304" pitchFamily="18" charset="0"/>
              </a:rPr>
              <a:t>I usually go home at 4.</a:t>
            </a:r>
            <a:endParaRPr lang="en-US" altLang="zh-CN" sz="4100" b="1" dirty="0">
              <a:latin typeface="Times New Roman" panose="02020603050405020304" pitchFamily="18" charset="0"/>
            </a:endParaRPr>
          </a:p>
          <a:p>
            <a:r>
              <a:rPr lang="en-US" altLang="zh-CN" sz="4100" b="1" dirty="0">
                <a:latin typeface="Times New Roman" panose="02020603050405020304" pitchFamily="18" charset="0"/>
              </a:rPr>
              <a:t>I usually go home at 4.</a:t>
            </a:r>
            <a:endParaRPr lang="en-US" altLang="zh-CN" sz="4100" b="1" dirty="0">
              <a:latin typeface="Times New Roman" panose="02020603050405020304" pitchFamily="18" charset="0"/>
            </a:endParaRPr>
          </a:p>
          <a:p>
            <a:r>
              <a:rPr lang="en-US" altLang="zh-CN" sz="4100" b="1" dirty="0">
                <a:latin typeface="Times New Roman" panose="02020603050405020304" pitchFamily="18" charset="0"/>
              </a:rPr>
              <a:t>I usually go home at 4.</a:t>
            </a:r>
            <a:endParaRPr lang="en-US" altLang="zh-CN" sz="4100" b="1" dirty="0">
              <a:latin typeface="Times New Roman" panose="02020603050405020304" pitchFamily="18" charset="0"/>
            </a:endParaRPr>
          </a:p>
          <a:p>
            <a:r>
              <a:rPr lang="en-US" altLang="zh-CN" sz="4100" b="1" dirty="0">
                <a:latin typeface="Times New Roman" panose="02020603050405020304" pitchFamily="18" charset="0"/>
              </a:rPr>
              <a:t>Come and play with us all!</a:t>
            </a:r>
            <a:endParaRPr lang="en-US" altLang="zh-CN" sz="4100" b="1" dirty="0">
              <a:latin typeface="Times New Roman" panose="02020603050405020304" pitchFamily="18" charset="0"/>
            </a:endParaRPr>
          </a:p>
          <a:p>
            <a:endParaRPr lang="en-US" altLang="zh-CN" sz="4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文本框 45059"/>
          <p:cNvSpPr txBox="1">
            <a:spLocks noChangeArrowheads="1"/>
          </p:cNvSpPr>
          <p:nvPr/>
        </p:nvSpPr>
        <p:spPr bwMode="auto">
          <a:xfrm>
            <a:off x="1341835" y="1200151"/>
            <a:ext cx="6048375" cy="306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br>
              <a:rPr lang="zh-CN" altLang="en-US" sz="3000" b="1">
                <a:latin typeface="Times New Roman" panose="02020603050405020304" pitchFamily="18" charset="0"/>
                <a:ea typeface="微软雅黑" panose="020B0503020204020204" pitchFamily="34" charset="-122"/>
              </a:rPr>
            </a:b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1. Who are they?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    </a:t>
            </a:r>
            <a:r>
              <a:rPr lang="en-US" altLang="zh-CN" sz="30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Daming and his father.</a:t>
            </a:r>
            <a:endParaRPr lang="en-US" altLang="zh-CN" sz="3000" b="1" i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</a:rPr>
              <a:t>2. Why is Daming in bed?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i="1">
                <a:latin typeface="Times New Roman" panose="02020603050405020304" pitchFamily="18" charset="0"/>
                <a:ea typeface="微软雅黑" panose="020B0503020204020204" pitchFamily="34" charset="-122"/>
              </a:rPr>
              <a:t>    He is </a:t>
            </a: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ill.</a:t>
            </a:r>
            <a:endParaRPr lang="en-US" altLang="zh-CN" sz="3000" b="1" i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5060">
                                            <p:txEl>
                                              <p:charRg st="26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f83c964c-94f9-4077-806d-c184e95fd4f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2385</Words>
  <Application>WPS 演示</Application>
  <PresentationFormat>全屏显示(16:9)</PresentationFormat>
  <Paragraphs>234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Calibri Light</vt:lpstr>
      <vt:lpstr>Times New Roman</vt:lpstr>
      <vt:lpstr>微软雅黑</vt:lpstr>
      <vt:lpstr>Calibri</vt:lpstr>
      <vt:lpstr>Arial Unicode MS</vt:lpstr>
      <vt:lpstr>GulimChe</vt:lpstr>
      <vt:lpstr>Malgun Gothic</vt:lpstr>
      <vt:lpstr>Arial</vt:lpstr>
      <vt:lpstr>第一PPT模板网-WWW.1PPT.COM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639</cp:revision>
  <dcterms:created xsi:type="dcterms:W3CDTF">2013-07-01T03:05:00Z</dcterms:created>
  <dcterms:modified xsi:type="dcterms:W3CDTF">2023-02-15T03:14:07Z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B639CE17800F45DBA4D17A9865CF0FED</vt:lpwstr>
  </property>
</Properties>
</file>