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handoutMasterIdLst>
    <p:handoutMasterId r:id="rId34"/>
  </p:handoutMasterIdLst>
  <p:sldIdLst>
    <p:sldId id="477" r:id="rId4"/>
    <p:sldId id="1424" r:id="rId6"/>
    <p:sldId id="1425" r:id="rId7"/>
    <p:sldId id="1426" r:id="rId8"/>
    <p:sldId id="1427" r:id="rId9"/>
    <p:sldId id="1428" r:id="rId10"/>
    <p:sldId id="1429" r:id="rId11"/>
    <p:sldId id="1430" r:id="rId12"/>
    <p:sldId id="1431" r:id="rId13"/>
    <p:sldId id="1439" r:id="rId14"/>
    <p:sldId id="1432" r:id="rId15"/>
    <p:sldId id="1433" r:id="rId16"/>
    <p:sldId id="1441" r:id="rId17"/>
    <p:sldId id="1442" r:id="rId18"/>
    <p:sldId id="1443" r:id="rId19"/>
    <p:sldId id="1448" r:id="rId20"/>
    <p:sldId id="1449" r:id="rId21"/>
    <p:sldId id="1453" r:id="rId22"/>
    <p:sldId id="1434" r:id="rId23"/>
    <p:sldId id="1435" r:id="rId24"/>
    <p:sldId id="1436" r:id="rId25"/>
    <p:sldId id="1437" r:id="rId26"/>
    <p:sldId id="1450" r:id="rId27"/>
    <p:sldId id="1456" r:id="rId28"/>
    <p:sldId id="1457" r:id="rId29"/>
    <p:sldId id="1455" r:id="rId30"/>
    <p:sldId id="1451" r:id="rId31"/>
    <p:sldId id="559" r:id="rId32"/>
    <p:sldId id="268" r:id="rId33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7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5" autoAdjust="0"/>
    <p:restoredTop sz="93982" autoAdjust="0"/>
  </p:normalViewPr>
  <p:slideViewPr>
    <p:cSldViewPr snapToGrid="0">
      <p:cViewPr varScale="1">
        <p:scale>
          <a:sx n="145" d="100"/>
          <a:sy n="145" d="100"/>
        </p:scale>
        <p:origin x="-654" y="-90"/>
      </p:cViewPr>
      <p:guideLst>
        <p:guide orient="horz" pos="177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D9BD4C13-9098-4CD5-BA31-1872AFBF677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25A20C2A-B5EB-4D48-9CA0-AB2757BD48C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47D0D04-A12A-425C-A921-A02EBB27F36E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E044C15-60AB-4CE1-B017-77A6272F627F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BDEE7-0F50-4058-ADF1-8D04948BFC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5D2D9-AD4A-4C11-8285-B3D1BA9245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F45F8-6E8A-446E-95D0-E0A7289589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CA5F4-3F5F-4147-B63C-BBCE7DA5DB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68F0B-4F1F-4F70-9F0C-82C0482940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58FCF4-6672-4DE9-B2F1-1DD7A2E36D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1B8D09-3E57-4E7F-A7E3-4FD6FC80C2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3D28BA-C01A-401F-992D-A736382E02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65C4D6-DE3D-475F-A8B0-4068236023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0EA249-C3B6-4028-963F-A2C2296D01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04312-4EBB-4330-B560-1E0628399D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AF374-7278-436E-9597-4803F2E158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A1A5A-5B12-4E3C-B679-86AB42947B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E8BEFA-5F0F-4CA3-8E23-C51D7E8557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>
                <a:solidFill>
                  <a:srgbClr val="898989"/>
                </a:solidFill>
              </a:defRPr>
            </a:lvl1pPr>
          </a:lstStyle>
          <a:p>
            <a:fld id="{8AFF0354-5E00-4198-ADA4-05BDACBF434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6" name="图片 28"/>
          <p:cNvSpPr>
            <a:spLocks noChangeAspect="1" noChangeArrowheads="1"/>
          </p:cNvSpPr>
          <p:nvPr/>
        </p:nvSpPr>
        <p:spPr bwMode="auto">
          <a:xfrm>
            <a:off x="203598" y="629841"/>
            <a:ext cx="8736806" cy="2341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083" name="图片 11"/>
          <p:cNvSpPr>
            <a:spLocks noChangeAspect="1" noChangeArrowheads="1"/>
          </p:cNvSpPr>
          <p:nvPr/>
        </p:nvSpPr>
        <p:spPr bwMode="auto">
          <a:xfrm>
            <a:off x="4069556" y="3117056"/>
            <a:ext cx="1100138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2.jpeg"/><Relationship Id="rId7" Type="http://schemas.openxmlformats.org/officeDocument/2006/relationships/image" Target="../media/image41.jpeg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77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4878" y="1159667"/>
            <a:ext cx="6185182" cy="163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Module 6 Unit 2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defRPr/>
            </a:pPr>
            <a:endParaRPr lang="en-US" altLang="zh-CN" sz="33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defRPr/>
            </a:pPr>
            <a:r>
              <a:rPr lang="en-US" altLang="zh-CN" sz="3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My grandma usually cooks.</a:t>
            </a:r>
            <a:endParaRPr lang="en-US" altLang="zh-CN" sz="33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123" name="图片 1" descr="封面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90059" y="1128712"/>
            <a:ext cx="2953941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 descr="(35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00188" y="991792"/>
            <a:ext cx="5676900" cy="3839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55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24413" y="1307306"/>
            <a:ext cx="2763441" cy="182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5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97806" y="1307306"/>
            <a:ext cx="2538413" cy="1787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424113" y="3278982"/>
            <a:ext cx="48006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are they doing?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424113" y="3784997"/>
            <a:ext cx="508635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They’re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going shopping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767012" y="4432697"/>
            <a:ext cx="217170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 shopping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4881563" y="4489848"/>
            <a:ext cx="182880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ea typeface="微软雅黑" panose="020B0503020204020204" pitchFamily="34" charset="-122"/>
              </a:rPr>
              <a:t>去购物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91" name="矩形 11"/>
          <p:cNvSpPr>
            <a:spLocks noChangeArrowheads="1"/>
          </p:cNvSpPr>
          <p:nvPr/>
        </p:nvSpPr>
        <p:spPr bwMode="auto">
          <a:xfrm>
            <a:off x="34528" y="704851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之活动探究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  <p:bldP spid="6152" grpId="0"/>
      <p:bldP spid="61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5"/>
          <p:cNvSpPr txBox="1">
            <a:spLocks noChangeArrowheads="1"/>
          </p:cNvSpPr>
          <p:nvPr/>
        </p:nvSpPr>
        <p:spPr bwMode="auto">
          <a:xfrm>
            <a:off x="2411016" y="3582591"/>
            <a:ext cx="56007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What’s she doing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411016" y="4065985"/>
            <a:ext cx="531495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She’s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going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shopping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1" name="图片 1"/>
          <p:cNvPicPr>
            <a:picLocks noChangeAspect="1" noChangeArrowheads="1"/>
          </p:cNvPicPr>
          <p:nvPr/>
        </p:nvPicPr>
        <p:blipFill>
          <a:blip r:embed="rId1" cstate="email"/>
          <a:srcRect t="-10011" r="-7264"/>
          <a:stretch>
            <a:fillRect/>
          </a:stretch>
        </p:blipFill>
        <p:spPr bwMode="auto">
          <a:xfrm>
            <a:off x="2238375" y="859631"/>
            <a:ext cx="37719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grandma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32710" y="782241"/>
            <a:ext cx="1109663" cy="1331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grandm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79131" y="2402681"/>
            <a:ext cx="1191816" cy="129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4" descr="donot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22748" y="762001"/>
            <a:ext cx="3015853" cy="3022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453754" y="3968354"/>
            <a:ext cx="5562600" cy="110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My grandma </a:t>
            </a:r>
            <a:r>
              <a:rPr lang="en-US" altLang="zh-CN" sz="2700" b="1" dirty="0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cook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And she </a:t>
            </a:r>
            <a:r>
              <a:rPr lang="en-US" altLang="zh-CN" sz="2700" b="1" dirty="0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es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shopping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5936456" y="1052512"/>
            <a:ext cx="88710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cook</a:t>
            </a:r>
            <a:endParaRPr lang="en-US" altLang="zh-CN" sz="3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5936456" y="2877741"/>
            <a:ext cx="2030043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 shopping</a:t>
            </a:r>
            <a:endParaRPr lang="en-US" altLang="zh-CN" sz="3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donot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56160" y="1275160"/>
            <a:ext cx="5751909" cy="365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264444" y="678657"/>
            <a:ext cx="68580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But today she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is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n’t do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these things.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cook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45557" y="2247900"/>
            <a:ext cx="4318397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545557" y="856060"/>
            <a:ext cx="4698206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Today I’m in the kitchen and I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am</a:t>
            </a: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 cook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Oval 5" descr="go shopping"/>
          <p:cNvSpPr>
            <a:spLocks noChangeArrowheads="1"/>
          </p:cNvSpPr>
          <p:nvPr/>
        </p:nvSpPr>
        <p:spPr bwMode="auto">
          <a:xfrm>
            <a:off x="2087166" y="1168004"/>
            <a:ext cx="5293519" cy="3780234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926306" y="638175"/>
            <a:ext cx="7291388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And my father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is</a:t>
            </a: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 go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 shopping.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grandma's birthda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54969" y="1609726"/>
            <a:ext cx="566023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860822" y="897731"/>
            <a:ext cx="7291388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Today is Grandma’s birthday .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(35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0619" y="828675"/>
            <a:ext cx="6985397" cy="4292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3111104" y="1215629"/>
            <a:ext cx="6172200" cy="857250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</a:rPr>
              <a:t>Practice</a:t>
            </a:r>
            <a:endParaRPr lang="en-US" altLang="zh-CN" b="1" dirty="0" smtClean="0">
              <a:latin typeface="Times New Roman" panose="02020603050405020304" pitchFamily="18" charset="0"/>
            </a:endParaRPr>
          </a:p>
        </p:txBody>
      </p:sp>
      <p:sp>
        <p:nvSpPr>
          <p:cNvPr id="2457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001441" y="2474119"/>
            <a:ext cx="6310313" cy="3394472"/>
          </a:xfrm>
        </p:spPr>
        <p:txBody>
          <a:bodyPr/>
          <a:lstStyle/>
          <a:p>
            <a:r>
              <a:rPr lang="en-US" altLang="zh-CN" sz="3300" b="1" dirty="0">
                <a:latin typeface="Times New Roman" panose="02020603050405020304" pitchFamily="18" charset="0"/>
              </a:rPr>
              <a:t> He / She usually…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r>
              <a:rPr lang="en-US" altLang="zh-CN" sz="3300" b="1" dirty="0">
                <a:latin typeface="Times New Roman" panose="02020603050405020304" pitchFamily="18" charset="0"/>
              </a:rPr>
              <a:t> But he’s/she’s…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sp>
        <p:nvSpPr>
          <p:cNvPr id="24579" name="矩形 11"/>
          <p:cNvSpPr>
            <a:spLocks noChangeArrowheads="1"/>
          </p:cNvSpPr>
          <p:nvPr/>
        </p:nvSpPr>
        <p:spPr bwMode="auto">
          <a:xfrm>
            <a:off x="34528" y="704851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之合作探究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0" y="1338263"/>
            <a:ext cx="6172200" cy="857250"/>
          </a:xfrm>
        </p:spPr>
        <p:txBody>
          <a:bodyPr/>
          <a:lstStyle/>
          <a:p>
            <a:r>
              <a:rPr lang="en-US" altLang="zh-CN" sz="4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Review</a:t>
            </a:r>
            <a:endParaRPr lang="en-US" altLang="zh-CN" sz="45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485900" y="1766888"/>
            <a:ext cx="6172200" cy="3394472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sz="2700" b="1" dirty="0">
                <a:latin typeface="Times New Roman" panose="02020603050405020304" pitchFamily="18" charset="0"/>
              </a:rPr>
              <a:t>I  usually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…</a:t>
            </a:r>
            <a:r>
              <a:rPr lang="en-US" altLang="zh-CN" sz="2700" b="1" dirty="0">
                <a:latin typeface="Times New Roman" panose="02020603050405020304" pitchFamily="18" charset="0"/>
              </a:rPr>
              <a:t>  But now I’m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…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" name="矩形 9"/>
          <p:cNvSpPr>
            <a:spLocks noChangeArrowheads="1"/>
          </p:cNvSpPr>
          <p:nvPr/>
        </p:nvSpPr>
        <p:spPr bwMode="auto">
          <a:xfrm>
            <a:off x="0" y="910829"/>
            <a:ext cx="1254919" cy="411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Oval 9"/>
          <p:cNvSpPr>
            <a:spLocks noChangeArrowheads="1"/>
          </p:cNvSpPr>
          <p:nvPr/>
        </p:nvSpPr>
        <p:spPr bwMode="auto">
          <a:xfrm>
            <a:off x="1740694" y="2877741"/>
            <a:ext cx="120015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02" name="Oval 10"/>
          <p:cNvSpPr>
            <a:spLocks noChangeArrowheads="1"/>
          </p:cNvSpPr>
          <p:nvPr/>
        </p:nvSpPr>
        <p:spPr bwMode="auto">
          <a:xfrm>
            <a:off x="5844779" y="2952750"/>
            <a:ext cx="742950" cy="342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5603" name="Picture 4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54894" y="591741"/>
            <a:ext cx="2461022" cy="1988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5" descr="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98231" y="591741"/>
            <a:ext cx="2928938" cy="199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1740694" y="2820591"/>
            <a:ext cx="137160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5844779" y="2890838"/>
            <a:ext cx="800100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now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1626394" y="3849291"/>
            <a:ext cx="5200650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She usually cook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But now she’s reading a book.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Oval 9"/>
          <p:cNvSpPr>
            <a:spLocks noChangeArrowheads="1"/>
          </p:cNvSpPr>
          <p:nvPr/>
        </p:nvSpPr>
        <p:spPr bwMode="auto">
          <a:xfrm>
            <a:off x="6318647" y="2965847"/>
            <a:ext cx="685800" cy="40005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626" name="Oval 8"/>
          <p:cNvSpPr>
            <a:spLocks noChangeArrowheads="1"/>
          </p:cNvSpPr>
          <p:nvPr/>
        </p:nvSpPr>
        <p:spPr bwMode="auto">
          <a:xfrm>
            <a:off x="1746647" y="2965847"/>
            <a:ext cx="1371600" cy="40005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6627" name="Picture 5" descr="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18547" y="794147"/>
            <a:ext cx="222885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1803797" y="2908697"/>
            <a:ext cx="13716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629" name="Text Box 7"/>
          <p:cNvSpPr txBox="1">
            <a:spLocks noChangeArrowheads="1"/>
          </p:cNvSpPr>
          <p:nvPr/>
        </p:nvSpPr>
        <p:spPr bwMode="auto">
          <a:xfrm>
            <a:off x="6261497" y="2908697"/>
            <a:ext cx="8001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now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803797" y="3823098"/>
            <a:ext cx="5372100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 usually go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es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shopping. But now he’s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reading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a newspaper.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6631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69232" y="928687"/>
            <a:ext cx="2436019" cy="1777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Oval 9"/>
          <p:cNvSpPr>
            <a:spLocks noChangeArrowheads="1"/>
          </p:cNvSpPr>
          <p:nvPr/>
        </p:nvSpPr>
        <p:spPr bwMode="auto">
          <a:xfrm>
            <a:off x="6248400" y="3299222"/>
            <a:ext cx="742950" cy="400050"/>
          </a:xfrm>
          <a:prstGeom prst="ellipse">
            <a:avLst/>
          </a:prstGeom>
          <a:solidFill>
            <a:srgbClr val="FDB5A1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7650" name="Oval 8"/>
          <p:cNvSpPr>
            <a:spLocks noChangeArrowheads="1"/>
          </p:cNvSpPr>
          <p:nvPr/>
        </p:nvSpPr>
        <p:spPr bwMode="auto">
          <a:xfrm>
            <a:off x="1733550" y="3299222"/>
            <a:ext cx="1314450" cy="457200"/>
          </a:xfrm>
          <a:prstGeom prst="ellipse">
            <a:avLst/>
          </a:prstGeom>
          <a:solidFill>
            <a:srgbClr val="FDB5A1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7651" name="Picture 4" descr="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04900" y="1070372"/>
            <a:ext cx="2455069" cy="199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5" descr="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62587" y="1070372"/>
            <a:ext cx="2500313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1790700" y="3299222"/>
            <a:ext cx="13716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6248400" y="3242072"/>
            <a:ext cx="8001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now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1676400" y="4042173"/>
            <a:ext cx="5429250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 usually do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es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his homework. but now he’s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riding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his bike.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4"/>
          <p:cNvSpPr txBox="1">
            <a:spLocks noChangeArrowheads="1"/>
          </p:cNvSpPr>
          <p:nvPr/>
        </p:nvSpPr>
        <p:spPr bwMode="auto">
          <a:xfrm>
            <a:off x="1409701" y="1164431"/>
            <a:ext cx="5994797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填写单词的正确形式。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I usually ___________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（帮助）</a:t>
            </a:r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my father.</a:t>
            </a:r>
            <a:endParaRPr lang="en-US" altLang="zh-CN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   But I’m not ___________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（帮助）</a:t>
            </a:r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him today.</a:t>
            </a:r>
            <a:endParaRPr lang="en-US" altLang="zh-CN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2. My grandma usually ____________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（烧菜）</a:t>
            </a:r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    But today I am ____________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（烧菜。）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299222" y="1544241"/>
            <a:ext cx="107989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help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245644" y="2043113"/>
            <a:ext cx="1296591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helping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649392" y="3000375"/>
            <a:ext cx="129659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cooks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879057" y="3471863"/>
            <a:ext cx="15120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cooking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9" name="Oval 9"/>
          <p:cNvSpPr>
            <a:spLocks noChangeArrowheads="1"/>
          </p:cNvSpPr>
          <p:nvPr/>
        </p:nvSpPr>
        <p:spPr bwMode="auto">
          <a:xfrm>
            <a:off x="1841897" y="1650207"/>
            <a:ext cx="1079897" cy="432197"/>
          </a:xfrm>
          <a:prstGeom prst="ellipse">
            <a:avLst/>
          </a:prstGeom>
          <a:noFill/>
          <a:ln w="38100">
            <a:solidFill>
              <a:srgbClr val="0000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70" name="Oval 10"/>
          <p:cNvSpPr>
            <a:spLocks noChangeArrowheads="1"/>
          </p:cNvSpPr>
          <p:nvPr/>
        </p:nvSpPr>
        <p:spPr bwMode="auto">
          <a:xfrm>
            <a:off x="2274094" y="2082403"/>
            <a:ext cx="377429" cy="432197"/>
          </a:xfrm>
          <a:prstGeom prst="ellipse">
            <a:avLst/>
          </a:prstGeom>
          <a:noFill/>
          <a:ln w="38100">
            <a:solidFill>
              <a:srgbClr val="0000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71" name="Oval 11"/>
          <p:cNvSpPr>
            <a:spLocks noChangeArrowheads="1"/>
          </p:cNvSpPr>
          <p:nvPr/>
        </p:nvSpPr>
        <p:spPr bwMode="auto">
          <a:xfrm>
            <a:off x="3353991" y="3053953"/>
            <a:ext cx="1079897" cy="432197"/>
          </a:xfrm>
          <a:prstGeom prst="ellipse">
            <a:avLst/>
          </a:prstGeom>
          <a:noFill/>
          <a:ln w="38100">
            <a:solidFill>
              <a:srgbClr val="0000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72" name="Oval 12"/>
          <p:cNvSpPr>
            <a:spLocks noChangeArrowheads="1"/>
          </p:cNvSpPr>
          <p:nvPr/>
        </p:nvSpPr>
        <p:spPr bwMode="auto">
          <a:xfrm>
            <a:off x="3192066" y="3594497"/>
            <a:ext cx="485775" cy="432197"/>
          </a:xfrm>
          <a:prstGeom prst="ellipse">
            <a:avLst/>
          </a:prstGeom>
          <a:noFill/>
          <a:ln w="38100">
            <a:solidFill>
              <a:srgbClr val="0000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53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53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53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53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  <p:bldP spid="15368" grpId="0"/>
      <p:bldP spid="15369" grpId="0" bldLvl="0" animBg="1"/>
      <p:bldP spid="15370" grpId="0" bldLvl="0" animBg="1"/>
      <p:bldP spid="15371" grpId="0" bldLvl="0" animBg="1"/>
      <p:bldP spid="1537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 descr="(37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5450" y="1156097"/>
            <a:ext cx="5674519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127397" y="927497"/>
            <a:ext cx="90794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15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 descr="(37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60923" y="751285"/>
            <a:ext cx="5741194" cy="385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2" descr="(36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12031" y="748903"/>
            <a:ext cx="6748463" cy="423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矩形 9"/>
          <p:cNvSpPr>
            <a:spLocks noChangeArrowheads="1"/>
          </p:cNvSpPr>
          <p:nvPr/>
        </p:nvSpPr>
        <p:spPr bwMode="auto">
          <a:xfrm>
            <a:off x="23812" y="652462"/>
            <a:ext cx="11572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"/>
          <p:cNvSpPr txBox="1">
            <a:spLocks noChangeArrowheads="1"/>
          </p:cNvSpPr>
          <p:nvPr/>
        </p:nvSpPr>
        <p:spPr bwMode="auto">
          <a:xfrm>
            <a:off x="2020492" y="732235"/>
            <a:ext cx="6669881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He / She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usually </a:t>
            </a:r>
            <a:r>
              <a:rPr lang="en-US" altLang="zh-CN" sz="2700" b="1" dirty="0">
                <a:latin typeface="Times New Roman" panose="02020603050405020304" pitchFamily="18" charset="0"/>
              </a:rPr>
              <a:t>… on Sundays.   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grpSp>
        <p:nvGrpSpPr>
          <p:cNvPr id="32770" name="Group 3"/>
          <p:cNvGrpSpPr/>
          <p:nvPr/>
        </p:nvGrpSpPr>
        <p:grpSpPr bwMode="auto">
          <a:xfrm>
            <a:off x="4869657" y="1350170"/>
            <a:ext cx="1512094" cy="1375173"/>
            <a:chOff x="3152" y="1344"/>
            <a:chExt cx="1270" cy="1155"/>
          </a:xfrm>
        </p:grpSpPr>
        <p:pic>
          <p:nvPicPr>
            <p:cNvPr id="32771" name="Picture 4" descr="200791815585321_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52" y="1344"/>
              <a:ext cx="1179" cy="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2" name="Text Box 5"/>
            <p:cNvSpPr txBox="1">
              <a:spLocks noChangeArrowheads="1"/>
            </p:cNvSpPr>
            <p:nvPr/>
          </p:nvSpPr>
          <p:spPr bwMode="auto">
            <a:xfrm>
              <a:off x="3334" y="2228"/>
              <a:ext cx="1088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500" b="1" dirty="0">
                  <a:latin typeface="Times New Roman" panose="02020603050405020304" pitchFamily="18" charset="0"/>
                </a:rPr>
                <a:t>watch</a:t>
              </a:r>
              <a:r>
                <a:rPr lang="en-US" altLang="zh-CN" sz="15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es </a:t>
              </a:r>
              <a:r>
                <a:rPr lang="en-US" altLang="zh-CN" sz="1500" b="1" dirty="0">
                  <a:latin typeface="Times New Roman" panose="02020603050405020304" pitchFamily="18" charset="0"/>
                </a:rPr>
                <a:t>TV</a:t>
              </a:r>
              <a:endParaRPr lang="en-US" altLang="zh-CN" sz="15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2773" name="Group 6"/>
          <p:cNvGrpSpPr/>
          <p:nvPr/>
        </p:nvGrpSpPr>
        <p:grpSpPr bwMode="auto">
          <a:xfrm>
            <a:off x="6513910" y="1413272"/>
            <a:ext cx="1404938" cy="1268015"/>
            <a:chOff x="4422" y="1411"/>
            <a:chExt cx="1180" cy="1065"/>
          </a:xfrm>
        </p:grpSpPr>
        <p:pic>
          <p:nvPicPr>
            <p:cNvPr id="32774" name="Picture 7" descr="200791819449664_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22" y="1411"/>
              <a:ext cx="1043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5" name="Text Box 8"/>
            <p:cNvSpPr txBox="1">
              <a:spLocks noChangeArrowheads="1"/>
            </p:cNvSpPr>
            <p:nvPr/>
          </p:nvSpPr>
          <p:spPr bwMode="auto">
            <a:xfrm>
              <a:off x="4513" y="2205"/>
              <a:ext cx="108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500" b="1" dirty="0">
                  <a:latin typeface="Times New Roman" panose="02020603050405020304" pitchFamily="18" charset="0"/>
                </a:rPr>
                <a:t>read</a:t>
              </a:r>
              <a:r>
                <a:rPr lang="en-US" altLang="zh-CN" sz="15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1500" b="1" dirty="0">
                  <a:latin typeface="Times New Roman" panose="02020603050405020304" pitchFamily="18" charset="0"/>
                </a:rPr>
                <a:t> books</a:t>
              </a:r>
              <a:endParaRPr lang="en-US" altLang="zh-CN" sz="15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2776" name="Group 9"/>
          <p:cNvGrpSpPr/>
          <p:nvPr/>
        </p:nvGrpSpPr>
        <p:grpSpPr bwMode="auto">
          <a:xfrm>
            <a:off x="3113485" y="1329930"/>
            <a:ext cx="1999059" cy="1402557"/>
            <a:chOff x="1655" y="1298"/>
            <a:chExt cx="1679" cy="1178"/>
          </a:xfrm>
        </p:grpSpPr>
        <p:pic>
          <p:nvPicPr>
            <p:cNvPr id="32777" name="Picture 10" descr="图片16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92" y="1298"/>
              <a:ext cx="1224" cy="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8" name="Text Box 11"/>
            <p:cNvSpPr txBox="1">
              <a:spLocks noChangeArrowheads="1"/>
            </p:cNvSpPr>
            <p:nvPr/>
          </p:nvSpPr>
          <p:spPr bwMode="auto">
            <a:xfrm>
              <a:off x="1655" y="2205"/>
              <a:ext cx="167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500" b="1" dirty="0">
                  <a:latin typeface="Times New Roman" panose="02020603050405020304" pitchFamily="18" charset="0"/>
                </a:rPr>
                <a:t>do</a:t>
              </a:r>
              <a:r>
                <a:rPr lang="en-US" altLang="zh-CN" sz="15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es</a:t>
              </a:r>
              <a:r>
                <a:rPr lang="en-US" altLang="zh-CN" sz="1500" b="1" dirty="0">
                  <a:latin typeface="Times New Roman" panose="02020603050405020304" pitchFamily="18" charset="0"/>
                </a:rPr>
                <a:t> his homework</a:t>
              </a:r>
              <a:endParaRPr lang="en-US" altLang="zh-CN" sz="15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2779" name="Group 12"/>
          <p:cNvGrpSpPr/>
          <p:nvPr/>
        </p:nvGrpSpPr>
        <p:grpSpPr bwMode="auto">
          <a:xfrm>
            <a:off x="1277541" y="1329930"/>
            <a:ext cx="1837134" cy="1402557"/>
            <a:chOff x="0" y="1298"/>
            <a:chExt cx="1543" cy="1178"/>
          </a:xfrm>
        </p:grpSpPr>
        <p:pic>
          <p:nvPicPr>
            <p:cNvPr id="32780" name="Picture 1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82" y="1298"/>
              <a:ext cx="1043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1" name="Text Box 14"/>
            <p:cNvSpPr txBox="1">
              <a:spLocks noChangeArrowheads="1"/>
            </p:cNvSpPr>
            <p:nvPr/>
          </p:nvSpPr>
          <p:spPr bwMode="auto">
            <a:xfrm>
              <a:off x="0" y="2205"/>
              <a:ext cx="154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500" b="1" dirty="0">
                  <a:latin typeface="Times New Roman" panose="02020603050405020304" pitchFamily="18" charset="0"/>
                </a:rPr>
                <a:t>listen</a:t>
              </a:r>
              <a:r>
                <a:rPr lang="en-US" altLang="zh-CN" sz="15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1500" b="1" dirty="0">
                  <a:latin typeface="Times New Roman" panose="02020603050405020304" pitchFamily="18" charset="0"/>
                </a:rPr>
                <a:t> to the radio</a:t>
              </a:r>
              <a:endParaRPr lang="en-US" altLang="zh-CN" sz="15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2782" name="Group 15"/>
          <p:cNvGrpSpPr/>
          <p:nvPr/>
        </p:nvGrpSpPr>
        <p:grpSpPr bwMode="auto">
          <a:xfrm>
            <a:off x="1331119" y="3219451"/>
            <a:ext cx="1463278" cy="1428751"/>
            <a:chOff x="295" y="2728"/>
            <a:chExt cx="1229" cy="1200"/>
          </a:xfrm>
        </p:grpSpPr>
        <p:pic>
          <p:nvPicPr>
            <p:cNvPr id="32783" name="Picture 16" descr="图片16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0" y="2728"/>
              <a:ext cx="1089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4" name="Rectangle 17"/>
            <p:cNvSpPr>
              <a:spLocks noChangeArrowheads="1"/>
            </p:cNvSpPr>
            <p:nvPr/>
          </p:nvSpPr>
          <p:spPr bwMode="auto">
            <a:xfrm>
              <a:off x="295" y="3657"/>
              <a:ext cx="122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" b="1" dirty="0">
                  <a:latin typeface="Times New Roman" panose="02020603050405020304" pitchFamily="18" charset="0"/>
                </a:rPr>
                <a:t>draw</a:t>
              </a:r>
              <a:r>
                <a:rPr lang="en-US" altLang="zh-CN" sz="15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1500" b="1" dirty="0">
                  <a:latin typeface="Times New Roman" panose="02020603050405020304" pitchFamily="18" charset="0"/>
                </a:rPr>
                <a:t> a picture</a:t>
              </a:r>
              <a:endParaRPr lang="en-US" altLang="zh-CN" sz="15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2785" name="Group 18"/>
          <p:cNvGrpSpPr/>
          <p:nvPr/>
        </p:nvGrpSpPr>
        <p:grpSpPr bwMode="auto">
          <a:xfrm>
            <a:off x="3113485" y="3219451"/>
            <a:ext cx="1512094" cy="1402557"/>
            <a:chOff x="1655" y="2795"/>
            <a:chExt cx="1270" cy="1178"/>
          </a:xfrm>
        </p:grpSpPr>
        <p:pic>
          <p:nvPicPr>
            <p:cNvPr id="32786" name="Picture 19" descr="DSC_0410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55" y="2795"/>
              <a:ext cx="1270" cy="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7" name="Rectangle 20"/>
            <p:cNvSpPr>
              <a:spLocks noChangeArrowheads="1"/>
            </p:cNvSpPr>
            <p:nvPr/>
          </p:nvSpPr>
          <p:spPr bwMode="auto">
            <a:xfrm>
              <a:off x="1655" y="3702"/>
              <a:ext cx="116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" b="1" dirty="0">
                  <a:latin typeface="Times New Roman" panose="02020603050405020304" pitchFamily="18" charset="0"/>
                </a:rPr>
                <a:t>tid</a:t>
              </a:r>
              <a:r>
                <a:rPr lang="en-US" altLang="zh-CN" sz="15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ies</a:t>
              </a:r>
              <a:r>
                <a:rPr lang="en-US" altLang="zh-CN" sz="1500" b="1" dirty="0">
                  <a:latin typeface="Times New Roman" panose="02020603050405020304" pitchFamily="18" charset="0"/>
                </a:rPr>
                <a:t> his room</a:t>
              </a:r>
              <a:endParaRPr lang="en-US" altLang="zh-CN" sz="15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2788" name="Group 21"/>
          <p:cNvGrpSpPr/>
          <p:nvPr/>
        </p:nvGrpSpPr>
        <p:grpSpPr bwMode="auto">
          <a:xfrm>
            <a:off x="4733925" y="3165873"/>
            <a:ext cx="1366838" cy="1402557"/>
            <a:chOff x="3016" y="2795"/>
            <a:chExt cx="1148" cy="1178"/>
          </a:xfrm>
        </p:grpSpPr>
        <p:pic>
          <p:nvPicPr>
            <p:cNvPr id="32789" name="Picture 22" descr="骑自行~1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016" y="2795"/>
              <a:ext cx="1044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90" name="Rectangle 23"/>
            <p:cNvSpPr>
              <a:spLocks noChangeArrowheads="1"/>
            </p:cNvSpPr>
            <p:nvPr/>
          </p:nvSpPr>
          <p:spPr bwMode="auto">
            <a:xfrm>
              <a:off x="3061" y="3702"/>
              <a:ext cx="110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" b="1" dirty="0">
                  <a:latin typeface="Times New Roman" panose="02020603050405020304" pitchFamily="18" charset="0"/>
                </a:rPr>
                <a:t>ride</a:t>
              </a:r>
              <a:r>
                <a:rPr lang="en-US" altLang="zh-CN" sz="15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1500" b="1" dirty="0">
                  <a:latin typeface="Times New Roman" panose="02020603050405020304" pitchFamily="18" charset="0"/>
                </a:rPr>
                <a:t> her bike</a:t>
              </a:r>
              <a:endParaRPr lang="en-US" altLang="zh-CN" sz="15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2791" name="Group 24"/>
          <p:cNvGrpSpPr/>
          <p:nvPr/>
        </p:nvGrpSpPr>
        <p:grpSpPr bwMode="auto">
          <a:xfrm>
            <a:off x="6246019" y="3165873"/>
            <a:ext cx="1593057" cy="1456135"/>
            <a:chOff x="4286" y="2750"/>
            <a:chExt cx="1338" cy="1223"/>
          </a:xfrm>
        </p:grpSpPr>
        <p:pic>
          <p:nvPicPr>
            <p:cNvPr id="32792" name="Picture 25" descr="practise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286" y="2750"/>
              <a:ext cx="1312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93" name="Rectangle 26"/>
            <p:cNvSpPr>
              <a:spLocks noChangeArrowheads="1"/>
            </p:cNvSpPr>
            <p:nvPr/>
          </p:nvSpPr>
          <p:spPr bwMode="auto">
            <a:xfrm>
              <a:off x="4377" y="3702"/>
              <a:ext cx="124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" b="1" dirty="0">
                  <a:latin typeface="Times New Roman" panose="02020603050405020304" pitchFamily="18" charset="0"/>
                </a:rPr>
                <a:t>help</a:t>
              </a:r>
              <a:r>
                <a:rPr lang="en-US" altLang="zh-CN" sz="15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1500" b="1" dirty="0">
                  <a:latin typeface="Times New Roman" panose="02020603050405020304" pitchFamily="18" charset="0"/>
                </a:rPr>
                <a:t> her father</a:t>
              </a:r>
              <a:endParaRPr lang="en-US" altLang="zh-CN" sz="1500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2794" name="文本框 1"/>
          <p:cNvSpPr txBox="1">
            <a:spLocks noChangeArrowheads="1"/>
          </p:cNvSpPr>
          <p:nvPr/>
        </p:nvSpPr>
        <p:spPr bwMode="auto">
          <a:xfrm>
            <a:off x="244078" y="777478"/>
            <a:ext cx="908447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总结提高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4" name="内容占位符 317443"/>
          <p:cNvSpPr>
            <a:spLocks noGrp="1" noChangeArrowheads="1"/>
          </p:cNvSpPr>
          <p:nvPr>
            <p:ph idx="4294967295"/>
          </p:nvPr>
        </p:nvSpPr>
        <p:spPr>
          <a:xfrm>
            <a:off x="1400176" y="1426369"/>
            <a:ext cx="6347222" cy="325755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 Listen and repeat the text(课文)3-5 times until you can read it freely. </a:t>
            </a:r>
            <a:endParaRPr lang="zh-CN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用英语和你的朋友或家人谈论你周末通常做的事情。            </a:t>
            </a:r>
            <a:endParaRPr lang="zh-CN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3794" name="文本框 1"/>
          <p:cNvSpPr txBox="1">
            <a:spLocks noChangeArrowheads="1"/>
          </p:cNvSpPr>
          <p:nvPr/>
        </p:nvSpPr>
        <p:spPr bwMode="auto">
          <a:xfrm>
            <a:off x="440531" y="792956"/>
            <a:ext cx="105727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en-US" altLang="zh-CN" sz="1500" b="1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44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09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7444">
                                            <p:txEl>
                                              <p:charRg st="109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Oval 2"/>
          <p:cNvSpPr>
            <a:spLocks noChangeArrowheads="1"/>
          </p:cNvSpPr>
          <p:nvPr/>
        </p:nvSpPr>
        <p:spPr bwMode="auto">
          <a:xfrm>
            <a:off x="1875235" y="3007519"/>
            <a:ext cx="1371600" cy="4572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8194" name="Picture 3" descr="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07344" y="1100138"/>
            <a:ext cx="1907381" cy="1907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4" descr="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36369" y="1187053"/>
            <a:ext cx="1937147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1875235" y="2950369"/>
            <a:ext cx="14859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197" name="Oval 6"/>
          <p:cNvSpPr>
            <a:spLocks noChangeArrowheads="1"/>
          </p:cNvSpPr>
          <p:nvPr/>
        </p:nvSpPr>
        <p:spPr bwMode="auto">
          <a:xfrm>
            <a:off x="6161485" y="2950369"/>
            <a:ext cx="971550" cy="51435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6218635" y="2950369"/>
            <a:ext cx="97155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now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103835" y="3807619"/>
            <a:ext cx="50292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usually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play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basketball. But now I’m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playing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football.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Oval 2"/>
          <p:cNvSpPr>
            <a:spLocks noChangeArrowheads="1"/>
          </p:cNvSpPr>
          <p:nvPr/>
        </p:nvSpPr>
        <p:spPr bwMode="auto">
          <a:xfrm>
            <a:off x="5800725" y="2863454"/>
            <a:ext cx="971550" cy="40005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pPr algn="ctr"/>
            <a:endParaRPr lang="zh-CN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218" name="Oval 3"/>
          <p:cNvSpPr>
            <a:spLocks noChangeArrowheads="1"/>
          </p:cNvSpPr>
          <p:nvPr/>
        </p:nvSpPr>
        <p:spPr bwMode="auto">
          <a:xfrm>
            <a:off x="1600200" y="2743200"/>
            <a:ext cx="1200150" cy="4572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pPr algn="ctr"/>
            <a:endParaRPr lang="zh-CN" altLang="zh-CN">
              <a:solidFill>
                <a:schemeClr val="folHlin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19" name="Picture 4" descr="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82316" y="678656"/>
            <a:ext cx="29908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5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14950" y="592931"/>
            <a:ext cx="245745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1600200" y="2743200"/>
            <a:ext cx="1828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5800725" y="2821782"/>
            <a:ext cx="14859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now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657350" y="3600451"/>
            <a:ext cx="5829300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usually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watch</a:t>
            </a:r>
            <a:r>
              <a:rPr lang="en-US" altLang="zh-CN" sz="2700" b="1" dirty="0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TV. But now I’m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drawing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a picture.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Oval 2"/>
          <p:cNvSpPr>
            <a:spLocks noChangeArrowheads="1"/>
          </p:cNvSpPr>
          <p:nvPr/>
        </p:nvSpPr>
        <p:spPr bwMode="auto">
          <a:xfrm>
            <a:off x="6057900" y="2784872"/>
            <a:ext cx="857250" cy="400050"/>
          </a:xfrm>
          <a:prstGeom prst="ellipse">
            <a:avLst/>
          </a:prstGeom>
          <a:solidFill>
            <a:srgbClr val="FDB5A1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2" name="Oval 3"/>
          <p:cNvSpPr>
            <a:spLocks noChangeArrowheads="1"/>
          </p:cNvSpPr>
          <p:nvPr/>
        </p:nvSpPr>
        <p:spPr bwMode="auto">
          <a:xfrm>
            <a:off x="1600200" y="2769394"/>
            <a:ext cx="1371600" cy="514350"/>
          </a:xfrm>
          <a:prstGeom prst="ellipse">
            <a:avLst/>
          </a:prstGeom>
          <a:solidFill>
            <a:srgbClr val="FDB5A1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3" name="Picture 4" descr="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00201" y="723900"/>
            <a:ext cx="1746647" cy="2045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5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9250" y="641747"/>
            <a:ext cx="21145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1714500" y="2743200"/>
            <a:ext cx="18288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6057900" y="2743200"/>
            <a:ext cx="12573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now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1714500" y="3429001"/>
            <a:ext cx="5200650" cy="110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usually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read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a book.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But now I’m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listening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to music.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Oval 2"/>
          <p:cNvSpPr>
            <a:spLocks noChangeArrowheads="1"/>
          </p:cNvSpPr>
          <p:nvPr/>
        </p:nvSpPr>
        <p:spPr bwMode="auto">
          <a:xfrm>
            <a:off x="6172200" y="3107531"/>
            <a:ext cx="857250" cy="4000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266" name="Oval 3"/>
          <p:cNvSpPr>
            <a:spLocks noChangeArrowheads="1"/>
          </p:cNvSpPr>
          <p:nvPr/>
        </p:nvSpPr>
        <p:spPr bwMode="auto">
          <a:xfrm>
            <a:off x="1543050" y="2993231"/>
            <a:ext cx="1371600" cy="5143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267" name="Picture 4" descr="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0867" y="673894"/>
            <a:ext cx="2478881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5" descr="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68553" y="673894"/>
            <a:ext cx="2500313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1543050" y="2993232"/>
            <a:ext cx="142875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6229350" y="3050381"/>
            <a:ext cx="9144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now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2707481" y="3721894"/>
            <a:ext cx="4686300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usually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my homework. 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But now I’m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riding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my bike.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93481" y="1825229"/>
            <a:ext cx="24574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257300" y="3357563"/>
            <a:ext cx="394335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What’s she doing?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257300" y="3929063"/>
            <a:ext cx="360045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She’s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cooking.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333500" y="1606153"/>
            <a:ext cx="285750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cook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---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做饭；烧菜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293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2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72075" y="1089423"/>
            <a:ext cx="2624138" cy="1993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3" descr="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40632" y="1089423"/>
            <a:ext cx="2732485" cy="1993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240631" y="3340894"/>
            <a:ext cx="262890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What’s this?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297781" y="3912394"/>
            <a:ext cx="274320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It’s a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kitchen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5924550" y="3582591"/>
            <a:ext cx="20002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kitchen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 descr="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78819" y="1276350"/>
            <a:ext cx="1578769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6"/>
          <p:cNvGrpSpPr/>
          <p:nvPr/>
        </p:nvGrpSpPr>
        <p:grpSpPr bwMode="auto">
          <a:xfrm>
            <a:off x="3464719" y="646510"/>
            <a:ext cx="4199335" cy="1429940"/>
            <a:chOff x="1968" y="0"/>
            <a:chExt cx="3792" cy="1488"/>
          </a:xfrm>
        </p:grpSpPr>
        <p:sp>
          <p:nvSpPr>
            <p:cNvPr id="14339" name="Oval 7"/>
            <p:cNvSpPr>
              <a:spLocks noChangeArrowheads="1"/>
            </p:cNvSpPr>
            <p:nvPr/>
          </p:nvSpPr>
          <p:spPr bwMode="auto">
            <a:xfrm>
              <a:off x="3120" y="0"/>
              <a:ext cx="2640" cy="1488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4340" name="Oval 8"/>
            <p:cNvSpPr>
              <a:spLocks noChangeArrowheads="1"/>
            </p:cNvSpPr>
            <p:nvPr/>
          </p:nvSpPr>
          <p:spPr bwMode="auto">
            <a:xfrm>
              <a:off x="2544" y="816"/>
              <a:ext cx="912" cy="192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4341" name="Oval 9"/>
            <p:cNvSpPr>
              <a:spLocks noChangeArrowheads="1"/>
            </p:cNvSpPr>
            <p:nvPr/>
          </p:nvSpPr>
          <p:spPr bwMode="auto">
            <a:xfrm>
              <a:off x="1968" y="1104"/>
              <a:ext cx="528" cy="144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Group 17"/>
          <p:cNvGrpSpPr/>
          <p:nvPr/>
        </p:nvGrpSpPr>
        <p:grpSpPr bwMode="auto">
          <a:xfrm>
            <a:off x="1121569" y="646510"/>
            <a:ext cx="3771900" cy="461255"/>
            <a:chOff x="0" y="192"/>
            <a:chExt cx="3168" cy="483"/>
          </a:xfrm>
        </p:grpSpPr>
        <p:sp>
          <p:nvSpPr>
            <p:cNvPr id="14343" name="AutoShape 10"/>
            <p:cNvSpPr>
              <a:spLocks noChangeArrowheads="1"/>
            </p:cNvSpPr>
            <p:nvPr/>
          </p:nvSpPr>
          <p:spPr bwMode="auto">
            <a:xfrm>
              <a:off x="0" y="192"/>
              <a:ext cx="3120" cy="480"/>
            </a:xfrm>
            <a:prstGeom prst="wedgeRoundRectCallout">
              <a:avLst>
                <a:gd name="adj1" fmla="val -11028"/>
                <a:gd name="adj2" fmla="val 195833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4344" name="Text Box 11"/>
            <p:cNvSpPr txBox="1">
              <a:spLocks noChangeArrowheads="1"/>
            </p:cNvSpPr>
            <p:nvPr/>
          </p:nvSpPr>
          <p:spPr bwMode="auto">
            <a:xfrm>
              <a:off x="144" y="288"/>
              <a:ext cx="302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My mother usually cook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s</a:t>
              </a: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.</a:t>
              </a:r>
              <a:endPara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93419" y="2647950"/>
            <a:ext cx="3314700" cy="1371600"/>
            <a:chOff x="2832" y="1968"/>
            <a:chExt cx="2784" cy="1152"/>
          </a:xfrm>
        </p:grpSpPr>
        <p:sp>
          <p:nvSpPr>
            <p:cNvPr id="14346" name="AutoShape 12"/>
            <p:cNvSpPr>
              <a:spLocks noChangeArrowheads="1"/>
            </p:cNvSpPr>
            <p:nvPr/>
          </p:nvSpPr>
          <p:spPr bwMode="auto">
            <a:xfrm>
              <a:off x="2832" y="1968"/>
              <a:ext cx="2784" cy="1152"/>
            </a:xfrm>
            <a:prstGeom prst="wedgeRoundRectCallout">
              <a:avLst>
                <a:gd name="adj1" fmla="val -101005"/>
                <a:gd name="adj2" fmla="val -91755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zh-CN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4347" name="Text Box 13"/>
            <p:cNvSpPr txBox="1">
              <a:spLocks noChangeArrowheads="1"/>
            </p:cNvSpPr>
            <p:nvPr/>
          </p:nvSpPr>
          <p:spPr bwMode="auto">
            <a:xfrm>
              <a:off x="2928" y="2160"/>
              <a:ext cx="2688" cy="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But today she’s not cooking. </a:t>
              </a:r>
              <a:endPara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She’s ill. I’m cooking for </a:t>
              </a: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her</a:t>
              </a: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.</a:t>
              </a:r>
              <a:endPara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1252537" y="4019551"/>
            <a:ext cx="4291013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cook--- 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做（饭）；烧（菜）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1309688" y="4419600"/>
            <a:ext cx="32575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ill---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生病的；有病的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50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2823" y="815578"/>
            <a:ext cx="1635919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/>
      <p:bldP spid="4111" grpId="0"/>
    </p:bldLst>
  </p:timing>
</p:sld>
</file>

<file path=ppt/tags/tag1.xml><?xml version="1.0" encoding="utf-8"?>
<p:tagLst xmlns:p="http://schemas.openxmlformats.org/presentationml/2006/main">
  <p:tag name="KSO_WPP_MARK_KEY" val="53229f51-4574-4eb0-ae53-b16c630454a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1559</Words>
  <Application>WPS 演示</Application>
  <PresentationFormat>全屏显示(16:9)</PresentationFormat>
  <Paragraphs>162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Times New Roman</vt:lpstr>
      <vt:lpstr>微软雅黑</vt:lpstr>
      <vt:lpstr>Calibri</vt:lpstr>
      <vt:lpstr>Arial Unicode MS</vt:lpstr>
      <vt:lpstr>Arial</vt:lpstr>
      <vt:lpstr>第一PPT模板网-WWW.1PPT.COM</vt:lpstr>
      <vt:lpstr>1_自定义设计方案</vt:lpstr>
      <vt:lpstr>PowerPoint 演示文稿</vt:lpstr>
      <vt:lpstr>Review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Practice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656</cp:revision>
  <dcterms:created xsi:type="dcterms:W3CDTF">2013-07-01T03:05:00Z</dcterms:created>
  <dcterms:modified xsi:type="dcterms:W3CDTF">2023-02-15T03:14:53Z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1BF74F6DD34348C2838D923E17E8D6C5</vt:lpwstr>
  </property>
</Properties>
</file>