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4" r:id="rId3"/>
  </p:sldMasterIdLst>
  <p:notesMasterIdLst>
    <p:notesMasterId r:id="rId5"/>
  </p:notesMasterIdLst>
  <p:handoutMasterIdLst>
    <p:handoutMasterId r:id="rId41"/>
  </p:handoutMasterIdLst>
  <p:sldIdLst>
    <p:sldId id="477" r:id="rId4"/>
    <p:sldId id="1442" r:id="rId6"/>
    <p:sldId id="1443" r:id="rId7"/>
    <p:sldId id="1444" r:id="rId8"/>
    <p:sldId id="1445" r:id="rId9"/>
    <p:sldId id="1446" r:id="rId10"/>
    <p:sldId id="1447" r:id="rId11"/>
    <p:sldId id="1448" r:id="rId12"/>
    <p:sldId id="1449" r:id="rId13"/>
    <p:sldId id="1450" r:id="rId14"/>
    <p:sldId id="1451" r:id="rId15"/>
    <p:sldId id="1452" r:id="rId16"/>
    <p:sldId id="1453" r:id="rId17"/>
    <p:sldId id="1454" r:id="rId18"/>
    <p:sldId id="1455" r:id="rId19"/>
    <p:sldId id="1456" r:id="rId20"/>
    <p:sldId id="1457" r:id="rId21"/>
    <p:sldId id="1458" r:id="rId22"/>
    <p:sldId id="1460" r:id="rId23"/>
    <p:sldId id="1462" r:id="rId24"/>
    <p:sldId id="1465" r:id="rId25"/>
    <p:sldId id="1477" r:id="rId26"/>
    <p:sldId id="1478" r:id="rId27"/>
    <p:sldId id="1482" r:id="rId28"/>
    <p:sldId id="1479" r:id="rId29"/>
    <p:sldId id="1467" r:id="rId30"/>
    <p:sldId id="1468" r:id="rId31"/>
    <p:sldId id="1469" r:id="rId32"/>
    <p:sldId id="1470" r:id="rId33"/>
    <p:sldId id="1471" r:id="rId34"/>
    <p:sldId id="1472" r:id="rId35"/>
    <p:sldId id="1473" r:id="rId36"/>
    <p:sldId id="1474" r:id="rId37"/>
    <p:sldId id="1475" r:id="rId38"/>
    <p:sldId id="1476" r:id="rId39"/>
    <p:sldId id="559" r:id="rId40"/>
  </p:sldIdLst>
  <p:sldSz cx="9144000" cy="5143500" type="screen16x9"/>
  <p:notesSz cx="6858000" cy="9144000"/>
  <p:custDataLst>
    <p:tags r:id="rId4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45" autoAdjust="0"/>
    <p:restoredTop sz="93982" autoAdjust="0"/>
  </p:normalViewPr>
  <p:slideViewPr>
    <p:cSldViewPr snapToGrid="0">
      <p:cViewPr varScale="1">
        <p:scale>
          <a:sx n="145" d="100"/>
          <a:sy n="145" d="100"/>
        </p:scale>
        <p:origin x="-654" y="-90"/>
      </p:cViewPr>
      <p:guideLst>
        <p:guide orient="horz" pos="184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588F91B8-1E22-41C9-A185-0CB232BFDDD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3761FD08-3567-4AC1-B82B-745C2106317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0FAFDB5-129E-4145-9D0C-75F0A5E7EE18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4663EF-34FE-4F29-B3B1-A2D7FE1A04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D1D613-3E65-49AB-8A43-17A56C8E2F4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5EE19A-7965-4D57-BCE8-6BF2C90146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7C9973-DE0F-400E-8BFF-208AE9CD17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D1621A-3496-443F-8AB7-757BF95A2B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943757-37B0-4C06-8757-0B2DAA92D0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709FEC-7D21-45CE-9219-93A16F0E84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1F5291-26D8-4D27-B952-7A4BDDDA7B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C4A80A-F3E4-48C9-9428-D4F12C80DC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6A08E5-3715-4714-89D9-AF55ADD618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1851DD-233B-45D0-A559-AD9365FB5B9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5C9991-14FC-4C74-A6E8-4058632981B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2F5684-7F2E-4D2F-9695-F1C11C1360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ADAC4-18E5-4469-A706-809AF3DAD7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ACD131-B662-4CB0-A488-4C6AC30FBB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074C5-20A7-4152-8230-320B24632E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341763-9167-4E60-A312-16EAA7DC5A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09DA72-A89C-4CA0-9902-C127ACF151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B53514-9F90-4C3F-89ED-E1C36C2535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918AE2-DA2A-4F35-9500-F13932739D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18E86-F9A1-4D45-8FAF-E4DF6463A3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4E051-F934-45ED-80A1-52E290F8D5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71AE20-49C5-449E-B1CD-4E80341667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9D06CC-4120-4E3E-AF60-832008410A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9CDA40-DA6B-49D6-804E-2DF80101EA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85F39E63-7BAD-4CDA-9433-06780D1373B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146" name="矩形 14"/>
          <p:cNvSpPr>
            <a:spLocks noChangeArrowheads="1"/>
          </p:cNvSpPr>
          <p:nvPr/>
        </p:nvSpPr>
        <p:spPr bwMode="auto">
          <a:xfrm>
            <a:off x="-33" y="554980"/>
            <a:ext cx="9144002" cy="2340592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76" name="图片 28"/>
          <p:cNvSpPr>
            <a:spLocks noChangeAspect="1" noChangeArrowheads="1"/>
          </p:cNvSpPr>
          <p:nvPr/>
        </p:nvSpPr>
        <p:spPr bwMode="auto">
          <a:xfrm>
            <a:off x="1" y="554832"/>
            <a:ext cx="8736806" cy="2341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矩形 14"/>
          <p:cNvSpPr>
            <a:spLocks noChangeArrowheads="1"/>
          </p:cNvSpPr>
          <p:nvPr/>
        </p:nvSpPr>
        <p:spPr bwMode="auto">
          <a:xfrm>
            <a:off x="-33" y="1660901"/>
            <a:ext cx="9144002" cy="1017598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4100" b="1" spc="4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1.jpeg"/><Relationship Id="rId1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1.jpeg"/><Relationship Id="rId1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image" Target="../media/image19.jpeg"/><Relationship Id="rId3" Type="http://schemas.openxmlformats.org/officeDocument/2006/relationships/image" Target="../media/image25.jpeg"/><Relationship Id="rId2" Type="http://schemas.openxmlformats.org/officeDocument/2006/relationships/slide" Target="slide7.xml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8.xml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3.xml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40.jpeg"/><Relationship Id="rId1" Type="http://schemas.openxmlformats.org/officeDocument/2006/relationships/hyperlink" Target="sm8u1-1.swf" TargetMode="Externa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image" Target="../media/image46.jpeg"/><Relationship Id="rId7" Type="http://schemas.openxmlformats.org/officeDocument/2006/relationships/image" Target="../media/image45.png"/><Relationship Id="rId6" Type="http://schemas.openxmlformats.org/officeDocument/2006/relationships/image" Target="../media/image19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slide" Target="slide1.xml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jpeg"/><Relationship Id="rId8" Type="http://schemas.openxmlformats.org/officeDocument/2006/relationships/image" Target="../media/image61.png"/><Relationship Id="rId7" Type="http://schemas.openxmlformats.org/officeDocument/2006/relationships/image" Target="../media/image60.png"/><Relationship Id="rId6" Type="http://schemas.openxmlformats.org/officeDocument/2006/relationships/image" Target="../media/image59.png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64.jpeg"/><Relationship Id="rId7" Type="http://schemas.openxmlformats.org/officeDocument/2006/relationships/image" Target="../media/image63.png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7.jpeg"/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65.jpeg"/><Relationship Id="rId7" Type="http://schemas.openxmlformats.org/officeDocument/2006/relationships/image" Target="../media/image63.png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7.jpeg"/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5.jpeg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jpeg"/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73.jpeg"/><Relationship Id="rId6" Type="http://schemas.openxmlformats.org/officeDocument/2006/relationships/image" Target="../media/image72.jpeg"/><Relationship Id="rId5" Type="http://schemas.openxmlformats.org/officeDocument/2006/relationships/image" Target="../media/image70.png"/><Relationship Id="rId4" Type="http://schemas.openxmlformats.org/officeDocument/2006/relationships/image" Target="../media/image71.png"/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65.jpeg"/><Relationship Id="rId7" Type="http://schemas.openxmlformats.org/officeDocument/2006/relationships/image" Target="../media/image61.png"/><Relationship Id="rId6" Type="http://schemas.openxmlformats.org/officeDocument/2006/relationships/image" Target="../media/image60.png"/><Relationship Id="rId5" Type="http://schemas.openxmlformats.org/officeDocument/2006/relationships/image" Target="../media/image75.png"/><Relationship Id="rId4" Type="http://schemas.openxmlformats.org/officeDocument/2006/relationships/image" Target="../media/image56.jpeg"/><Relationship Id="rId3" Type="http://schemas.openxmlformats.org/officeDocument/2006/relationships/image" Target="../media/image74.jpeg"/><Relationship Id="rId2" Type="http://schemas.openxmlformats.org/officeDocument/2006/relationships/image" Target="../media/image55.jpeg"/><Relationship Id="rId1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slide" Target="slide26.xml"/><Relationship Id="rId7" Type="http://schemas.openxmlformats.org/officeDocument/2006/relationships/image" Target="../media/image65.jpeg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56.jpeg"/><Relationship Id="rId3" Type="http://schemas.openxmlformats.org/officeDocument/2006/relationships/image" Target="../media/image67.jpeg"/><Relationship Id="rId2" Type="http://schemas.openxmlformats.org/officeDocument/2006/relationships/image" Target="../media/image76.jpeg"/><Relationship Id="rId1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85.png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Relationship Id="rId3" Type="http://schemas.openxmlformats.org/officeDocument/2006/relationships/image" Target="../media/image81.png"/><Relationship Id="rId2" Type="http://schemas.openxmlformats.org/officeDocument/2006/relationships/image" Target="../media/image80.jpeg"/><Relationship Id="rId1" Type="http://schemas.openxmlformats.org/officeDocument/2006/relationships/image" Target="../media/image7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85.png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Relationship Id="rId3" Type="http://schemas.openxmlformats.org/officeDocument/2006/relationships/image" Target="../media/image81.png"/><Relationship Id="rId2" Type="http://schemas.openxmlformats.org/officeDocument/2006/relationships/image" Target="../media/image80.jpeg"/><Relationship Id="rId1" Type="http://schemas.openxmlformats.org/officeDocument/2006/relationships/image" Target="../media/image7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audio" Target="../media/audio1.wav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1.jpe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audio" Target="../media/audio1.wav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jpeg"/><Relationship Id="rId8" Type="http://schemas.openxmlformats.org/officeDocument/2006/relationships/image" Target="../media/image19.jpeg"/><Relationship Id="rId7" Type="http://schemas.openxmlformats.org/officeDocument/2006/relationships/slide" Target="slide10.xml"/><Relationship Id="rId6" Type="http://schemas.openxmlformats.org/officeDocument/2006/relationships/image" Target="../media/image24.jpeg"/><Relationship Id="rId5" Type="http://schemas.openxmlformats.org/officeDocument/2006/relationships/slide" Target="slide9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0" Type="http://schemas.openxmlformats.org/officeDocument/2006/relationships/slideLayout" Target="../slideLayouts/slideLayout17.xml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74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"/>
          <p:cNvSpPr txBox="1">
            <a:spLocks noChangeArrowheads="1"/>
          </p:cNvSpPr>
          <p:nvPr/>
        </p:nvSpPr>
        <p:spPr bwMode="auto">
          <a:xfrm>
            <a:off x="-1" y="1128712"/>
            <a:ext cx="6190060" cy="1638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Module 8 Unit 1</a:t>
            </a:r>
            <a:endParaRPr lang="en-US" altLang="zh-CN" sz="36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ctr">
              <a:defRPr/>
            </a:pPr>
            <a:endParaRPr lang="en-US" altLang="zh-CN" sz="33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ctr">
              <a:defRPr/>
            </a:pPr>
            <a:r>
              <a:rPr lang="en-US" altLang="zh-CN" sz="3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The train is going up a hill.</a:t>
            </a:r>
            <a:endParaRPr lang="en-US" altLang="zh-CN" sz="33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123" name="图片 1" descr="封面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90059" y="1128712"/>
            <a:ext cx="2953941" cy="401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465785" y="4581525"/>
            <a:ext cx="399573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The train is </a:t>
            </a:r>
            <a:r>
              <a:rPr lang="en-US" altLang="zh-CN" sz="2400" b="1" i="1">
                <a:solidFill>
                  <a:srgbClr val="3333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going up</a:t>
            </a:r>
            <a:r>
              <a:rPr lang="en-US" altLang="zh-CN" sz="24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 a hill.</a:t>
            </a:r>
            <a:endParaRPr lang="en-US" altLang="zh-CN" sz="2400" b="1" i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362" name="Picture 7" descr="shan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09738" y="713185"/>
            <a:ext cx="5724525" cy="3868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 descr="052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727599">
            <a:off x="1856185" y="3020616"/>
            <a:ext cx="810816" cy="75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38895E-6 C 0.09514 -0.15947 0.19028 -0.31893 0.22848 -0.382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0" y="-1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239566" y="4604147"/>
            <a:ext cx="496847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The train is </a:t>
            </a:r>
            <a:r>
              <a:rPr lang="en-US" altLang="zh-CN" sz="2400" b="1" i="1">
                <a:solidFill>
                  <a:srgbClr val="3333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going down</a:t>
            </a:r>
            <a:r>
              <a:rPr lang="en-US" altLang="zh-CN" sz="24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 a hill.</a:t>
            </a:r>
            <a:endParaRPr lang="en-US" altLang="zh-CN" sz="2400" b="1" i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6386" name="Picture 7" descr="shan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9022" y="714375"/>
            <a:ext cx="5509022" cy="3683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 descr="052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671479">
            <a:off x="4897042" y="1301353"/>
            <a:ext cx="810815" cy="75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6 0.06286 L 0.23246 0.440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762251" y="4647010"/>
            <a:ext cx="4212431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The train is </a:t>
            </a:r>
            <a:r>
              <a:rPr lang="en-US" altLang="zh-CN" sz="2400" b="1" i="1">
                <a:solidFill>
                  <a:srgbClr val="3333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going past</a:t>
            </a:r>
            <a:r>
              <a:rPr lang="en-US" altLang="zh-CN" sz="24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 a hill.</a:t>
            </a:r>
            <a:endParaRPr lang="en-US" altLang="zh-CN" sz="2400" b="1" i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7410" name="Picture 7" descr="lupcx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0" y="583407"/>
            <a:ext cx="6858000" cy="3975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8" descr="yiyua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ECDC9E"/>
              </a:clrFrom>
              <a:clrTo>
                <a:srgbClr val="ECDC9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01729" y="2518173"/>
            <a:ext cx="1134665" cy="67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9" descr="052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531125" flipH="1">
            <a:off x="6311504" y="3623073"/>
            <a:ext cx="1188244" cy="658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618 0.01525 C -0.29236 0.01294 -0.48854 0.01063 -0.56701 0.00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63491" descr="通电话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8A8EB0"/>
              </a:clrFrom>
              <a:clrTo>
                <a:srgbClr val="8A8EB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6369" y="673894"/>
            <a:ext cx="6248400" cy="4382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3" name="文本框 63492"/>
          <p:cNvSpPr txBox="1">
            <a:spLocks noChangeArrowheads="1"/>
          </p:cNvSpPr>
          <p:nvPr/>
        </p:nvSpPr>
        <p:spPr bwMode="auto">
          <a:xfrm>
            <a:off x="1943100" y="2800350"/>
            <a:ext cx="3771900" cy="529829"/>
          </a:xfrm>
          <a:prstGeom prst="rect">
            <a:avLst/>
          </a:prstGeom>
          <a:solidFill>
            <a:srgbClr val="E6DD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are they doing?</a:t>
            </a:r>
            <a:endParaRPr lang="en-US" altLang="zh-CN" sz="3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3494" name="文本框 63493"/>
          <p:cNvSpPr txBox="1">
            <a:spLocks noChangeArrowheads="1"/>
          </p:cNvSpPr>
          <p:nvPr/>
        </p:nvSpPr>
        <p:spPr bwMode="auto">
          <a:xfrm>
            <a:off x="2000250" y="3600450"/>
            <a:ext cx="3657600" cy="529829"/>
          </a:xfrm>
          <a:prstGeom prst="rect">
            <a:avLst/>
          </a:prstGeom>
          <a:solidFill>
            <a:srgbClr val="ADEF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They are talking.</a:t>
            </a:r>
            <a:endParaRPr lang="en-US" altLang="zh-CN" sz="3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36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 bldLvl="0" animBg="1"/>
      <p:bldP spid="6349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66563" descr="on the train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38250" y="626269"/>
            <a:ext cx="6179344" cy="451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5" name="文本框 66564"/>
          <p:cNvSpPr txBox="1">
            <a:spLocks noChangeArrowheads="1"/>
          </p:cNvSpPr>
          <p:nvPr/>
        </p:nvSpPr>
        <p:spPr bwMode="auto">
          <a:xfrm>
            <a:off x="2743200" y="707232"/>
            <a:ext cx="4514850" cy="76081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500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Where is the girl?</a:t>
            </a:r>
            <a:endParaRPr lang="en-US" altLang="zh-CN" sz="4500" i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6568" name="文本框 66567"/>
          <p:cNvSpPr txBox="1">
            <a:spLocks noChangeArrowheads="1"/>
          </p:cNvSpPr>
          <p:nvPr/>
        </p:nvSpPr>
        <p:spPr bwMode="auto">
          <a:xfrm>
            <a:off x="2743200" y="1388269"/>
            <a:ext cx="5086350" cy="760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5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She’s </a:t>
            </a:r>
            <a:r>
              <a:rPr lang="en-US" altLang="zh-CN" sz="45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on the train.</a:t>
            </a:r>
            <a:endParaRPr lang="en-US" altLang="zh-CN" sz="4500" b="1" i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65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6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67593"/>
          <p:cNvGrpSpPr/>
          <p:nvPr/>
        </p:nvGrpSpPr>
        <p:grpSpPr bwMode="auto">
          <a:xfrm>
            <a:off x="1957388" y="557212"/>
            <a:ext cx="5400675" cy="4510088"/>
            <a:chOff x="0" y="-144"/>
            <a:chExt cx="5760" cy="4464"/>
          </a:xfrm>
        </p:grpSpPr>
        <p:pic>
          <p:nvPicPr>
            <p:cNvPr id="20482" name="图片 67594" descr="0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3" name="文本框 67595"/>
            <p:cNvSpPr txBox="1">
              <a:spLocks noChangeArrowheads="1"/>
            </p:cNvSpPr>
            <p:nvPr/>
          </p:nvSpPr>
          <p:spPr bwMode="auto">
            <a:xfrm>
              <a:off x="1152" y="-144"/>
              <a:ext cx="4270" cy="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5400" i="1">
                  <a:latin typeface="Times New Roman" panose="02020603050405020304" pitchFamily="18" charset="0"/>
                  <a:ea typeface="微软雅黑" panose="020B0503020204020204" pitchFamily="34" charset="-122"/>
                </a:rPr>
                <a:t>word   list</a:t>
              </a:r>
              <a:endParaRPr lang="en-US" altLang="zh-CN" sz="5400" i="1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0484" name="文本框 67588"/>
          <p:cNvSpPr txBox="1">
            <a:spLocks noChangeArrowheads="1"/>
          </p:cNvSpPr>
          <p:nvPr/>
        </p:nvSpPr>
        <p:spPr bwMode="auto">
          <a:xfrm>
            <a:off x="2686050" y="1771650"/>
            <a:ext cx="3943350" cy="99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6000" b="1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on the train</a:t>
            </a:r>
            <a:endParaRPr lang="en-US" altLang="zh-CN" sz="6000" b="1" i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85" name="文本框 67592"/>
          <p:cNvSpPr txBox="1">
            <a:spLocks noChangeArrowheads="1"/>
          </p:cNvSpPr>
          <p:nvPr/>
        </p:nvSpPr>
        <p:spPr bwMode="auto">
          <a:xfrm>
            <a:off x="3257550" y="3429000"/>
            <a:ext cx="2571750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在火车上。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70659" descr="at the station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4560" y="835819"/>
            <a:ext cx="4864894" cy="3734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1" name="文本框 70660"/>
          <p:cNvSpPr txBox="1">
            <a:spLocks noChangeArrowheads="1"/>
          </p:cNvSpPr>
          <p:nvPr/>
        </p:nvSpPr>
        <p:spPr bwMode="auto">
          <a:xfrm>
            <a:off x="5451872" y="2080022"/>
            <a:ext cx="434340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Where is the boy?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0664" name="文本框 70663"/>
          <p:cNvSpPr txBox="1">
            <a:spLocks noChangeArrowheads="1"/>
          </p:cNvSpPr>
          <p:nvPr/>
        </p:nvSpPr>
        <p:spPr bwMode="auto">
          <a:xfrm>
            <a:off x="5451872" y="2953941"/>
            <a:ext cx="3143250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He’s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30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at the station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06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  <p:bldP spid="706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71686"/>
          <p:cNvGrpSpPr/>
          <p:nvPr/>
        </p:nvGrpSpPr>
        <p:grpSpPr bwMode="auto">
          <a:xfrm>
            <a:off x="2131219" y="600075"/>
            <a:ext cx="5782866" cy="4543425"/>
            <a:chOff x="0" y="-144"/>
            <a:chExt cx="5760" cy="4464"/>
          </a:xfrm>
        </p:grpSpPr>
        <p:pic>
          <p:nvPicPr>
            <p:cNvPr id="22530" name="图片 71687" descr="0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1" name="文本框 71688"/>
            <p:cNvSpPr txBox="1">
              <a:spLocks noChangeArrowheads="1"/>
            </p:cNvSpPr>
            <p:nvPr/>
          </p:nvSpPr>
          <p:spPr bwMode="auto">
            <a:xfrm>
              <a:off x="1152" y="-144"/>
              <a:ext cx="4143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5400" i="1">
                  <a:latin typeface="Times New Roman" panose="02020603050405020304" pitchFamily="18" charset="0"/>
                  <a:ea typeface="微软雅黑" panose="020B0503020204020204" pitchFamily="34" charset="-122"/>
                </a:rPr>
                <a:t>word   list</a:t>
              </a:r>
              <a:endParaRPr lang="en-US" altLang="zh-CN" sz="5400" i="1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2532" name="文本框 71684"/>
          <p:cNvSpPr txBox="1">
            <a:spLocks noChangeArrowheads="1"/>
          </p:cNvSpPr>
          <p:nvPr/>
        </p:nvSpPr>
        <p:spPr bwMode="auto">
          <a:xfrm>
            <a:off x="2851547" y="2096692"/>
            <a:ext cx="4343400" cy="9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6000" b="1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at the station</a:t>
            </a:r>
            <a:endParaRPr lang="en-US" altLang="zh-CN" sz="6000" b="1" i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533" name="文本框 71685"/>
          <p:cNvSpPr txBox="1">
            <a:spLocks noChangeArrowheads="1"/>
          </p:cNvSpPr>
          <p:nvPr/>
        </p:nvSpPr>
        <p:spPr bwMode="auto">
          <a:xfrm>
            <a:off x="4081463" y="3234929"/>
            <a:ext cx="2571750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在车站。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74755" descr="going up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6699FF"/>
              </a:clrFrom>
              <a:clrTo>
                <a:srgbClr val="6699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文本框 74756"/>
          <p:cNvSpPr txBox="1">
            <a:spLocks noChangeArrowheads="1"/>
          </p:cNvSpPr>
          <p:nvPr/>
        </p:nvSpPr>
        <p:spPr bwMode="auto">
          <a:xfrm>
            <a:off x="1714500" y="641747"/>
            <a:ext cx="6000750" cy="76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Where’s the train going?</a:t>
            </a:r>
            <a:endParaRPr lang="en-US" altLang="zh-CN" sz="4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4758" name="文本框 74757"/>
          <p:cNvSpPr txBox="1">
            <a:spLocks noChangeArrowheads="1"/>
          </p:cNvSpPr>
          <p:nvPr/>
        </p:nvSpPr>
        <p:spPr bwMode="auto">
          <a:xfrm>
            <a:off x="1828800" y="1564482"/>
            <a:ext cx="5772150" cy="760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500" b="1">
                <a:latin typeface="Times New Roman" panose="02020603050405020304" pitchFamily="18" charset="0"/>
                <a:ea typeface="微软雅黑" panose="020B0503020204020204" pitchFamily="34" charset="-122"/>
              </a:rPr>
              <a:t>It’s </a:t>
            </a:r>
            <a:r>
              <a:rPr lang="en-US" altLang="zh-CN" sz="4500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going up</a:t>
            </a:r>
            <a:r>
              <a:rPr lang="en-US" altLang="zh-CN" sz="45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4500" b="1">
                <a:latin typeface="Times New Roman" panose="02020603050405020304" pitchFamily="18" charset="0"/>
                <a:ea typeface="微软雅黑" panose="020B0503020204020204" pitchFamily="34" charset="-122"/>
              </a:rPr>
              <a:t>a hill.</a:t>
            </a:r>
            <a:endParaRPr lang="en-US" altLang="zh-CN" sz="45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556" name="动作按钮: 结束 7476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600950" y="4800600"/>
            <a:ext cx="400050" cy="342900"/>
          </a:xfrm>
          <a:prstGeom prst="actionButtonEnd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/>
      <p:bldP spid="747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72707" descr="going down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6699FF"/>
              </a:clrFrom>
              <a:clrTo>
                <a:srgbClr val="6699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8010" y="900113"/>
            <a:ext cx="6307931" cy="4094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文本框 72708"/>
          <p:cNvSpPr txBox="1">
            <a:spLocks noChangeArrowheads="1"/>
          </p:cNvSpPr>
          <p:nvPr/>
        </p:nvSpPr>
        <p:spPr bwMode="auto">
          <a:xfrm>
            <a:off x="1714500" y="900113"/>
            <a:ext cx="605790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Where’s the train going?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2710" name="文本框 72709"/>
          <p:cNvSpPr txBox="1">
            <a:spLocks noChangeArrowheads="1"/>
          </p:cNvSpPr>
          <p:nvPr/>
        </p:nvSpPr>
        <p:spPr bwMode="auto">
          <a:xfrm>
            <a:off x="1714500" y="1522810"/>
            <a:ext cx="5543550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It’s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going down</a:t>
            </a:r>
            <a:r>
              <a:rPr lang="en-US" altLang="zh-CN" sz="3600" b="1">
                <a:solidFill>
                  <a:srgbClr val="00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a hill.</a:t>
            </a:r>
            <a:endParaRPr lang="en-US" altLang="zh-CN" sz="3600" b="1">
              <a:solidFill>
                <a:srgbClr val="00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2" descr="008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7441" y="2074069"/>
            <a:ext cx="1700213" cy="127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3818335" y="710804"/>
            <a:ext cx="17287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Guessing</a:t>
            </a:r>
            <a:endParaRPr lang="en-US" altLang="zh-CN" sz="2400" b="1" i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5130" name="Picture 10" descr="CAR_06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69431" y="1489472"/>
            <a:ext cx="1028700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1" descr="CAR_06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92329" y="1737123"/>
            <a:ext cx="1133475" cy="520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2" descr="052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48275" y="3349229"/>
            <a:ext cx="1026319" cy="658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矩形 9"/>
          <p:cNvSpPr>
            <a:spLocks noChangeArrowheads="1"/>
          </p:cNvSpPr>
          <p:nvPr/>
        </p:nvSpPr>
        <p:spPr bwMode="auto">
          <a:xfrm>
            <a:off x="0" y="754857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996804" y="3349229"/>
            <a:ext cx="1716881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75779" descr="past the hospital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9517" y="2056210"/>
            <a:ext cx="5612606" cy="3087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2" name="文本框 75780"/>
          <p:cNvSpPr txBox="1">
            <a:spLocks noChangeArrowheads="1"/>
          </p:cNvSpPr>
          <p:nvPr/>
        </p:nvSpPr>
        <p:spPr bwMode="auto">
          <a:xfrm>
            <a:off x="2057400" y="228600"/>
            <a:ext cx="417195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603" name="文本框 75781"/>
          <p:cNvSpPr txBox="1">
            <a:spLocks noChangeArrowheads="1"/>
          </p:cNvSpPr>
          <p:nvPr/>
        </p:nvSpPr>
        <p:spPr bwMode="auto">
          <a:xfrm>
            <a:off x="1839516" y="671513"/>
            <a:ext cx="600075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Where’s the train going?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5783" name="文本框 75782"/>
          <p:cNvSpPr txBox="1">
            <a:spLocks noChangeArrowheads="1"/>
          </p:cNvSpPr>
          <p:nvPr/>
        </p:nvSpPr>
        <p:spPr bwMode="auto">
          <a:xfrm>
            <a:off x="1839516" y="1278732"/>
            <a:ext cx="685800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It’s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going past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the hospital.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605" name="动作按钮: 前进或下一项 7578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994922" y="4686300"/>
            <a:ext cx="457200" cy="4572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95245"/>
          <p:cNvSpPr txBox="1">
            <a:spLocks noChangeArrowheads="1"/>
          </p:cNvSpPr>
          <p:nvPr/>
        </p:nvSpPr>
        <p:spPr bwMode="auto">
          <a:xfrm>
            <a:off x="1143000" y="4388644"/>
            <a:ext cx="2228850" cy="760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45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95259" name="组合 95258"/>
          <p:cNvGrpSpPr/>
          <p:nvPr/>
        </p:nvGrpSpPr>
        <p:grpSpPr bwMode="auto">
          <a:xfrm>
            <a:off x="2343150" y="1200151"/>
            <a:ext cx="3771900" cy="600076"/>
            <a:chOff x="0" y="1008"/>
            <a:chExt cx="3168" cy="504"/>
          </a:xfrm>
        </p:grpSpPr>
        <p:sp>
          <p:nvSpPr>
            <p:cNvPr id="26627" name="文本框 95241"/>
            <p:cNvSpPr txBox="1">
              <a:spLocks noChangeArrowheads="1"/>
            </p:cNvSpPr>
            <p:nvPr/>
          </p:nvSpPr>
          <p:spPr bwMode="auto">
            <a:xfrm>
              <a:off x="0" y="1008"/>
              <a:ext cx="2064" cy="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300" b="1" i="1">
                  <a:solidFill>
                    <a:srgbClr val="6600CC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at the station</a:t>
              </a:r>
              <a:endParaRPr lang="en-US" altLang="zh-CN" sz="3300" b="1" i="1">
                <a:solidFill>
                  <a:srgbClr val="66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6628" name="文本框 95247"/>
            <p:cNvSpPr txBox="1">
              <a:spLocks noChangeArrowheads="1"/>
            </p:cNvSpPr>
            <p:nvPr/>
          </p:nvSpPr>
          <p:spPr bwMode="auto">
            <a:xfrm>
              <a:off x="2064" y="1104"/>
              <a:ext cx="110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>
                  <a:latin typeface="Times New Roman" panose="02020603050405020304" pitchFamily="18" charset="0"/>
                  <a:ea typeface="微软雅黑" panose="020B0503020204020204" pitchFamily="34" charset="-122"/>
                </a:rPr>
                <a:t>在车站</a:t>
              </a:r>
              <a:endPara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258" name="组合 95257"/>
          <p:cNvGrpSpPr/>
          <p:nvPr/>
        </p:nvGrpSpPr>
        <p:grpSpPr bwMode="auto">
          <a:xfrm>
            <a:off x="2343151" y="685800"/>
            <a:ext cx="3587353" cy="1108473"/>
            <a:chOff x="0" y="528"/>
            <a:chExt cx="3013" cy="931"/>
          </a:xfrm>
        </p:grpSpPr>
        <p:sp>
          <p:nvSpPr>
            <p:cNvPr id="26630" name="文本框 95236"/>
            <p:cNvSpPr txBox="1">
              <a:spLocks noChangeArrowheads="1"/>
            </p:cNvSpPr>
            <p:nvPr/>
          </p:nvSpPr>
          <p:spPr bwMode="auto">
            <a:xfrm>
              <a:off x="0" y="528"/>
              <a:ext cx="1824" cy="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300" b="1" i="1">
                  <a:solidFill>
                    <a:srgbClr val="6600CC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on the train</a:t>
              </a:r>
              <a:endParaRPr lang="en-US" altLang="zh-CN" sz="3300" b="1" i="1">
                <a:solidFill>
                  <a:srgbClr val="66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6631" name="文本框 95248"/>
            <p:cNvSpPr txBox="1">
              <a:spLocks noChangeArrowheads="1"/>
            </p:cNvSpPr>
            <p:nvPr/>
          </p:nvSpPr>
          <p:spPr bwMode="auto">
            <a:xfrm>
              <a:off x="1824" y="576"/>
              <a:ext cx="1189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>
                  <a:latin typeface="Times New Roman" panose="02020603050405020304" pitchFamily="18" charset="0"/>
                  <a:ea typeface="微软雅黑" panose="020B0503020204020204" pitchFamily="34" charset="-122"/>
                </a:rPr>
                <a:t>在火车上</a:t>
              </a:r>
              <a:endPara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260" name="组合 95259"/>
          <p:cNvGrpSpPr/>
          <p:nvPr/>
        </p:nvGrpSpPr>
        <p:grpSpPr bwMode="auto">
          <a:xfrm>
            <a:off x="2400300" y="1885950"/>
            <a:ext cx="2266950" cy="742950"/>
            <a:chOff x="0" y="1584"/>
            <a:chExt cx="1904" cy="624"/>
          </a:xfrm>
        </p:grpSpPr>
        <p:sp>
          <p:nvSpPr>
            <p:cNvPr id="26633" name="文本框 95242"/>
            <p:cNvSpPr txBox="1">
              <a:spLocks noChangeArrowheads="1"/>
            </p:cNvSpPr>
            <p:nvPr/>
          </p:nvSpPr>
          <p:spPr bwMode="auto">
            <a:xfrm>
              <a:off x="0" y="1584"/>
              <a:ext cx="1632" cy="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300" b="1" i="1">
                  <a:solidFill>
                    <a:srgbClr val="6600CC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going up</a:t>
              </a:r>
              <a:endParaRPr lang="en-US" altLang="zh-CN" sz="3300" b="1" i="1">
                <a:solidFill>
                  <a:srgbClr val="66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pic>
          <p:nvPicPr>
            <p:cNvPr id="26634" name="图片 95249" descr="up"/>
            <p:cNvPicPr>
              <a:picLocks noChangeAspect="1" noChangeArrowheads="1"/>
            </p:cNvPicPr>
            <p:nvPr/>
          </p:nvPicPr>
          <p:blipFill>
            <a:blip r:embed="rId1" cstate="email"/>
            <a:srcRect l="33333" r="33334" b="10204"/>
            <a:stretch>
              <a:fillRect/>
            </a:stretch>
          </p:blipFill>
          <p:spPr bwMode="auto">
            <a:xfrm>
              <a:off x="1440" y="1632"/>
              <a:ext cx="464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5261" name="组合 95260"/>
          <p:cNvGrpSpPr/>
          <p:nvPr/>
        </p:nvGrpSpPr>
        <p:grpSpPr bwMode="auto">
          <a:xfrm>
            <a:off x="2400300" y="2743200"/>
            <a:ext cx="2792016" cy="742950"/>
            <a:chOff x="0" y="2304"/>
            <a:chExt cx="2345" cy="624"/>
          </a:xfrm>
        </p:grpSpPr>
        <p:sp>
          <p:nvSpPr>
            <p:cNvPr id="26636" name="文本框 95243"/>
            <p:cNvSpPr txBox="1">
              <a:spLocks noChangeArrowheads="1"/>
            </p:cNvSpPr>
            <p:nvPr/>
          </p:nvSpPr>
          <p:spPr bwMode="auto">
            <a:xfrm>
              <a:off x="0" y="2304"/>
              <a:ext cx="1968" cy="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300" b="1" i="1">
                  <a:solidFill>
                    <a:srgbClr val="6600CC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going down</a:t>
              </a:r>
              <a:endParaRPr lang="en-US" altLang="zh-CN" sz="3300" b="1" i="1">
                <a:solidFill>
                  <a:srgbClr val="66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pic>
          <p:nvPicPr>
            <p:cNvPr id="26637" name="图片 95250" descr="down"/>
            <p:cNvPicPr>
              <a:picLocks noChangeAspect="1" noChangeArrowheads="1"/>
            </p:cNvPicPr>
            <p:nvPr/>
          </p:nvPicPr>
          <p:blipFill>
            <a:blip r:embed="rId2" cstate="email"/>
            <a:srcRect l="32257" r="32259" b="15790"/>
            <a:stretch>
              <a:fillRect/>
            </a:stretch>
          </p:blipFill>
          <p:spPr bwMode="auto">
            <a:xfrm>
              <a:off x="1920" y="2352"/>
              <a:ext cx="425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5262" name="组合 95261"/>
          <p:cNvGrpSpPr/>
          <p:nvPr/>
        </p:nvGrpSpPr>
        <p:grpSpPr bwMode="auto">
          <a:xfrm>
            <a:off x="2400300" y="3543303"/>
            <a:ext cx="3200400" cy="600076"/>
            <a:chOff x="0" y="2976"/>
            <a:chExt cx="2688" cy="504"/>
          </a:xfrm>
        </p:grpSpPr>
        <p:sp>
          <p:nvSpPr>
            <p:cNvPr id="26639" name="矩形 95244"/>
            <p:cNvSpPr>
              <a:spLocks noChangeArrowheads="1"/>
            </p:cNvSpPr>
            <p:nvPr/>
          </p:nvSpPr>
          <p:spPr bwMode="auto">
            <a:xfrm>
              <a:off x="0" y="2976"/>
              <a:ext cx="1666" cy="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300" b="1" i="1">
                  <a:solidFill>
                    <a:srgbClr val="6600CC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going past</a:t>
              </a:r>
              <a:endParaRPr lang="en-US" altLang="zh-CN" sz="3300" b="1" i="1">
                <a:solidFill>
                  <a:srgbClr val="66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6640" name="文本框 95251"/>
            <p:cNvSpPr txBox="1">
              <a:spLocks noChangeArrowheads="1"/>
            </p:cNvSpPr>
            <p:nvPr/>
          </p:nvSpPr>
          <p:spPr bwMode="auto">
            <a:xfrm>
              <a:off x="1632" y="3024"/>
              <a:ext cx="105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>
                  <a:latin typeface="Times New Roman" panose="02020603050405020304" pitchFamily="18" charset="0"/>
                  <a:ea typeface="微软雅黑" panose="020B0503020204020204" pitchFamily="34" charset="-122"/>
                </a:rPr>
                <a:t>经过</a:t>
              </a:r>
              <a:endPara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263" name="组合 95262"/>
          <p:cNvGrpSpPr/>
          <p:nvPr/>
        </p:nvGrpSpPr>
        <p:grpSpPr bwMode="auto">
          <a:xfrm>
            <a:off x="2400300" y="4229100"/>
            <a:ext cx="2743200" cy="742950"/>
            <a:chOff x="0" y="3552"/>
            <a:chExt cx="2304" cy="624"/>
          </a:xfrm>
        </p:grpSpPr>
        <p:sp>
          <p:nvSpPr>
            <p:cNvPr id="26642" name="文本框 95246"/>
            <p:cNvSpPr txBox="1">
              <a:spLocks noChangeArrowheads="1"/>
            </p:cNvSpPr>
            <p:nvPr/>
          </p:nvSpPr>
          <p:spPr bwMode="auto">
            <a:xfrm>
              <a:off x="0" y="3648"/>
              <a:ext cx="2064" cy="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300" b="1" i="1">
                  <a:solidFill>
                    <a:srgbClr val="6600CC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hospital</a:t>
              </a:r>
              <a:endParaRPr lang="en-US" altLang="zh-CN" sz="3300" b="1" i="1">
                <a:solidFill>
                  <a:srgbClr val="66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pic>
          <p:nvPicPr>
            <p:cNvPr id="26643" name="图片 95255" descr="hospital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440" y="3552"/>
              <a:ext cx="864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5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5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95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500"/>
                                        <p:tgtEl>
                                          <p:spTgt spid="95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95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5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81923" descr="C$SWE0Z(SPAUH@IW[D5WO%R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7825" y="785813"/>
            <a:ext cx="6858000" cy="4279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矩形 11"/>
          <p:cNvSpPr>
            <a:spLocks noChangeArrowheads="1"/>
          </p:cNvSpPr>
          <p:nvPr/>
        </p:nvSpPr>
        <p:spPr bwMode="auto">
          <a:xfrm>
            <a:off x="100012" y="785813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之活动探究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86018" descr="lupcx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81188" y="760810"/>
            <a:ext cx="6831806" cy="4385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图片 86019" descr="0525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383312">
            <a:off x="2669381" y="2633662"/>
            <a:ext cx="12954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文本框 86020"/>
          <p:cNvSpPr txBox="1">
            <a:spLocks noChangeArrowheads="1"/>
          </p:cNvSpPr>
          <p:nvPr/>
        </p:nvSpPr>
        <p:spPr bwMode="auto">
          <a:xfrm rot="19503856">
            <a:off x="2683669" y="1976438"/>
            <a:ext cx="1512094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going </a:t>
            </a:r>
            <a:r>
              <a:rPr lang="en-US" altLang="zh-CN" sz="2100" b="1" i="1">
                <a:solidFill>
                  <a:srgbClr val="3333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up</a:t>
            </a:r>
            <a:endParaRPr lang="en-US" altLang="zh-CN" sz="2100" b="1" i="1">
              <a:solidFill>
                <a:srgbClr val="3333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8676" name="图片 86021" descr="0525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6120">
            <a:off x="5086351" y="1943100"/>
            <a:ext cx="1307306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文本框 86022"/>
          <p:cNvSpPr txBox="1">
            <a:spLocks noChangeArrowheads="1"/>
          </p:cNvSpPr>
          <p:nvPr/>
        </p:nvSpPr>
        <p:spPr bwMode="auto">
          <a:xfrm rot="2023016">
            <a:off x="5301357" y="1771301"/>
            <a:ext cx="143212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going </a:t>
            </a:r>
            <a:r>
              <a:rPr lang="en-US" altLang="zh-CN" sz="2100" b="1" i="1">
                <a:solidFill>
                  <a:srgbClr val="3333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down</a:t>
            </a:r>
            <a:endParaRPr lang="en-US" altLang="zh-CN" sz="2100" b="1" i="1">
              <a:solidFill>
                <a:srgbClr val="3333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8678" name="文本框 86024"/>
          <p:cNvSpPr txBox="1">
            <a:spLocks noChangeArrowheads="1"/>
          </p:cNvSpPr>
          <p:nvPr/>
        </p:nvSpPr>
        <p:spPr bwMode="auto">
          <a:xfrm>
            <a:off x="4463654" y="4754167"/>
            <a:ext cx="2321719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going </a:t>
            </a:r>
            <a:r>
              <a:rPr lang="en-US" altLang="zh-CN" sz="2100" b="1" i="1">
                <a:solidFill>
                  <a:srgbClr val="3333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past</a:t>
            </a:r>
            <a:endParaRPr lang="en-US" altLang="zh-CN" sz="2100" b="1" i="1">
              <a:solidFill>
                <a:srgbClr val="3333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8679" name="图片 86025" descr="yiyua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ECDC9E"/>
              </a:clrFrom>
              <a:clrTo>
                <a:srgbClr val="ECDC9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29100" y="3657600"/>
            <a:ext cx="1134666" cy="67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图片 86023" descr="0525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9459" flipH="1">
            <a:off x="5030391" y="4152900"/>
            <a:ext cx="1188244" cy="658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图片 86030" descr="at the station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57550" y="4457700"/>
            <a:ext cx="9144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2" name="图片 86033" descr="0525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9638" y="2511029"/>
            <a:ext cx="1543050" cy="884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1"/>
          <p:cNvSpPr txBox="1">
            <a:spLocks noChangeArrowheads="1"/>
          </p:cNvSpPr>
          <p:nvPr/>
        </p:nvSpPr>
        <p:spPr bwMode="auto">
          <a:xfrm>
            <a:off x="1757363" y="446485"/>
            <a:ext cx="6858000" cy="1962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100" b="1" dirty="0">
                <a:latin typeface="Times New Roman" panose="02020603050405020304" pitchFamily="18" charset="0"/>
              </a:rPr>
              <a:t>Practice </a:t>
            </a:r>
            <a:endParaRPr lang="en-US" altLang="zh-CN" sz="4100" b="1" dirty="0">
              <a:latin typeface="Times New Roman" panose="02020603050405020304" pitchFamily="18" charset="0"/>
            </a:endParaRPr>
          </a:p>
          <a:p>
            <a:endParaRPr lang="en-US" altLang="zh-CN" sz="4100" b="1" dirty="0">
              <a:latin typeface="Times New Roman" panose="02020603050405020304" pitchFamily="18" charset="0"/>
            </a:endParaRPr>
          </a:p>
          <a:p>
            <a:r>
              <a:rPr lang="en-US" altLang="zh-CN" sz="4100" b="1" dirty="0">
                <a:latin typeface="Times New Roman" panose="02020603050405020304" pitchFamily="18" charset="0"/>
              </a:rPr>
              <a:t>Read in  pairs.</a:t>
            </a:r>
            <a:endParaRPr lang="en-US" altLang="zh-CN" sz="4100" b="1" dirty="0">
              <a:latin typeface="Times New Roman" panose="02020603050405020304" pitchFamily="18" charset="0"/>
            </a:endParaRPr>
          </a:p>
        </p:txBody>
      </p:sp>
      <p:sp>
        <p:nvSpPr>
          <p:cNvPr id="29698" name="TextBox 2"/>
          <p:cNvSpPr txBox="1">
            <a:spLocks noChangeArrowheads="1"/>
          </p:cNvSpPr>
          <p:nvPr/>
        </p:nvSpPr>
        <p:spPr bwMode="auto">
          <a:xfrm>
            <a:off x="2171700" y="2971801"/>
            <a:ext cx="497205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同桌练习读课文。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699" name="矩形 11"/>
          <p:cNvSpPr>
            <a:spLocks noChangeArrowheads="1"/>
          </p:cNvSpPr>
          <p:nvPr/>
        </p:nvSpPr>
        <p:spPr bwMode="auto">
          <a:xfrm>
            <a:off x="100012" y="785813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之合作探究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5"/>
          <p:cNvSpPr txBox="1">
            <a:spLocks noChangeArrowheads="1"/>
          </p:cNvSpPr>
          <p:nvPr/>
        </p:nvSpPr>
        <p:spPr bwMode="auto">
          <a:xfrm>
            <a:off x="3490913" y="551260"/>
            <a:ext cx="214550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Fill in the blanks.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0722" name="Picture 7" descr="){@_$Q7$N]_G05H[3{D%R)Q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1944" y="1638301"/>
            <a:ext cx="926306" cy="992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 Box 8"/>
          <p:cNvSpPr txBox="1">
            <a:spLocks noChangeArrowheads="1"/>
          </p:cNvSpPr>
          <p:nvPr/>
        </p:nvSpPr>
        <p:spPr bwMode="auto">
          <a:xfrm>
            <a:off x="2135982" y="1285875"/>
            <a:ext cx="315855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Hello</a:t>
            </a:r>
            <a:r>
              <a: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！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I’m </a:t>
            </a:r>
            <a:r>
              <a:rPr lang="en-US" altLang="zh-CN" b="1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                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.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389" name="Text Box 9"/>
          <p:cNvSpPr txBox="1">
            <a:spLocks noChangeArrowheads="1"/>
          </p:cNvSpPr>
          <p:nvPr/>
        </p:nvSpPr>
        <p:spPr bwMode="auto">
          <a:xfrm>
            <a:off x="2193132" y="885825"/>
            <a:ext cx="1098947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5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on the train</a:t>
            </a:r>
            <a:endParaRPr lang="en-US" altLang="zh-CN" sz="15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0725" name="Picture 12" descr="CV$GER~5_T(MAUXKDSB)Y{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97416" y="1451373"/>
            <a:ext cx="959644" cy="929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13" descr="KWR1(5RF`G`)P6}QO0%(_6S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30016" y="1638301"/>
            <a:ext cx="1943100" cy="1326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14" descr="J${_$EPN`1S6E{6_L34`V%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07731" y="1616869"/>
            <a:ext cx="1943100" cy="137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8" name="Text Box 15"/>
          <p:cNvSpPr txBox="1">
            <a:spLocks noChangeArrowheads="1"/>
          </p:cNvSpPr>
          <p:nvPr/>
        </p:nvSpPr>
        <p:spPr bwMode="auto">
          <a:xfrm>
            <a:off x="1977629" y="3068241"/>
            <a:ext cx="2380059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 train is going </a:t>
            </a:r>
            <a:r>
              <a:rPr lang="en-US" altLang="zh-CN" sz="1500" b="1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</a:t>
            </a:r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 hill.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0729" name="Text Box 16"/>
          <p:cNvSpPr txBox="1">
            <a:spLocks noChangeArrowheads="1"/>
          </p:cNvSpPr>
          <p:nvPr/>
        </p:nvSpPr>
        <p:spPr bwMode="auto">
          <a:xfrm>
            <a:off x="4642248" y="3011091"/>
            <a:ext cx="228242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Now, it’s going </a:t>
            </a:r>
            <a:r>
              <a:rPr lang="en-US" altLang="zh-CN" sz="1500" b="1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</a:t>
            </a:r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 hill.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395" name="Text Box 17"/>
          <p:cNvSpPr txBox="1">
            <a:spLocks noChangeArrowheads="1"/>
          </p:cNvSpPr>
          <p:nvPr/>
        </p:nvSpPr>
        <p:spPr bwMode="auto">
          <a:xfrm>
            <a:off x="3490913" y="885825"/>
            <a:ext cx="35242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5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up</a:t>
            </a:r>
            <a:endParaRPr lang="en-US" altLang="zh-CN" sz="15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396" name="Text Box 18"/>
          <p:cNvSpPr txBox="1">
            <a:spLocks noChangeArrowheads="1"/>
          </p:cNvSpPr>
          <p:nvPr/>
        </p:nvSpPr>
        <p:spPr bwMode="auto">
          <a:xfrm>
            <a:off x="4155282" y="892969"/>
            <a:ext cx="745331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5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down</a:t>
            </a:r>
            <a:endParaRPr lang="en-US" altLang="zh-CN" sz="15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0732" name="Picture 19" descr="NCS5F%}7W_0$@CFH{5(}ZYP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78831" y="3429001"/>
            <a:ext cx="1995488" cy="1335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Picture 20" descr="I`$0{V_R(33EY5AFK8HKH{Y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07731" y="3468291"/>
            <a:ext cx="200025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4" name="Text Box 21"/>
          <p:cNvSpPr txBox="1">
            <a:spLocks noChangeArrowheads="1"/>
          </p:cNvSpPr>
          <p:nvPr/>
        </p:nvSpPr>
        <p:spPr bwMode="auto">
          <a:xfrm>
            <a:off x="1977629" y="4825603"/>
            <a:ext cx="261937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Now, it’s going </a:t>
            </a:r>
            <a:r>
              <a:rPr lang="en-US" altLang="zh-CN" sz="1500" b="1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 hospital.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0735" name="Text Box 22"/>
          <p:cNvSpPr txBox="1">
            <a:spLocks noChangeArrowheads="1"/>
          </p:cNvSpPr>
          <p:nvPr/>
        </p:nvSpPr>
        <p:spPr bwMode="auto">
          <a:xfrm>
            <a:off x="4707732" y="4797028"/>
            <a:ext cx="2778919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Now, it’s </a:t>
            </a:r>
            <a:r>
              <a:rPr lang="en-US" altLang="zh-CN" sz="1500" b="1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   </a:t>
            </a:r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at the station.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401" name="Text Box 23"/>
          <p:cNvSpPr txBox="1">
            <a:spLocks noChangeArrowheads="1"/>
          </p:cNvSpPr>
          <p:nvPr/>
        </p:nvSpPr>
        <p:spPr bwMode="auto">
          <a:xfrm>
            <a:off x="5062537" y="904875"/>
            <a:ext cx="84296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5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stopping</a:t>
            </a:r>
            <a:endParaRPr lang="en-US" altLang="zh-CN" sz="15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402" name="Text Box 24"/>
          <p:cNvSpPr txBox="1">
            <a:spLocks noChangeArrowheads="1"/>
          </p:cNvSpPr>
          <p:nvPr/>
        </p:nvSpPr>
        <p:spPr bwMode="auto">
          <a:xfrm>
            <a:off x="6410325" y="904875"/>
            <a:ext cx="48101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5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past</a:t>
            </a:r>
            <a:endParaRPr lang="en-US" altLang="zh-CN" sz="15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0738" name="矩形 11"/>
          <p:cNvSpPr>
            <a:spLocks noChangeArrowheads="1"/>
          </p:cNvSpPr>
          <p:nvPr/>
        </p:nvSpPr>
        <p:spPr bwMode="auto">
          <a:xfrm>
            <a:off x="100012" y="785813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之自主探究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59259E-6 L 0.10013 0.0687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7037E-6 L 0.27123 0.4150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00" y="2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22222E-6 L -0.09609 0.3937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0" y="1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59259E-6 L -0.34882 0.7560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00" y="3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7.40741E-7 L 0.03828 0.7502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3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/>
      <p:bldP spid="16396" grpId="0"/>
      <p:bldP spid="16401" grpId="0"/>
      <p:bldP spid="1640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9011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0" y="963216"/>
            <a:ext cx="6267450" cy="3551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21" name="文本框 90120"/>
          <p:cNvSpPr txBox="1">
            <a:spLocks noChangeArrowheads="1"/>
          </p:cNvSpPr>
          <p:nvPr/>
        </p:nvSpPr>
        <p:spPr bwMode="auto">
          <a:xfrm>
            <a:off x="1391841" y="4363641"/>
            <a:ext cx="685800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We’re going to the zoo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by bus.</a:t>
            </a:r>
            <a:endParaRPr lang="en-US" altLang="zh-CN" sz="3600" b="1" i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1747" name="矩形 9"/>
          <p:cNvSpPr>
            <a:spLocks noChangeArrowheads="1"/>
          </p:cNvSpPr>
          <p:nvPr/>
        </p:nvSpPr>
        <p:spPr bwMode="auto">
          <a:xfrm>
            <a:off x="-14288" y="628650"/>
            <a:ext cx="11572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直接连接符 101393"/>
          <p:cNvSpPr>
            <a:spLocks noChangeShapeType="1"/>
          </p:cNvSpPr>
          <p:nvPr/>
        </p:nvSpPr>
        <p:spPr bwMode="auto">
          <a:xfrm flipH="1">
            <a:off x="2400300" y="1828800"/>
            <a:ext cx="228600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pic>
        <p:nvPicPr>
          <p:cNvPr id="32770" name="图片 101392" descr="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00300" y="571500"/>
            <a:ext cx="5600700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图片 10139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00400" y="1543051"/>
            <a:ext cx="132160" cy="164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图片 10139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3500" y="148590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图片 10139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72200" y="148590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图片 10139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29300" y="1200150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图片 10139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72050" y="57150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图片 10139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57700" y="1371600"/>
            <a:ext cx="182166" cy="225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7" name="图片 10140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57651" y="1314450"/>
            <a:ext cx="18454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78" name="组合 101406"/>
          <p:cNvGrpSpPr/>
          <p:nvPr/>
        </p:nvGrpSpPr>
        <p:grpSpPr bwMode="auto">
          <a:xfrm>
            <a:off x="3600450" y="2000250"/>
            <a:ext cx="1200150" cy="798910"/>
            <a:chOff x="2064" y="1776"/>
            <a:chExt cx="1008" cy="671"/>
          </a:xfrm>
        </p:grpSpPr>
        <p:pic>
          <p:nvPicPr>
            <p:cNvPr id="32779" name="图片 101401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C2FEEA"/>
                </a:clrFrom>
                <a:clrTo>
                  <a:srgbClr val="C2FEE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392706">
              <a:off x="2064" y="1776"/>
              <a:ext cx="1008" cy="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80" name="左箭头 101404"/>
            <p:cNvSpPr>
              <a:spLocks noChangeArrowheads="1"/>
            </p:cNvSpPr>
            <p:nvPr/>
          </p:nvSpPr>
          <p:spPr bwMode="auto">
            <a:xfrm rot="21243188" flipV="1">
              <a:off x="2160" y="2304"/>
              <a:ext cx="576" cy="143"/>
            </a:xfrm>
            <a:prstGeom prst="leftArrow">
              <a:avLst>
                <a:gd name="adj1" fmla="val 50000"/>
                <a:gd name="adj2" fmla="val 100625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2781" name="图片 101409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743700" y="3886200"/>
            <a:ext cx="10287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2" name="图片 101410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257800" y="3771901"/>
            <a:ext cx="171450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3" name="图片 1014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86450" y="422910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4" name="图片 1014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57600" y="331470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5" name="图片 1014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50" y="211455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6" name="图片 10141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29200" y="245745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7" name="图片 10141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43550" y="194310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8" name="图片 1014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0400" y="320040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9" name="图片 10141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00750" y="194310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0" name="图片 10141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57950" y="405765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91" name="组合 101423"/>
          <p:cNvGrpSpPr/>
          <p:nvPr/>
        </p:nvGrpSpPr>
        <p:grpSpPr bwMode="auto">
          <a:xfrm>
            <a:off x="1171575" y="571500"/>
            <a:ext cx="1085850" cy="1828800"/>
            <a:chOff x="0" y="336"/>
            <a:chExt cx="912" cy="1536"/>
          </a:xfrm>
        </p:grpSpPr>
        <p:grpSp>
          <p:nvGrpSpPr>
            <p:cNvPr id="32792" name="组合 101383"/>
            <p:cNvGrpSpPr/>
            <p:nvPr/>
          </p:nvGrpSpPr>
          <p:grpSpPr bwMode="auto">
            <a:xfrm>
              <a:off x="0" y="336"/>
              <a:ext cx="912" cy="1536"/>
              <a:chOff x="288" y="384"/>
              <a:chExt cx="912" cy="1536"/>
            </a:xfrm>
          </p:grpSpPr>
          <p:sp>
            <p:nvSpPr>
              <p:cNvPr id="32793" name="矩形 101381"/>
              <p:cNvSpPr>
                <a:spLocks noChangeArrowheads="1"/>
              </p:cNvSpPr>
              <p:nvPr/>
            </p:nvSpPr>
            <p:spPr bwMode="auto">
              <a:xfrm>
                <a:off x="672" y="1200"/>
                <a:ext cx="96" cy="720"/>
              </a:xfrm>
              <a:prstGeom prst="rect">
                <a:avLst/>
              </a:prstGeom>
              <a:solidFill>
                <a:srgbClr val="FF33CC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794" name="椭圆 101382"/>
              <p:cNvSpPr>
                <a:spLocks noChangeArrowheads="1"/>
              </p:cNvSpPr>
              <p:nvPr/>
            </p:nvSpPr>
            <p:spPr bwMode="auto">
              <a:xfrm>
                <a:off x="288" y="384"/>
                <a:ext cx="912" cy="81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795" name="文本框 101384"/>
            <p:cNvSpPr txBox="1">
              <a:spLocks noChangeArrowheads="1"/>
            </p:cNvSpPr>
            <p:nvPr/>
          </p:nvSpPr>
          <p:spPr bwMode="auto">
            <a:xfrm>
              <a:off x="0" y="576"/>
              <a:ext cx="816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00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Bus Station</a:t>
              </a:r>
              <a:endParaRPr lang="en-US" altLang="zh-CN" b="1" i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796" name="组合 101424"/>
          <p:cNvGrpSpPr/>
          <p:nvPr/>
        </p:nvGrpSpPr>
        <p:grpSpPr bwMode="auto">
          <a:xfrm>
            <a:off x="3943351" y="3200400"/>
            <a:ext cx="1307306" cy="685800"/>
            <a:chOff x="2352" y="2688"/>
            <a:chExt cx="1098" cy="576"/>
          </a:xfrm>
        </p:grpSpPr>
        <p:sp>
          <p:nvSpPr>
            <p:cNvPr id="32797" name="右箭头 101408"/>
            <p:cNvSpPr>
              <a:spLocks noChangeArrowheads="1"/>
            </p:cNvSpPr>
            <p:nvPr/>
          </p:nvSpPr>
          <p:spPr bwMode="auto">
            <a:xfrm rot="1301432">
              <a:off x="2352" y="3168"/>
              <a:ext cx="720" cy="96"/>
            </a:xfrm>
            <a:prstGeom prst="rightArrow">
              <a:avLst>
                <a:gd name="adj1" fmla="val 50000"/>
                <a:gd name="adj2" fmla="val 187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pic>
          <p:nvPicPr>
            <p:cNvPr id="32798" name="图片 101407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 rot="1287278">
              <a:off x="2496" y="2688"/>
              <a:ext cx="954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799" name="右箭头 101402"/>
          <p:cNvSpPr>
            <a:spLocks noChangeArrowheads="1"/>
          </p:cNvSpPr>
          <p:nvPr/>
        </p:nvSpPr>
        <p:spPr bwMode="auto">
          <a:xfrm rot="19302590">
            <a:off x="2628900" y="914400"/>
            <a:ext cx="857250" cy="114300"/>
          </a:xfrm>
          <a:prstGeom prst="rightArrow">
            <a:avLst>
              <a:gd name="adj1" fmla="val 50000"/>
              <a:gd name="adj2" fmla="val 18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2800" name="右箭头 101403"/>
          <p:cNvSpPr>
            <a:spLocks noChangeArrowheads="1"/>
          </p:cNvSpPr>
          <p:nvPr/>
        </p:nvSpPr>
        <p:spPr bwMode="auto">
          <a:xfrm rot="1730128">
            <a:off x="5486400" y="742950"/>
            <a:ext cx="857250" cy="114300"/>
          </a:xfrm>
          <a:prstGeom prst="rightArrow">
            <a:avLst>
              <a:gd name="adj1" fmla="val 50000"/>
              <a:gd name="adj2" fmla="val 18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2801" name="图片 10138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114425" y="2282429"/>
            <a:ext cx="11430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03436" descr="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27785" y="616744"/>
            <a:ext cx="5029200" cy="408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4" name="图片 10343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86200" y="1428751"/>
            <a:ext cx="132160" cy="164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图片 10343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3500" y="173355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图片 10343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29400" y="148590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0344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29300" y="144780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图片 10344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14950" y="85725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图片 10344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72050" y="1257300"/>
            <a:ext cx="182166" cy="225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图片 10344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57701" y="1028700"/>
            <a:ext cx="18454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图片 10344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43700" y="4133850"/>
            <a:ext cx="10287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2" name="图片 10344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29200" y="4057651"/>
            <a:ext cx="171450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3" name="图片 10344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72150" y="434340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4" name="图片 10344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57650" y="360045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5" name="图片 10344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29450" y="211455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6" name="图片 10344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6300" y="262890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7" name="图片 10345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72150" y="85725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8" name="图片 10345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43300" y="308610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9" name="图片 10345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00750" y="219075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0" name="图片 10345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57950" y="4305301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811" name="组合 103454"/>
          <p:cNvGrpSpPr/>
          <p:nvPr/>
        </p:nvGrpSpPr>
        <p:grpSpPr bwMode="auto">
          <a:xfrm>
            <a:off x="1143001" y="784622"/>
            <a:ext cx="1603772" cy="2428875"/>
            <a:chOff x="288" y="384"/>
            <a:chExt cx="912" cy="1536"/>
          </a:xfrm>
        </p:grpSpPr>
        <p:sp>
          <p:nvSpPr>
            <p:cNvPr id="33812" name="矩形 103455"/>
            <p:cNvSpPr>
              <a:spLocks noChangeArrowheads="1"/>
            </p:cNvSpPr>
            <p:nvPr/>
          </p:nvSpPr>
          <p:spPr bwMode="auto">
            <a:xfrm>
              <a:off x="672" y="1200"/>
              <a:ext cx="96" cy="720"/>
            </a:xfrm>
            <a:prstGeom prst="rect">
              <a:avLst/>
            </a:prstGeom>
            <a:solidFill>
              <a:srgbClr val="FF33CC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33813" name="椭圆 103456"/>
            <p:cNvSpPr>
              <a:spLocks noChangeArrowheads="1"/>
            </p:cNvSpPr>
            <p:nvPr/>
          </p:nvSpPr>
          <p:spPr bwMode="auto">
            <a:xfrm>
              <a:off x="288" y="384"/>
              <a:ext cx="912" cy="81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3814" name="图片 10343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143000" y="2675335"/>
            <a:ext cx="1714500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5" name="文本框 103458"/>
          <p:cNvSpPr txBox="1">
            <a:spLocks noChangeArrowheads="1"/>
          </p:cNvSpPr>
          <p:nvPr/>
        </p:nvSpPr>
        <p:spPr bwMode="auto">
          <a:xfrm>
            <a:off x="1200150" y="1154906"/>
            <a:ext cx="21145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Bus Station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04456" descr="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39554" y="663179"/>
            <a:ext cx="5600700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8" name="图片 10445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39654" y="1863329"/>
            <a:ext cx="132159" cy="164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图片 10445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82754" y="1806179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图片 10445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11454" y="1806179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图片 10446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68554" y="1520429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图片 10446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1304" y="891779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图片 10446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96954" y="1691879"/>
            <a:ext cx="182165" cy="225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图片 10446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96903" y="1634729"/>
            <a:ext cx="18454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图片 10446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82954" y="4206479"/>
            <a:ext cx="10287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图片 104469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997054" y="4092179"/>
            <a:ext cx="171450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7" name="图片 10447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25704" y="4549379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8" name="图片 10447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96854" y="3634979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9" name="图片 10447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311504" y="2434829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0" name="图片 10447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68454" y="2777729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1" name="图片 10447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82804" y="2263379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2" name="图片 10447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39654" y="3520679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3" name="图片 10447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40004" y="2263379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4" name="图片 10447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97204" y="4377929"/>
            <a:ext cx="178594" cy="22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35" name="组合 104479"/>
          <p:cNvGrpSpPr/>
          <p:nvPr/>
        </p:nvGrpSpPr>
        <p:grpSpPr bwMode="auto">
          <a:xfrm>
            <a:off x="671513" y="1741885"/>
            <a:ext cx="1169194" cy="1445419"/>
            <a:chOff x="-296" y="336"/>
            <a:chExt cx="2345" cy="1536"/>
          </a:xfrm>
        </p:grpSpPr>
        <p:grpSp>
          <p:nvGrpSpPr>
            <p:cNvPr id="34836" name="组合 104480"/>
            <p:cNvGrpSpPr/>
            <p:nvPr/>
          </p:nvGrpSpPr>
          <p:grpSpPr bwMode="auto">
            <a:xfrm>
              <a:off x="-153" y="336"/>
              <a:ext cx="1718" cy="1536"/>
              <a:chOff x="135" y="384"/>
              <a:chExt cx="1718" cy="1536"/>
            </a:xfrm>
          </p:grpSpPr>
          <p:sp>
            <p:nvSpPr>
              <p:cNvPr id="34837" name="矩形 104481"/>
              <p:cNvSpPr>
                <a:spLocks noChangeArrowheads="1"/>
              </p:cNvSpPr>
              <p:nvPr/>
            </p:nvSpPr>
            <p:spPr bwMode="auto">
              <a:xfrm>
                <a:off x="946" y="1200"/>
                <a:ext cx="96" cy="720"/>
              </a:xfrm>
              <a:prstGeom prst="rect">
                <a:avLst/>
              </a:prstGeom>
              <a:solidFill>
                <a:srgbClr val="FF33CC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838" name="椭圆 104482"/>
              <p:cNvSpPr>
                <a:spLocks noChangeArrowheads="1"/>
              </p:cNvSpPr>
              <p:nvPr/>
            </p:nvSpPr>
            <p:spPr bwMode="auto">
              <a:xfrm>
                <a:off x="135" y="384"/>
                <a:ext cx="1718" cy="81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839" name="文本框 104483"/>
            <p:cNvSpPr txBox="1">
              <a:spLocks noChangeArrowheads="1"/>
            </p:cNvSpPr>
            <p:nvPr/>
          </p:nvSpPr>
          <p:spPr bwMode="auto">
            <a:xfrm>
              <a:off x="-296" y="552"/>
              <a:ext cx="2345" cy="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  <a:ea typeface="微软雅黑" panose="020B0503020204020204" pitchFamily="34" charset="-122"/>
                </a:rPr>
                <a:t>Bus Station</a:t>
              </a:r>
              <a:endParaRPr lang="en-US" altLang="zh-CN" sz="600" b="1" i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4840" name="图片 10445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19044045">
            <a:off x="1910954" y="1006079"/>
            <a:ext cx="1200150" cy="729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41" name="右箭头 104452"/>
          <p:cNvSpPr>
            <a:spLocks noChangeArrowheads="1"/>
          </p:cNvSpPr>
          <p:nvPr/>
        </p:nvSpPr>
        <p:spPr bwMode="auto">
          <a:xfrm rot="19302590">
            <a:off x="1935956" y="745331"/>
            <a:ext cx="857250" cy="114300"/>
          </a:xfrm>
          <a:prstGeom prst="rightArrow">
            <a:avLst>
              <a:gd name="adj1" fmla="val 50000"/>
              <a:gd name="adj2" fmla="val 18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3" descr="lupcx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9201" y="716757"/>
            <a:ext cx="6804422" cy="4231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024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189878">
            <a:off x="4463653" y="2085975"/>
            <a:ext cx="757238" cy="503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572000" y="1600200"/>
            <a:ext cx="86320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3333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on</a:t>
            </a:r>
            <a:endParaRPr lang="en-US" altLang="zh-CN" sz="2400" b="1" i="1">
              <a:solidFill>
                <a:srgbClr val="3333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143000" y="2518172"/>
            <a:ext cx="145851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3333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under</a:t>
            </a:r>
            <a:endParaRPr lang="en-US" altLang="zh-CN" sz="2400" b="1" i="1">
              <a:solidFill>
                <a:srgbClr val="3333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6152" name="Picture 8" descr="自行车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47162">
            <a:off x="1818085" y="2193132"/>
            <a:ext cx="1351359" cy="1865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3975666" y="716503"/>
            <a:ext cx="1291443" cy="7001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Tx/>
              <a:buNone/>
              <a:defRPr/>
            </a:pPr>
            <a:r>
              <a:rPr lang="en-US" altLang="zh-CN" sz="4100" b="1" spc="38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 hill</a:t>
            </a:r>
            <a:endParaRPr lang="zh-CN" altLang="en-US" sz="4100" b="1" spc="38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组合 105508"/>
          <p:cNvGrpSpPr/>
          <p:nvPr/>
        </p:nvGrpSpPr>
        <p:grpSpPr bwMode="auto">
          <a:xfrm>
            <a:off x="2171701" y="771525"/>
            <a:ext cx="5393531" cy="4238625"/>
            <a:chOff x="864" y="384"/>
            <a:chExt cx="4704" cy="3824"/>
          </a:xfrm>
        </p:grpSpPr>
        <p:pic>
          <p:nvPicPr>
            <p:cNvPr id="35842" name="图片 105509" descr="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64" y="384"/>
              <a:ext cx="4704" cy="3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3" name="图片 10551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536" y="1392"/>
              <a:ext cx="111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4" name="图片 10551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168" y="134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5" name="图片 10551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32" y="134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6" name="图片 1055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744" y="110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7" name="图片 10551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024" y="576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8" name="图片 1055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592" y="1248"/>
              <a:ext cx="153" cy="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9" name="图片 10551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256" y="1200"/>
              <a:ext cx="15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0" name="图片 105517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512" y="3360"/>
              <a:ext cx="864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1" name="图片 105518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264" y="3264"/>
              <a:ext cx="144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2" name="图片 105519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792" y="3648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3" name="图片 10552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920" y="2880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4" name="图片 10552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368" y="1872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5" name="图片 10552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072" y="2160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6" name="图片 10552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04" y="1728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7" name="图片 10552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36" y="278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8" name="图片 10552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888" y="1728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9" name="图片 10552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272" y="350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5860" name="图片 10553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075293">
            <a:off x="5124450" y="829866"/>
            <a:ext cx="1200150" cy="729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1" name="右箭头 105532"/>
          <p:cNvSpPr>
            <a:spLocks noChangeArrowheads="1"/>
          </p:cNvSpPr>
          <p:nvPr/>
        </p:nvSpPr>
        <p:spPr bwMode="auto">
          <a:xfrm rot="2015946">
            <a:off x="5770960" y="848916"/>
            <a:ext cx="857250" cy="114300"/>
          </a:xfrm>
          <a:prstGeom prst="rightArrow">
            <a:avLst>
              <a:gd name="adj1" fmla="val 50000"/>
              <a:gd name="adj2" fmla="val 18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5862" name="组合 104479"/>
          <p:cNvGrpSpPr/>
          <p:nvPr/>
        </p:nvGrpSpPr>
        <p:grpSpPr bwMode="auto">
          <a:xfrm>
            <a:off x="652463" y="1741885"/>
            <a:ext cx="1169194" cy="1445419"/>
            <a:chOff x="-335" y="336"/>
            <a:chExt cx="2345" cy="1536"/>
          </a:xfrm>
        </p:grpSpPr>
        <p:grpSp>
          <p:nvGrpSpPr>
            <p:cNvPr id="35863" name="组合 104480"/>
            <p:cNvGrpSpPr/>
            <p:nvPr/>
          </p:nvGrpSpPr>
          <p:grpSpPr bwMode="auto">
            <a:xfrm>
              <a:off x="-153" y="336"/>
              <a:ext cx="1718" cy="1536"/>
              <a:chOff x="135" y="384"/>
              <a:chExt cx="1718" cy="1536"/>
            </a:xfrm>
          </p:grpSpPr>
          <p:sp>
            <p:nvSpPr>
              <p:cNvPr id="35864" name="矩形 104481"/>
              <p:cNvSpPr>
                <a:spLocks noChangeArrowheads="1"/>
              </p:cNvSpPr>
              <p:nvPr/>
            </p:nvSpPr>
            <p:spPr bwMode="auto">
              <a:xfrm>
                <a:off x="946" y="1200"/>
                <a:ext cx="96" cy="720"/>
              </a:xfrm>
              <a:prstGeom prst="rect">
                <a:avLst/>
              </a:prstGeom>
              <a:solidFill>
                <a:srgbClr val="FF33CC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865" name="椭圆 104482"/>
              <p:cNvSpPr>
                <a:spLocks noChangeArrowheads="1"/>
              </p:cNvSpPr>
              <p:nvPr/>
            </p:nvSpPr>
            <p:spPr bwMode="auto">
              <a:xfrm>
                <a:off x="135" y="384"/>
                <a:ext cx="1718" cy="81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5866" name="文本框 104483"/>
            <p:cNvSpPr txBox="1">
              <a:spLocks noChangeArrowheads="1"/>
            </p:cNvSpPr>
            <p:nvPr/>
          </p:nvSpPr>
          <p:spPr bwMode="auto">
            <a:xfrm>
              <a:off x="-335" y="622"/>
              <a:ext cx="2345" cy="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  <a:ea typeface="微软雅黑" panose="020B0503020204020204" pitchFamily="34" charset="-122"/>
                </a:rPr>
                <a:t>Bus Station</a:t>
              </a:r>
              <a:r>
                <a:rPr lang="en-US" altLang="zh-CN" sz="600" b="1" i="1">
                  <a:solidFill>
                    <a:srgbClr val="00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n</a:t>
              </a:r>
              <a:endParaRPr lang="en-US" altLang="zh-CN" sz="600" b="1" i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组合 106532"/>
          <p:cNvGrpSpPr/>
          <p:nvPr/>
        </p:nvGrpSpPr>
        <p:grpSpPr bwMode="auto">
          <a:xfrm>
            <a:off x="2150269" y="742950"/>
            <a:ext cx="5329238" cy="4214813"/>
            <a:chOff x="864" y="384"/>
            <a:chExt cx="4704" cy="3824"/>
          </a:xfrm>
        </p:grpSpPr>
        <p:pic>
          <p:nvPicPr>
            <p:cNvPr id="36866" name="图片 106533" descr="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64" y="384"/>
              <a:ext cx="4704" cy="3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67" name="图片 10653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536" y="1392"/>
              <a:ext cx="111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68" name="图片 10653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168" y="134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69" name="图片 10653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32" y="134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0" name="图片 106537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744" y="110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1" name="图片 10653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024" y="576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2" name="图片 106539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592" y="1248"/>
              <a:ext cx="153" cy="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3" name="图片 10654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256" y="1200"/>
              <a:ext cx="15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4" name="图片 106541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512" y="3360"/>
              <a:ext cx="864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5" name="图片 10654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264" y="3264"/>
              <a:ext cx="144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6" name="图片 10654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792" y="3648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7" name="图片 10654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920" y="2880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8" name="图片 10654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368" y="1872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9" name="图片 10654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072" y="2160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80" name="图片 106547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04" y="1728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81" name="图片 10654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36" y="278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82" name="图片 106549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888" y="1728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83" name="图片 10655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272" y="350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6884" name="组合 106555"/>
          <p:cNvGrpSpPr/>
          <p:nvPr/>
        </p:nvGrpSpPr>
        <p:grpSpPr bwMode="auto">
          <a:xfrm>
            <a:off x="2857500" y="2057400"/>
            <a:ext cx="1428750" cy="856060"/>
            <a:chOff x="2064" y="1776"/>
            <a:chExt cx="1008" cy="671"/>
          </a:xfrm>
        </p:grpSpPr>
        <p:pic>
          <p:nvPicPr>
            <p:cNvPr id="36885" name="图片 106556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C2FEEA"/>
                </a:clrFrom>
                <a:clrTo>
                  <a:srgbClr val="C2FEE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392706">
              <a:off x="2064" y="1776"/>
              <a:ext cx="1008" cy="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86" name="左箭头 106557"/>
            <p:cNvSpPr>
              <a:spLocks noChangeArrowheads="1"/>
            </p:cNvSpPr>
            <p:nvPr/>
          </p:nvSpPr>
          <p:spPr bwMode="auto">
            <a:xfrm rot="21243188" flipV="1">
              <a:off x="2160" y="2304"/>
              <a:ext cx="576" cy="143"/>
            </a:xfrm>
            <a:prstGeom prst="leftArrow">
              <a:avLst>
                <a:gd name="adj1" fmla="val 50000"/>
                <a:gd name="adj2" fmla="val 100625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6887" name="图片 106559" descr="图片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1116326">
            <a:off x="3870722" y="2259806"/>
            <a:ext cx="1203722" cy="73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88" name="组合 104479"/>
          <p:cNvGrpSpPr/>
          <p:nvPr/>
        </p:nvGrpSpPr>
        <p:grpSpPr bwMode="auto">
          <a:xfrm>
            <a:off x="917973" y="1731169"/>
            <a:ext cx="1169194" cy="1445419"/>
            <a:chOff x="-299" y="336"/>
            <a:chExt cx="2345" cy="1536"/>
          </a:xfrm>
        </p:grpSpPr>
        <p:grpSp>
          <p:nvGrpSpPr>
            <p:cNvPr id="36889" name="组合 104480"/>
            <p:cNvGrpSpPr/>
            <p:nvPr/>
          </p:nvGrpSpPr>
          <p:grpSpPr bwMode="auto">
            <a:xfrm>
              <a:off x="-153" y="336"/>
              <a:ext cx="1718" cy="1536"/>
              <a:chOff x="135" y="384"/>
              <a:chExt cx="1718" cy="1536"/>
            </a:xfrm>
          </p:grpSpPr>
          <p:sp>
            <p:nvSpPr>
              <p:cNvPr id="36890" name="矩形 104481"/>
              <p:cNvSpPr>
                <a:spLocks noChangeArrowheads="1"/>
              </p:cNvSpPr>
              <p:nvPr/>
            </p:nvSpPr>
            <p:spPr bwMode="auto">
              <a:xfrm>
                <a:off x="946" y="1200"/>
                <a:ext cx="96" cy="720"/>
              </a:xfrm>
              <a:prstGeom prst="rect">
                <a:avLst/>
              </a:prstGeom>
              <a:solidFill>
                <a:srgbClr val="FF33CC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891" name="椭圆 104482"/>
              <p:cNvSpPr>
                <a:spLocks noChangeArrowheads="1"/>
              </p:cNvSpPr>
              <p:nvPr/>
            </p:nvSpPr>
            <p:spPr bwMode="auto">
              <a:xfrm>
                <a:off x="135" y="384"/>
                <a:ext cx="1718" cy="81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892" name="文本框 104483"/>
            <p:cNvSpPr txBox="1">
              <a:spLocks noChangeArrowheads="1"/>
            </p:cNvSpPr>
            <p:nvPr/>
          </p:nvSpPr>
          <p:spPr bwMode="auto">
            <a:xfrm>
              <a:off x="-299" y="608"/>
              <a:ext cx="2345" cy="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  <a:ea typeface="微软雅黑" panose="020B0503020204020204" pitchFamily="34" charset="-122"/>
                </a:rPr>
                <a:t>Bus Station</a:t>
              </a:r>
              <a:endParaRPr lang="en-US" altLang="zh-CN" sz="600" b="1" i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89" name="组合 107556"/>
          <p:cNvGrpSpPr/>
          <p:nvPr/>
        </p:nvGrpSpPr>
        <p:grpSpPr bwMode="auto">
          <a:xfrm>
            <a:off x="2182417" y="702469"/>
            <a:ext cx="5525690" cy="4421981"/>
            <a:chOff x="864" y="384"/>
            <a:chExt cx="4704" cy="3824"/>
          </a:xfrm>
        </p:grpSpPr>
        <p:pic>
          <p:nvPicPr>
            <p:cNvPr id="37890" name="图片 107557" descr="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64" y="384"/>
              <a:ext cx="4704" cy="3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1" name="图片 10755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536" y="1392"/>
              <a:ext cx="111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2" name="图片 107559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168" y="134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3" name="图片 10756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32" y="134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4" name="图片 10756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744" y="110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5" name="图片 10756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024" y="576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6" name="图片 10756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592" y="1248"/>
              <a:ext cx="153" cy="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7" name="图片 107564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256" y="1200"/>
              <a:ext cx="15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8" name="图片 107565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512" y="3360"/>
              <a:ext cx="864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9" name="图片 107566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264" y="3264"/>
              <a:ext cx="144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00" name="图片 107567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792" y="3648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01" name="图片 10756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920" y="2880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02" name="图片 107569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368" y="1872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03" name="图片 10757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072" y="2160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04" name="图片 10757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04" y="1728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05" name="图片 10757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36" y="278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06" name="图片 10757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888" y="1728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07" name="图片 10757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272" y="350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7908" name="组合 107579"/>
          <p:cNvGrpSpPr/>
          <p:nvPr/>
        </p:nvGrpSpPr>
        <p:grpSpPr bwMode="auto">
          <a:xfrm>
            <a:off x="3714751" y="3371850"/>
            <a:ext cx="1307306" cy="685800"/>
            <a:chOff x="2352" y="2688"/>
            <a:chExt cx="1098" cy="576"/>
          </a:xfrm>
        </p:grpSpPr>
        <p:sp>
          <p:nvSpPr>
            <p:cNvPr id="37909" name="右箭头 107580"/>
            <p:cNvSpPr>
              <a:spLocks noChangeArrowheads="1"/>
            </p:cNvSpPr>
            <p:nvPr/>
          </p:nvSpPr>
          <p:spPr bwMode="auto">
            <a:xfrm rot="1301432">
              <a:off x="2352" y="3168"/>
              <a:ext cx="720" cy="96"/>
            </a:xfrm>
            <a:prstGeom prst="rightArrow">
              <a:avLst>
                <a:gd name="adj1" fmla="val 50000"/>
                <a:gd name="adj2" fmla="val 187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pic>
          <p:nvPicPr>
            <p:cNvPr id="37910" name="图片 107581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 rot="1287278">
              <a:off x="2496" y="2688"/>
              <a:ext cx="954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7911" name="图片 10758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1257315">
            <a:off x="2800350" y="3200400"/>
            <a:ext cx="1200150" cy="729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912" name="组合 104479"/>
          <p:cNvGrpSpPr/>
          <p:nvPr/>
        </p:nvGrpSpPr>
        <p:grpSpPr bwMode="auto">
          <a:xfrm>
            <a:off x="704850" y="1741885"/>
            <a:ext cx="1169194" cy="1445419"/>
            <a:chOff x="-231" y="336"/>
            <a:chExt cx="2345" cy="1536"/>
          </a:xfrm>
        </p:grpSpPr>
        <p:grpSp>
          <p:nvGrpSpPr>
            <p:cNvPr id="37913" name="组合 104480"/>
            <p:cNvGrpSpPr/>
            <p:nvPr/>
          </p:nvGrpSpPr>
          <p:grpSpPr bwMode="auto">
            <a:xfrm>
              <a:off x="-153" y="336"/>
              <a:ext cx="1718" cy="1536"/>
              <a:chOff x="135" y="384"/>
              <a:chExt cx="1718" cy="1536"/>
            </a:xfrm>
          </p:grpSpPr>
          <p:sp>
            <p:nvSpPr>
              <p:cNvPr id="37914" name="矩形 104481"/>
              <p:cNvSpPr>
                <a:spLocks noChangeArrowheads="1"/>
              </p:cNvSpPr>
              <p:nvPr/>
            </p:nvSpPr>
            <p:spPr bwMode="auto">
              <a:xfrm>
                <a:off x="946" y="1200"/>
                <a:ext cx="96" cy="720"/>
              </a:xfrm>
              <a:prstGeom prst="rect">
                <a:avLst/>
              </a:prstGeom>
              <a:solidFill>
                <a:srgbClr val="FF33CC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915" name="椭圆 104482"/>
              <p:cNvSpPr>
                <a:spLocks noChangeArrowheads="1"/>
              </p:cNvSpPr>
              <p:nvPr/>
            </p:nvSpPr>
            <p:spPr bwMode="auto">
              <a:xfrm>
                <a:off x="135" y="384"/>
                <a:ext cx="1718" cy="81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916" name="文本框 104483"/>
            <p:cNvSpPr txBox="1">
              <a:spLocks noChangeArrowheads="1"/>
            </p:cNvSpPr>
            <p:nvPr/>
          </p:nvSpPr>
          <p:spPr bwMode="auto">
            <a:xfrm>
              <a:off x="-231" y="601"/>
              <a:ext cx="2345" cy="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  <a:ea typeface="微软雅黑" panose="020B0503020204020204" pitchFamily="34" charset="-122"/>
                </a:rPr>
                <a:t>Bus Station</a:t>
              </a:r>
              <a:endParaRPr lang="en-US" altLang="zh-CN" sz="600" b="1" i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3" name="组合 109604"/>
          <p:cNvGrpSpPr/>
          <p:nvPr/>
        </p:nvGrpSpPr>
        <p:grpSpPr bwMode="auto">
          <a:xfrm>
            <a:off x="2171700" y="620316"/>
            <a:ext cx="5437585" cy="4389834"/>
            <a:chOff x="864" y="384"/>
            <a:chExt cx="4704" cy="3824"/>
          </a:xfrm>
        </p:grpSpPr>
        <p:pic>
          <p:nvPicPr>
            <p:cNvPr id="38914" name="图片 109574" descr="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64" y="384"/>
              <a:ext cx="4704" cy="3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15" name="图片 10957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536" y="1392"/>
              <a:ext cx="111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16" name="图片 10957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168" y="134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17" name="图片 109577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32" y="134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18" name="图片 10957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744" y="110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19" name="图片 109579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024" y="576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20" name="图片 109580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592" y="1248"/>
              <a:ext cx="153" cy="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21" name="图片 109581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256" y="1200"/>
              <a:ext cx="15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22" name="图片 109586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512" y="3360"/>
              <a:ext cx="864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23" name="图片 109587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264" y="3264"/>
              <a:ext cx="144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24" name="图片 10958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792" y="3648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25" name="图片 109589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920" y="2880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26" name="图片 10959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368" y="1872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27" name="图片 10959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072" y="2160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28" name="图片 10959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04" y="1728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29" name="图片 10959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36" y="278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30" name="图片 10959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888" y="1728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31" name="图片 10959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272" y="3504"/>
              <a:ext cx="15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8932" name="图片 10960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257800" y="4000500"/>
            <a:ext cx="1200150" cy="729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33" name="动作按钮: 开始 109606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543800" y="4800600"/>
            <a:ext cx="457200" cy="342900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8934" name="组合 104479"/>
          <p:cNvGrpSpPr/>
          <p:nvPr/>
        </p:nvGrpSpPr>
        <p:grpSpPr bwMode="auto">
          <a:xfrm>
            <a:off x="716757" y="1741885"/>
            <a:ext cx="1169194" cy="1445419"/>
            <a:chOff x="-206" y="336"/>
            <a:chExt cx="2345" cy="1536"/>
          </a:xfrm>
        </p:grpSpPr>
        <p:grpSp>
          <p:nvGrpSpPr>
            <p:cNvPr id="38935" name="组合 104480"/>
            <p:cNvGrpSpPr/>
            <p:nvPr/>
          </p:nvGrpSpPr>
          <p:grpSpPr bwMode="auto">
            <a:xfrm>
              <a:off x="-153" y="336"/>
              <a:ext cx="1718" cy="1536"/>
              <a:chOff x="135" y="384"/>
              <a:chExt cx="1718" cy="1536"/>
            </a:xfrm>
          </p:grpSpPr>
          <p:sp>
            <p:nvSpPr>
              <p:cNvPr id="38936" name="矩形 104481"/>
              <p:cNvSpPr>
                <a:spLocks noChangeArrowheads="1"/>
              </p:cNvSpPr>
              <p:nvPr/>
            </p:nvSpPr>
            <p:spPr bwMode="auto">
              <a:xfrm>
                <a:off x="946" y="1200"/>
                <a:ext cx="96" cy="720"/>
              </a:xfrm>
              <a:prstGeom prst="rect">
                <a:avLst/>
              </a:prstGeom>
              <a:solidFill>
                <a:srgbClr val="FF33CC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937" name="椭圆 104482"/>
              <p:cNvSpPr>
                <a:spLocks noChangeArrowheads="1"/>
              </p:cNvSpPr>
              <p:nvPr/>
            </p:nvSpPr>
            <p:spPr bwMode="auto">
              <a:xfrm>
                <a:off x="135" y="384"/>
                <a:ext cx="1718" cy="81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938" name="文本框 104483"/>
            <p:cNvSpPr txBox="1">
              <a:spLocks noChangeArrowheads="1"/>
            </p:cNvSpPr>
            <p:nvPr/>
          </p:nvSpPr>
          <p:spPr bwMode="auto">
            <a:xfrm>
              <a:off x="-206" y="637"/>
              <a:ext cx="2345" cy="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  <a:ea typeface="微软雅黑" panose="020B0503020204020204" pitchFamily="34" charset="-122"/>
                </a:rPr>
                <a:t>Bus Station</a:t>
              </a:r>
              <a:endParaRPr lang="en-US" altLang="zh-CN" sz="600" b="1" i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9457" descr="4"/>
          <p:cNvPicPr>
            <a:picLocks noChangeAspect="1" noChangeArrowheads="1"/>
          </p:cNvPicPr>
          <p:nvPr/>
        </p:nvPicPr>
        <p:blipFill>
          <a:blip r:embed="rId1" cstate="email">
            <a:lum contrast="18000"/>
          </a:blip>
          <a:srcRect/>
          <a:stretch>
            <a:fillRect/>
          </a:stretch>
        </p:blipFill>
        <p:spPr bwMode="auto">
          <a:xfrm>
            <a:off x="6955632" y="1460897"/>
            <a:ext cx="969169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8" name="图片 19458" descr="6"/>
          <p:cNvPicPr>
            <a:picLocks noChangeAspect="1" noChangeArrowheads="1"/>
          </p:cNvPicPr>
          <p:nvPr/>
        </p:nvPicPr>
        <p:blipFill>
          <a:blip r:embed="rId2" cstate="email">
            <a:lum contrast="18000"/>
          </a:blip>
          <a:srcRect/>
          <a:stretch>
            <a:fillRect/>
          </a:stretch>
        </p:blipFill>
        <p:spPr bwMode="auto">
          <a:xfrm>
            <a:off x="1066800" y="2010967"/>
            <a:ext cx="1153716" cy="1020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图片 19459" descr="7"/>
          <p:cNvPicPr>
            <a:picLocks noChangeAspect="1" noChangeArrowheads="1"/>
          </p:cNvPicPr>
          <p:nvPr/>
        </p:nvPicPr>
        <p:blipFill>
          <a:blip r:embed="rId3" cstate="email">
            <a:lum contrast="18000"/>
          </a:blip>
          <a:srcRect/>
          <a:stretch>
            <a:fillRect/>
          </a:stretch>
        </p:blipFill>
        <p:spPr bwMode="auto">
          <a:xfrm>
            <a:off x="6553200" y="2825353"/>
            <a:ext cx="1113235" cy="107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图片 19460" descr="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55632" y="617935"/>
            <a:ext cx="159901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图片 19461" descr="2"/>
          <p:cNvPicPr>
            <a:picLocks noChangeAspect="1" noChangeArrowheads="1"/>
          </p:cNvPicPr>
          <p:nvPr/>
        </p:nvPicPr>
        <p:blipFill>
          <a:blip r:embed="rId5" cstate="email">
            <a:lum contrast="36000"/>
          </a:blip>
          <a:srcRect/>
          <a:stretch>
            <a:fillRect/>
          </a:stretch>
        </p:blipFill>
        <p:spPr bwMode="auto">
          <a:xfrm>
            <a:off x="1066800" y="714375"/>
            <a:ext cx="1083469" cy="1160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图片 19462" descr="8"/>
          <p:cNvPicPr>
            <a:picLocks noChangeAspect="1" noChangeArrowheads="1"/>
          </p:cNvPicPr>
          <p:nvPr/>
        </p:nvPicPr>
        <p:blipFill>
          <a:blip r:embed="rId6" cstate="email">
            <a:lum contrast="30000"/>
          </a:blip>
          <a:srcRect/>
          <a:stretch>
            <a:fillRect/>
          </a:stretch>
        </p:blipFill>
        <p:spPr bwMode="auto">
          <a:xfrm>
            <a:off x="6735366" y="4038600"/>
            <a:ext cx="1008459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43" name="组合 19463"/>
          <p:cNvGrpSpPr/>
          <p:nvPr/>
        </p:nvGrpSpPr>
        <p:grpSpPr bwMode="auto">
          <a:xfrm>
            <a:off x="642938" y="3439717"/>
            <a:ext cx="1117997" cy="1059656"/>
            <a:chOff x="1056" y="2304"/>
            <a:chExt cx="1104" cy="1104"/>
          </a:xfrm>
        </p:grpSpPr>
        <p:pic>
          <p:nvPicPr>
            <p:cNvPr id="39944" name="图片 19464" descr="3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332FF8"/>
                </a:clrFrom>
                <a:clrTo>
                  <a:srgbClr val="332FF8">
                    <a:alpha val="0"/>
                  </a:srgbClr>
                </a:clrTo>
              </a:clrChange>
              <a:lum contrast="24000"/>
            </a:blip>
            <a:srcRect/>
            <a:stretch>
              <a:fillRect/>
            </a:stretch>
          </p:blipFill>
          <p:spPr bwMode="auto">
            <a:xfrm>
              <a:off x="1056" y="2304"/>
              <a:ext cx="1104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45" name="直接连接符 19465"/>
            <p:cNvSpPr>
              <a:spLocks noChangeShapeType="1"/>
            </p:cNvSpPr>
            <p:nvPr/>
          </p:nvSpPr>
          <p:spPr bwMode="auto">
            <a:xfrm flipH="1">
              <a:off x="1152" y="27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946" name="文本框 19466"/>
          <p:cNvSpPr txBox="1">
            <a:spLocks noChangeArrowheads="1"/>
          </p:cNvSpPr>
          <p:nvPr/>
        </p:nvSpPr>
        <p:spPr bwMode="auto">
          <a:xfrm>
            <a:off x="2152650" y="753667"/>
            <a:ext cx="422910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 The train is going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the hill.                    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9947" name="文本框 19467"/>
          <p:cNvSpPr txBox="1">
            <a:spLocks noChangeArrowheads="1"/>
          </p:cNvSpPr>
          <p:nvPr/>
        </p:nvSpPr>
        <p:spPr bwMode="auto">
          <a:xfrm>
            <a:off x="2324100" y="1221581"/>
            <a:ext cx="4857750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 The bus is stopping 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 station.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9948" name="文本框 19468"/>
          <p:cNvSpPr txBox="1">
            <a:spLocks noChangeArrowheads="1"/>
          </p:cNvSpPr>
          <p:nvPr/>
        </p:nvSpPr>
        <p:spPr bwMode="auto">
          <a:xfrm>
            <a:off x="2324100" y="1818085"/>
            <a:ext cx="451485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 The cat is hiding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the desk.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9949" name="文本框 19469"/>
          <p:cNvSpPr txBox="1">
            <a:spLocks noChangeArrowheads="1"/>
          </p:cNvSpPr>
          <p:nvPr/>
        </p:nvSpPr>
        <p:spPr bwMode="auto">
          <a:xfrm>
            <a:off x="1924050" y="3985023"/>
            <a:ext cx="474345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6. The man is walking 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 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 hill.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9950" name="文本框 19470"/>
          <p:cNvSpPr txBox="1">
            <a:spLocks noChangeArrowheads="1"/>
          </p:cNvSpPr>
          <p:nvPr/>
        </p:nvSpPr>
        <p:spPr bwMode="auto">
          <a:xfrm>
            <a:off x="2239566" y="2376488"/>
            <a:ext cx="52578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 The teacher is sitting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the classroom.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9951" name="文本框 19471"/>
          <p:cNvSpPr txBox="1">
            <a:spLocks noChangeArrowheads="1"/>
          </p:cNvSpPr>
          <p:nvPr/>
        </p:nvSpPr>
        <p:spPr bwMode="auto">
          <a:xfrm>
            <a:off x="2239566" y="3327798"/>
            <a:ext cx="457200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5.The dog is running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the park.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9952" name="文本框 19472"/>
          <p:cNvSpPr txBox="1">
            <a:spLocks noChangeArrowheads="1"/>
          </p:cNvSpPr>
          <p:nvPr/>
        </p:nvSpPr>
        <p:spPr bwMode="auto">
          <a:xfrm>
            <a:off x="1934766" y="4654358"/>
            <a:ext cx="480060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7. The panda is sitting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the box.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9953" name="文本框 1"/>
          <p:cNvSpPr txBox="1">
            <a:spLocks noChangeArrowheads="1"/>
          </p:cNvSpPr>
          <p:nvPr/>
        </p:nvSpPr>
        <p:spPr bwMode="auto">
          <a:xfrm>
            <a:off x="109742" y="753666"/>
            <a:ext cx="908447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总结提高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8433" descr="4"/>
          <p:cNvPicPr>
            <a:picLocks noChangeAspect="1" noChangeArrowheads="1"/>
          </p:cNvPicPr>
          <p:nvPr/>
        </p:nvPicPr>
        <p:blipFill>
          <a:blip r:embed="rId1" cstate="email">
            <a:lum contrast="18000"/>
          </a:blip>
          <a:srcRect/>
          <a:stretch>
            <a:fillRect/>
          </a:stretch>
        </p:blipFill>
        <p:spPr bwMode="auto">
          <a:xfrm>
            <a:off x="6934200" y="1181100"/>
            <a:ext cx="969169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2" name="图片 18434" descr="6"/>
          <p:cNvPicPr>
            <a:picLocks noChangeAspect="1" noChangeArrowheads="1"/>
          </p:cNvPicPr>
          <p:nvPr/>
        </p:nvPicPr>
        <p:blipFill>
          <a:blip r:embed="rId2" cstate="email">
            <a:lum contrast="18000"/>
          </a:blip>
          <a:srcRect/>
          <a:stretch>
            <a:fillRect/>
          </a:stretch>
        </p:blipFill>
        <p:spPr bwMode="auto">
          <a:xfrm>
            <a:off x="388144" y="2084785"/>
            <a:ext cx="1371600" cy="1213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图片 18435" descr="7"/>
          <p:cNvPicPr>
            <a:picLocks noChangeAspect="1" noChangeArrowheads="1"/>
          </p:cNvPicPr>
          <p:nvPr/>
        </p:nvPicPr>
        <p:blipFill>
          <a:blip r:embed="rId3" cstate="email">
            <a:lum contrast="18000"/>
          </a:blip>
          <a:srcRect/>
          <a:stretch>
            <a:fillRect/>
          </a:stretch>
        </p:blipFill>
        <p:spPr bwMode="auto">
          <a:xfrm>
            <a:off x="7160419" y="2661047"/>
            <a:ext cx="1208485" cy="1170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图片 18436" descr="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05550" y="561975"/>
            <a:ext cx="1597819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图片 18437" descr="2"/>
          <p:cNvPicPr>
            <a:picLocks noChangeAspect="1" noChangeArrowheads="1"/>
          </p:cNvPicPr>
          <p:nvPr/>
        </p:nvPicPr>
        <p:blipFill>
          <a:blip r:embed="rId5" cstate="email">
            <a:lum contrast="36000"/>
          </a:blip>
          <a:srcRect/>
          <a:stretch>
            <a:fillRect/>
          </a:stretch>
        </p:blipFill>
        <p:spPr bwMode="auto">
          <a:xfrm>
            <a:off x="213123" y="675085"/>
            <a:ext cx="117276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图片 18438" descr="8"/>
          <p:cNvPicPr>
            <a:picLocks noChangeAspect="1" noChangeArrowheads="1"/>
          </p:cNvPicPr>
          <p:nvPr/>
        </p:nvPicPr>
        <p:blipFill>
          <a:blip r:embed="rId6" cstate="email">
            <a:lum contrast="30000"/>
          </a:blip>
          <a:srcRect/>
          <a:stretch>
            <a:fillRect/>
          </a:stretch>
        </p:blipFill>
        <p:spPr bwMode="auto">
          <a:xfrm>
            <a:off x="6874669" y="3937397"/>
            <a:ext cx="98464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7" name="组合 18439"/>
          <p:cNvGrpSpPr/>
          <p:nvPr/>
        </p:nvGrpSpPr>
        <p:grpSpPr bwMode="auto">
          <a:xfrm>
            <a:off x="402431" y="3523060"/>
            <a:ext cx="1314450" cy="1314450"/>
            <a:chOff x="1056" y="2304"/>
            <a:chExt cx="1104" cy="1104"/>
          </a:xfrm>
        </p:grpSpPr>
        <p:pic>
          <p:nvPicPr>
            <p:cNvPr id="40968" name="图片 18440" descr="3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332FF8"/>
                </a:clrFrom>
                <a:clrTo>
                  <a:srgbClr val="332FF8">
                    <a:alpha val="0"/>
                  </a:srgbClr>
                </a:clrTo>
              </a:clrChange>
              <a:lum contrast="24000"/>
            </a:blip>
            <a:srcRect/>
            <a:stretch>
              <a:fillRect/>
            </a:stretch>
          </p:blipFill>
          <p:spPr bwMode="auto">
            <a:xfrm>
              <a:off x="1056" y="2304"/>
              <a:ext cx="1104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69" name="直接连接符 18441"/>
            <p:cNvSpPr>
              <a:spLocks noChangeShapeType="1"/>
            </p:cNvSpPr>
            <p:nvPr/>
          </p:nvSpPr>
          <p:spPr bwMode="auto">
            <a:xfrm flipH="1">
              <a:off x="1152" y="278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70" name="文本框 18442"/>
          <p:cNvSpPr txBox="1">
            <a:spLocks noChangeArrowheads="1"/>
          </p:cNvSpPr>
          <p:nvPr/>
        </p:nvSpPr>
        <p:spPr bwMode="auto">
          <a:xfrm>
            <a:off x="1445419" y="675085"/>
            <a:ext cx="422910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 The train is going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the hill.                    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0971" name="文本框 18443"/>
          <p:cNvSpPr txBox="1">
            <a:spLocks noChangeArrowheads="1"/>
          </p:cNvSpPr>
          <p:nvPr/>
        </p:nvSpPr>
        <p:spPr bwMode="auto">
          <a:xfrm>
            <a:off x="2302669" y="1123950"/>
            <a:ext cx="48577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2. The bus is stopping </a:t>
            </a:r>
            <a:r>
              <a:rPr lang="en-US" altLang="zh-CN" sz="2100" u="sng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the station.</a:t>
            </a:r>
            <a:endParaRPr lang="en-US" altLang="zh-CN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0972" name="文本框 18444"/>
          <p:cNvSpPr txBox="1">
            <a:spLocks noChangeArrowheads="1"/>
          </p:cNvSpPr>
          <p:nvPr/>
        </p:nvSpPr>
        <p:spPr bwMode="auto">
          <a:xfrm>
            <a:off x="2359819" y="1695450"/>
            <a:ext cx="45148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3. The cat is hiding</a:t>
            </a:r>
            <a:r>
              <a:rPr lang="en-US" altLang="zh-CN" sz="2100" u="sng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 the desk.</a:t>
            </a:r>
            <a:endParaRPr lang="en-US" altLang="zh-CN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0973" name="文本框 18445"/>
          <p:cNvSpPr txBox="1">
            <a:spLocks noChangeArrowheads="1"/>
          </p:cNvSpPr>
          <p:nvPr/>
        </p:nvSpPr>
        <p:spPr bwMode="auto">
          <a:xfrm>
            <a:off x="2302669" y="3810000"/>
            <a:ext cx="47434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6. The man is walking </a:t>
            </a:r>
            <a:r>
              <a:rPr lang="en-US" altLang="zh-CN" sz="2100" u="sng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 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the hill.</a:t>
            </a:r>
            <a:endParaRPr lang="en-US" altLang="zh-CN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0974" name="文本框 18446"/>
          <p:cNvSpPr txBox="1">
            <a:spLocks noChangeArrowheads="1"/>
          </p:cNvSpPr>
          <p:nvPr/>
        </p:nvSpPr>
        <p:spPr bwMode="auto">
          <a:xfrm>
            <a:off x="2416969" y="2266950"/>
            <a:ext cx="52578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4. The teacher is sitting</a:t>
            </a:r>
            <a:r>
              <a:rPr lang="en-US" altLang="zh-CN" sz="2100" u="sng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 the classroom.</a:t>
            </a:r>
            <a:endParaRPr lang="en-US" altLang="zh-CN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0975" name="文本框 18447"/>
          <p:cNvSpPr txBox="1">
            <a:spLocks noChangeArrowheads="1"/>
          </p:cNvSpPr>
          <p:nvPr/>
        </p:nvSpPr>
        <p:spPr bwMode="auto">
          <a:xfrm>
            <a:off x="2359819" y="3124200"/>
            <a:ext cx="45720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5.The dog is running</a:t>
            </a:r>
            <a:r>
              <a:rPr lang="en-US" altLang="zh-CN" sz="2100" u="sng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 the park.</a:t>
            </a:r>
            <a:endParaRPr lang="en-US" altLang="zh-CN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0976" name="文本框 18448"/>
          <p:cNvSpPr txBox="1">
            <a:spLocks noChangeArrowheads="1"/>
          </p:cNvSpPr>
          <p:nvPr/>
        </p:nvSpPr>
        <p:spPr bwMode="auto">
          <a:xfrm>
            <a:off x="1920479" y="4642248"/>
            <a:ext cx="480060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7. The panda is sitting</a:t>
            </a:r>
            <a:r>
              <a:rPr lang="en-US" altLang="zh-CN" sz="2100" u="sng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 the box.</a:t>
            </a:r>
            <a:endParaRPr lang="en-US" altLang="zh-CN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50" name="文本框 18449"/>
          <p:cNvSpPr txBox="1">
            <a:spLocks noChangeArrowheads="1"/>
          </p:cNvSpPr>
          <p:nvPr/>
        </p:nvSpPr>
        <p:spPr bwMode="auto">
          <a:xfrm>
            <a:off x="3848100" y="561975"/>
            <a:ext cx="5715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up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51" name="文本框 18450"/>
          <p:cNvSpPr txBox="1">
            <a:spLocks noChangeArrowheads="1"/>
          </p:cNvSpPr>
          <p:nvPr/>
        </p:nvSpPr>
        <p:spPr bwMode="auto">
          <a:xfrm>
            <a:off x="4931569" y="1077516"/>
            <a:ext cx="457200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at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52" name="文本框 18451"/>
          <p:cNvSpPr txBox="1">
            <a:spLocks noChangeArrowheads="1"/>
          </p:cNvSpPr>
          <p:nvPr/>
        </p:nvSpPr>
        <p:spPr bwMode="auto">
          <a:xfrm>
            <a:off x="4560094" y="1649016"/>
            <a:ext cx="971550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under</a:t>
            </a:r>
            <a:r>
              <a:rPr lang="en-US" altLang="zh-CN" sz="2400">
                <a:solidFill>
                  <a:srgbClr val="3333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2400">
              <a:solidFill>
                <a:srgbClr val="3333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53" name="文本框 18452"/>
          <p:cNvSpPr txBox="1">
            <a:spLocks noChangeArrowheads="1"/>
          </p:cNvSpPr>
          <p:nvPr/>
        </p:nvSpPr>
        <p:spPr bwMode="auto">
          <a:xfrm>
            <a:off x="5017294" y="2220516"/>
            <a:ext cx="514350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54" name="文本框 18453"/>
          <p:cNvSpPr txBox="1">
            <a:spLocks noChangeArrowheads="1"/>
          </p:cNvSpPr>
          <p:nvPr/>
        </p:nvSpPr>
        <p:spPr bwMode="auto">
          <a:xfrm>
            <a:off x="4845844" y="3100388"/>
            <a:ext cx="8572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past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55" name="文本框 18454"/>
          <p:cNvSpPr txBox="1">
            <a:spLocks noChangeArrowheads="1"/>
          </p:cNvSpPr>
          <p:nvPr/>
        </p:nvSpPr>
        <p:spPr bwMode="auto">
          <a:xfrm>
            <a:off x="5103019" y="3810000"/>
            <a:ext cx="8001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down</a:t>
            </a:r>
            <a:endParaRPr lang="en-US" altLang="zh-CN" sz="21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56" name="文本框 18455"/>
          <p:cNvSpPr txBox="1">
            <a:spLocks noChangeArrowheads="1"/>
          </p:cNvSpPr>
          <p:nvPr/>
        </p:nvSpPr>
        <p:spPr bwMode="auto">
          <a:xfrm>
            <a:off x="4588669" y="4642247"/>
            <a:ext cx="5143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on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0" grpId="0"/>
      <p:bldP spid="18451" grpId="0"/>
      <p:bldP spid="18452" grpId="0"/>
      <p:bldP spid="18453" grpId="0"/>
      <p:bldP spid="18454" grpId="0"/>
      <p:bldP spid="18455" grpId="0"/>
      <p:bldP spid="1845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4" name="内容占位符 317443"/>
          <p:cNvSpPr>
            <a:spLocks noGrp="1" noChangeArrowheads="1"/>
          </p:cNvSpPr>
          <p:nvPr>
            <p:ph idx="4294967295"/>
          </p:nvPr>
        </p:nvSpPr>
        <p:spPr>
          <a:xfrm>
            <a:off x="1367789" y="1495648"/>
            <a:ext cx="6874968" cy="2300099"/>
          </a:xfrm>
        </p:spPr>
        <p:txBody>
          <a:bodyPr/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700" b="1" dirty="0">
                <a:latin typeface="Times New Roman" panose="02020603050405020304" pitchFamily="18" charset="0"/>
              </a:rPr>
              <a:t>1. Listen and practise reading the dialogue. </a:t>
            </a:r>
            <a:endParaRPr lang="zh-CN" altLang="zh-CN" sz="27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700" b="1" dirty="0">
                <a:latin typeface="Times New Roman" panose="02020603050405020304" pitchFamily="18" charset="0"/>
              </a:rPr>
              <a:t>2. Try to design your route and describe it with your friends.            </a:t>
            </a:r>
            <a:endParaRPr lang="zh-CN" altLang="zh-CN" sz="2700" b="1" dirty="0">
              <a:latin typeface="Times New Roman" panose="02020603050405020304" pitchFamily="18" charset="0"/>
            </a:endParaRPr>
          </a:p>
        </p:txBody>
      </p:sp>
      <p:sp>
        <p:nvSpPr>
          <p:cNvPr id="41986" name="文本框 1"/>
          <p:cNvSpPr txBox="1">
            <a:spLocks noChangeArrowheads="1"/>
          </p:cNvSpPr>
          <p:nvPr/>
        </p:nvSpPr>
        <p:spPr bwMode="auto">
          <a:xfrm>
            <a:off x="440531" y="792956"/>
            <a:ext cx="105727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500" b="1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Homework</a:t>
            </a:r>
            <a:endParaRPr lang="en-US" altLang="zh-CN" sz="1500" b="1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4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75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44">
                                            <p:txEl>
                                              <p:charRg st="75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7444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22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7444">
                                            <p:txEl>
                                              <p:charRg st="22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7444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109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17444">
                                            <p:txEl>
                                              <p:charRg st="109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17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2" descr="shan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85925" y="569119"/>
            <a:ext cx="695325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 descr="052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727599">
            <a:off x="1574006" y="3894535"/>
            <a:ext cx="810816" cy="75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 rot="18688954">
            <a:off x="771525" y="816769"/>
            <a:ext cx="52435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300" b="1" i="1">
                <a:latin typeface="Times New Roman" panose="02020603050405020304" pitchFamily="18" charset="0"/>
              </a:rPr>
              <a:t>going </a:t>
            </a:r>
            <a:r>
              <a:rPr lang="en-US" altLang="zh-CN" sz="3300" b="1" i="1">
                <a:solidFill>
                  <a:srgbClr val="3333FF"/>
                </a:solidFill>
                <a:latin typeface="Times New Roman" panose="02020603050405020304" pitchFamily="18" charset="0"/>
              </a:rPr>
              <a:t>up</a:t>
            </a:r>
            <a:endParaRPr lang="en-US" altLang="zh-CN" sz="3300" b="1" i="1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33571" y="2732486"/>
            <a:ext cx="1291443" cy="7001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Tx/>
              <a:buNone/>
              <a:defRPr/>
            </a:pPr>
            <a:r>
              <a:rPr lang="en-US" altLang="zh-CN" sz="4100" b="1" spc="38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 hill</a:t>
            </a:r>
            <a:endParaRPr lang="zh-CN" altLang="en-US" sz="4100" b="1" spc="38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04 -0.07546 C 0.08958 -0.10324 0.13194 -0.18889 0.15729 -0.24213 C 0.18263 -0.29537 0.20173 -0.35023 0.22812 -0.39491 C 0.25451 -0.43958 0.29704 -0.48634 0.31527 -0.51041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0" y="-2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0"/>
                  </p:tgtEl>
                </p:cond>
              </p:nextCondLst>
            </p:seq>
          </p:childTnLst>
        </p:cTn>
      </p:par>
    </p:tnLst>
    <p:bldLst>
      <p:bldP spid="14340" grpId="0" build="allAtOnce"/>
      <p:bldP spid="14340" grpI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/>
          <p:cNvSpPr>
            <a:spLocks noGrp="1" noChangeArrowheads="1"/>
          </p:cNvSpPr>
          <p:nvPr>
            <p:ph type="title"/>
          </p:nvPr>
        </p:nvSpPr>
        <p:spPr>
          <a:xfrm>
            <a:off x="232172" y="2091928"/>
            <a:ext cx="1732359" cy="651272"/>
          </a:xfrm>
        </p:spPr>
        <p:txBody>
          <a:bodyPr/>
          <a:lstStyle/>
          <a:p>
            <a:r>
              <a:rPr lang="zh-CN" altLang="zh-CN" sz="3000"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    </a:t>
            </a:r>
            <a:r>
              <a:rPr lang="zh-CN" altLang="zh-CN" sz="300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      </a:t>
            </a:r>
            <a:r>
              <a:rPr lang="en-US" altLang="zh-CN" sz="5000">
                <a:solidFill>
                  <a:srgbClr val="FF3300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up</a:t>
            </a:r>
            <a:r>
              <a:rPr lang="zh-CN" altLang="zh-CN" sz="720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 </a:t>
            </a:r>
            <a:r>
              <a:rPr lang="zh-CN" altLang="zh-CN" sz="3000"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   </a:t>
            </a:r>
            <a:endParaRPr lang="zh-CN" altLang="zh-CN" sz="3000">
              <a:latin typeface="Times New Roman" panose="02020603050405020304" pitchFamily="18" charset="0"/>
              <a:ea typeface="微软雅黑" panose="020B0503020204020204" pitchFamily="34" charset="-122"/>
              <a:sym typeface="Calibri Light" panose="020F0302020204030204" pitchFamily="34" charset="0"/>
            </a:endParaRPr>
          </a:p>
        </p:txBody>
      </p:sp>
      <p:pic>
        <p:nvPicPr>
          <p:cNvPr id="10243" name="Picture 3" descr="get up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57550" y="1107282"/>
            <a:ext cx="2000250" cy="1635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257550" y="2457450"/>
            <a:ext cx="2000250" cy="483394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700">
                <a:latin typeface="Times New Roman" panose="02020603050405020304" pitchFamily="18" charset="0"/>
                <a:ea typeface="微软雅黑" panose="020B0503020204020204" pitchFamily="34" charset="-122"/>
              </a:rPr>
              <a:t> get  </a:t>
            </a:r>
            <a:r>
              <a:rPr lang="zh-CN" altLang="zh-CN" sz="270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up</a:t>
            </a:r>
            <a:endParaRPr lang="zh-CN" altLang="zh-CN" sz="2700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0245" name="Picture 5" descr="stand u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97141" y="1052513"/>
            <a:ext cx="2000250" cy="3039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 descr="point u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87303" y="2971801"/>
            <a:ext cx="2070497" cy="1326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43350" y="2971800"/>
            <a:ext cx="97155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200400" y="4171950"/>
            <a:ext cx="2057400" cy="483394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700">
                <a:latin typeface="Times New Roman" panose="02020603050405020304" pitchFamily="18" charset="0"/>
                <a:ea typeface="微软雅黑" panose="020B0503020204020204" pitchFamily="34" charset="-122"/>
              </a:rPr>
              <a:t> point </a:t>
            </a:r>
            <a:r>
              <a:rPr lang="zh-CN" altLang="zh-CN" sz="270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up</a:t>
            </a:r>
            <a:endParaRPr lang="zh-CN" altLang="zh-CN" sz="2700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5697141" y="4179094"/>
            <a:ext cx="2000250" cy="483394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700">
                <a:latin typeface="Times New Roman" panose="02020603050405020304" pitchFamily="18" charset="0"/>
                <a:ea typeface="微软雅黑" panose="020B0503020204020204" pitchFamily="34" charset="-122"/>
              </a:rPr>
              <a:t>   stand  </a:t>
            </a:r>
            <a:r>
              <a:rPr lang="zh-CN" altLang="zh-CN" sz="270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up</a:t>
            </a:r>
            <a:endParaRPr lang="zh-CN" altLang="zh-CN" sz="2700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AutoShape 10"/>
          <p:cNvSpPr>
            <a:spLocks noChangeArrowheads="1"/>
          </p:cNvSpPr>
          <p:nvPr/>
        </p:nvSpPr>
        <p:spPr bwMode="auto">
          <a:xfrm>
            <a:off x="1885950" y="285750"/>
            <a:ext cx="342900" cy="514350"/>
          </a:xfrm>
          <a:prstGeom prst="upArrow">
            <a:avLst>
              <a:gd name="adj1" fmla="val 50000"/>
              <a:gd name="adj2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50" name="Line 11"/>
          <p:cNvSpPr>
            <a:spLocks noChangeShapeType="1"/>
          </p:cNvSpPr>
          <p:nvPr/>
        </p:nvSpPr>
        <p:spPr bwMode="auto">
          <a:xfrm flipV="1">
            <a:off x="2021681" y="2263379"/>
            <a:ext cx="0" cy="914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4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8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 animBg="1"/>
      <p:bldP spid="10248" grpId="0" bldLvl="0" animBg="1"/>
      <p:bldP spid="1024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2" descr="shan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3166" y="619125"/>
            <a:ext cx="74914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052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446384">
            <a:off x="4842273" y="1329928"/>
            <a:ext cx="810815" cy="75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 rot="2635144">
            <a:off x="5274469" y="1600200"/>
            <a:ext cx="2430066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300" b="1" i="1">
                <a:latin typeface="Times New Roman" panose="02020603050405020304" pitchFamily="18" charset="0"/>
              </a:rPr>
              <a:t>going </a:t>
            </a:r>
            <a:r>
              <a:rPr lang="en-US" altLang="zh-CN" sz="3300" b="1" i="1">
                <a:solidFill>
                  <a:srgbClr val="3333FF"/>
                </a:solidFill>
                <a:latin typeface="Times New Roman" panose="02020603050405020304" pitchFamily="18" charset="0"/>
              </a:rPr>
              <a:t>down</a:t>
            </a:r>
            <a:endParaRPr lang="en-US" altLang="zh-CN" sz="3300" b="1" i="1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08421" y="3053956"/>
            <a:ext cx="1291443" cy="7001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Tx/>
              <a:buNone/>
              <a:defRPr/>
            </a:pPr>
            <a:r>
              <a:rPr lang="en-US" altLang="zh-CN" sz="4100" b="1" spc="38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 hill</a:t>
            </a:r>
            <a:endParaRPr lang="zh-CN" altLang="en-US" sz="4100" b="1" spc="38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89 0.07176 C 0.05225 0.09653 0.10434 0.16042 0.13906 0.22084 C 0.17378 0.28125 0.21232 0.37778 0.24323 0.43473 C 0.27413 0.49167 0.30746 0.53635 0.3243 0.56297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00" y="2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9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3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4"/>
                  </p:tgtEl>
                </p:cond>
              </p:nextCondLst>
            </p:seq>
          </p:childTnLst>
        </p:cTn>
      </p:par>
    </p:tnLst>
    <p:bldLst>
      <p:bldP spid="15364" grpId="0" build="allAtOnce"/>
      <p:bldP spid="15364" grpI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 noChangeArrowheads="1"/>
          </p:cNvSpPr>
          <p:nvPr>
            <p:ph type="title"/>
          </p:nvPr>
        </p:nvSpPr>
        <p:spPr>
          <a:xfrm>
            <a:off x="507206" y="2246710"/>
            <a:ext cx="1771650" cy="708422"/>
          </a:xfrm>
        </p:spPr>
        <p:txBody>
          <a:bodyPr/>
          <a:lstStyle/>
          <a:p>
            <a:r>
              <a:rPr lang="zh-CN" altLang="zh-CN" sz="45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down</a:t>
            </a:r>
            <a:endParaRPr lang="zh-CN" altLang="zh-CN" sz="45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Calibri Light" panose="020F0302020204030204" pitchFamily="34" charset="0"/>
            </a:endParaRPr>
          </a:p>
        </p:txBody>
      </p:sp>
      <p:pic>
        <p:nvPicPr>
          <p:cNvPr id="12291" name="Picture 3" descr="point down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00701" y="1982391"/>
            <a:ext cx="2212181" cy="1893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428750" y="3200400"/>
            <a:ext cx="297180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5486400" y="3982641"/>
            <a:ext cx="2400300" cy="52982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3000">
                <a:latin typeface="Times New Roman" panose="02020603050405020304" pitchFamily="18" charset="0"/>
                <a:ea typeface="微软雅黑" panose="020B0503020204020204" pitchFamily="34" charset="-122"/>
              </a:rPr>
              <a:t> point </a:t>
            </a:r>
            <a:r>
              <a:rPr lang="zh-CN" altLang="zh-CN" sz="300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down</a:t>
            </a:r>
            <a:endParaRPr lang="zh-CN" altLang="zh-CN" sz="3000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Line 6"/>
          <p:cNvSpPr>
            <a:spLocks noChangeShapeType="1"/>
          </p:cNvSpPr>
          <p:nvPr/>
        </p:nvSpPr>
        <p:spPr bwMode="auto">
          <a:xfrm>
            <a:off x="2336006" y="2361010"/>
            <a:ext cx="0" cy="8001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pic>
        <p:nvPicPr>
          <p:cNvPr id="12295" name="Picture 7" descr="Image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24225" y="1646635"/>
            <a:ext cx="19431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3324225" y="3982641"/>
            <a:ext cx="1943100" cy="52982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3000">
                <a:latin typeface="Times New Roman" panose="02020603050405020304" pitchFamily="18" charset="0"/>
                <a:ea typeface="微软雅黑" panose="020B0503020204020204" pitchFamily="34" charset="-122"/>
              </a:rPr>
              <a:t>sit  </a:t>
            </a:r>
            <a:r>
              <a:rPr lang="zh-CN" altLang="zh-CN" sz="300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down</a:t>
            </a:r>
            <a:endParaRPr lang="zh-CN" altLang="zh-CN" sz="3000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4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 animBg="1"/>
      <p:bldP spid="1229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lupcx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20416" y="660797"/>
            <a:ext cx="6303169" cy="4061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052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531125" flipH="1">
            <a:off x="6462713" y="3706417"/>
            <a:ext cx="1188244" cy="658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4" descr="yiyuan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ECDC9E"/>
              </a:clrFrom>
              <a:clrTo>
                <a:srgbClr val="ECDC9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32735" y="3053954"/>
            <a:ext cx="1295400" cy="1017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4248150" y="4572000"/>
            <a:ext cx="2591991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300" b="1" i="1">
                <a:latin typeface="Times New Roman" panose="02020603050405020304" pitchFamily="18" charset="0"/>
              </a:rPr>
              <a:t>going </a:t>
            </a:r>
            <a:r>
              <a:rPr lang="en-US" altLang="zh-CN" sz="3300" b="1" i="1">
                <a:solidFill>
                  <a:srgbClr val="3333FF"/>
                </a:solidFill>
                <a:latin typeface="Times New Roman" panose="02020603050405020304" pitchFamily="18" charset="0"/>
              </a:rPr>
              <a:t>past</a:t>
            </a:r>
            <a:endParaRPr lang="en-US" altLang="zh-CN" sz="3300" b="1" i="1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20860" y="2946799"/>
            <a:ext cx="2362506" cy="7001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Tx/>
              <a:buNone/>
              <a:defRPr/>
            </a:pPr>
            <a:r>
              <a:rPr lang="en-US" altLang="zh-CN" sz="4100" b="1" spc="38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 hospital</a:t>
            </a:r>
            <a:endParaRPr lang="zh-CN" altLang="en-US" sz="4100" b="1" spc="38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2 0.01988 L -0.56702 0.0305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00" y="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A5_092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23560" y="4457700"/>
            <a:ext cx="47744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3" descr="lupcx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3000" y="585787"/>
            <a:ext cx="6858000" cy="455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8" descr="0525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383312">
            <a:off x="3156347" y="2430066"/>
            <a:ext cx="12954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9"/>
          <p:cNvSpPr txBox="1">
            <a:spLocks noChangeArrowheads="1"/>
          </p:cNvSpPr>
          <p:nvPr/>
        </p:nvSpPr>
        <p:spPr bwMode="auto">
          <a:xfrm rot="19503856">
            <a:off x="2618185" y="2087166"/>
            <a:ext cx="151209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going </a:t>
            </a:r>
            <a:r>
              <a:rPr lang="en-US" altLang="zh-CN" sz="2400" b="1" i="1">
                <a:solidFill>
                  <a:srgbClr val="3333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up</a:t>
            </a:r>
            <a:endParaRPr lang="en-US" altLang="zh-CN" sz="2400" b="1" i="1">
              <a:solidFill>
                <a:srgbClr val="3333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341" name="Picture 10" descr="052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6120">
            <a:off x="5004198" y="2409825"/>
            <a:ext cx="1307306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ext Box 11"/>
          <p:cNvSpPr txBox="1">
            <a:spLocks noChangeArrowheads="1"/>
          </p:cNvSpPr>
          <p:nvPr/>
        </p:nvSpPr>
        <p:spPr bwMode="auto">
          <a:xfrm rot="2023016">
            <a:off x="5776311" y="2271497"/>
            <a:ext cx="161807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going </a:t>
            </a:r>
            <a:r>
              <a:rPr lang="en-US" altLang="zh-CN" sz="2400" b="1" i="1">
                <a:solidFill>
                  <a:srgbClr val="3333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down</a:t>
            </a:r>
            <a:endParaRPr lang="en-US" altLang="zh-CN" sz="2400" b="1" i="1">
              <a:solidFill>
                <a:srgbClr val="3333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343" name="Picture 12" descr="0525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9459" flipH="1">
            <a:off x="4086225" y="4192192"/>
            <a:ext cx="1188244" cy="658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Text Box 13"/>
          <p:cNvSpPr txBox="1">
            <a:spLocks noChangeArrowheads="1"/>
          </p:cNvSpPr>
          <p:nvPr/>
        </p:nvSpPr>
        <p:spPr bwMode="auto">
          <a:xfrm>
            <a:off x="4732735" y="4705350"/>
            <a:ext cx="232171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going </a:t>
            </a:r>
            <a:r>
              <a:rPr lang="en-US" altLang="zh-CN" sz="2400" b="1" i="1">
                <a:solidFill>
                  <a:srgbClr val="3333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past</a:t>
            </a:r>
            <a:endParaRPr lang="en-US" altLang="zh-CN" sz="2400" b="1" i="1">
              <a:solidFill>
                <a:srgbClr val="3333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345" name="Picture 14" descr="yiyuan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ECDC9E"/>
              </a:clrFrom>
              <a:clrTo>
                <a:srgbClr val="ECDC9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64844" y="3536156"/>
            <a:ext cx="1134666" cy="67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4119257" y="2518170"/>
            <a:ext cx="1291443" cy="7001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Tx/>
              <a:buNone/>
              <a:defRPr/>
            </a:pPr>
            <a:r>
              <a:rPr lang="en-US" altLang="zh-CN" sz="4100" b="1" spc="38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 hill</a:t>
            </a:r>
            <a:endParaRPr lang="zh-CN" altLang="en-US" sz="4100" b="1" spc="38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347" name="TextBox 14"/>
          <p:cNvSpPr txBox="1">
            <a:spLocks noChangeArrowheads="1"/>
          </p:cNvSpPr>
          <p:nvPr/>
        </p:nvSpPr>
        <p:spPr bwMode="auto">
          <a:xfrm>
            <a:off x="1679972" y="585788"/>
            <a:ext cx="6000750" cy="1731169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up, up, going up, going up a hill;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down, down, going down, going down a hill;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past, past, going past, going past a hospital.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0beb7f5f-ffd6-4df1-bbe2-5eb39453efe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2071</Words>
  <Application>WPS 演示</Application>
  <PresentationFormat>全屏显示(16:9)</PresentationFormat>
  <Paragraphs>224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7" baseType="lpstr">
      <vt:lpstr>Arial</vt:lpstr>
      <vt:lpstr>宋体</vt:lpstr>
      <vt:lpstr>Wingdings</vt:lpstr>
      <vt:lpstr>Calibri Light</vt:lpstr>
      <vt:lpstr>Times New Roman</vt:lpstr>
      <vt:lpstr>微软雅黑</vt:lpstr>
      <vt:lpstr>Calibri</vt:lpstr>
      <vt:lpstr>Arial Unicode MS</vt:lpstr>
      <vt:lpstr>Arial</vt:lpstr>
      <vt:lpstr>第一PPT模板网-WWW.1PPT.COM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          up    </vt:lpstr>
      <vt:lpstr>PowerPoint 演示文稿</vt:lpstr>
      <vt:lpstr>down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668</cp:revision>
  <dcterms:created xsi:type="dcterms:W3CDTF">2013-07-01T03:05:00Z</dcterms:created>
  <dcterms:modified xsi:type="dcterms:W3CDTF">2023-02-15T03:17:18Z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4474554975FA4860925DF7B8D3146759</vt:lpwstr>
  </property>
</Properties>
</file>