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477" r:id="rId3"/>
    <p:sldId id="1483" r:id="rId5"/>
    <p:sldId id="1484" r:id="rId6"/>
    <p:sldId id="1496" r:id="rId7"/>
    <p:sldId id="1485" r:id="rId8"/>
    <p:sldId id="1486" r:id="rId9"/>
    <p:sldId id="1487" r:id="rId10"/>
    <p:sldId id="1488" r:id="rId11"/>
    <p:sldId id="1489" r:id="rId12"/>
    <p:sldId id="1490" r:id="rId13"/>
    <p:sldId id="1493" r:id="rId14"/>
    <p:sldId id="1494" r:id="rId15"/>
    <p:sldId id="1498" r:id="rId16"/>
    <p:sldId id="1499" r:id="rId17"/>
    <p:sldId id="1495" r:id="rId18"/>
    <p:sldId id="1492" r:id="rId19"/>
    <p:sldId id="1501" r:id="rId20"/>
    <p:sldId id="1502" r:id="rId21"/>
    <p:sldId id="1503" r:id="rId22"/>
    <p:sldId id="1504" r:id="rId23"/>
    <p:sldId id="1505" r:id="rId24"/>
    <p:sldId id="1491" r:id="rId25"/>
    <p:sldId id="55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>
        <p:scale>
          <a:sx n="100" d="100"/>
          <a:sy n="100" d="100"/>
        </p:scale>
        <p:origin x="-1944" y="-816"/>
      </p:cViewPr>
      <p:guideLst>
        <p:guide orient="horz" pos="17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65333B96-ED26-470E-B4A2-D8E9482802A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5A7E83FC-8796-4018-8BC6-C10723AB9AE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4D9B1FD-7575-473F-9B41-0AEDAD7B24D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27649"/>
          <p:cNvSpPr>
            <a:spLocks noRo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2" name="文本占位符 27650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zh-CN" smtClean="0"/>
          </a:p>
        </p:txBody>
      </p:sp>
      <p:sp>
        <p:nvSpPr>
          <p:cNvPr id="2048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F5DBDC9-8A6C-40A4-8C99-DD83123B044D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27649"/>
          <p:cNvSpPr>
            <a:spLocks noRo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文本占位符 27650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zh-CN" smtClean="0"/>
          </a:p>
        </p:txBody>
      </p:sp>
      <p:sp>
        <p:nvSpPr>
          <p:cNvPr id="2355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07FEB5F-84EE-4A37-AD1D-B2F686D5D1D9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E593F-0DFF-4692-A5DC-966A953A13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81703-6E36-45DB-A022-A30E693DB9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D2BAC-354F-4447-8E28-40E52C1EFA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47E9DA-F1DD-49E1-9626-F6C46ED7C0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B27172-6901-4662-931C-A41C293641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43775-5A67-4CC3-A4D7-E086B753DB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E32C4-EBA2-4293-8975-97738D3362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28492-94E8-41B4-B816-FCF449CEC8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D4465D-B526-4B77-8389-BDE2B6F185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9F47B-C8D7-49CA-A822-AC2F5012CF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0C585-E633-4DFC-B512-2D799C3C4E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9FF11-3E8B-450A-90F5-D2C99BD18A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DE787-8D64-4BDD-8854-9D03415706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7DA67-DCAE-4034-B44A-0A6A2C9FFF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B4D5B192-4772-44E8-8DC3-2EAEFF78EAB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73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4873" y="1128713"/>
            <a:ext cx="6122194" cy="1777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10 Unit 1</a:t>
            </a: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4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It’s next to the park.</a:t>
            </a:r>
            <a:endParaRPr lang="en-US" altLang="zh-CN" sz="4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2194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9459" descr="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5569" y="679847"/>
            <a:ext cx="38290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文本框 19460"/>
          <p:cNvSpPr txBox="1">
            <a:spLocks noChangeArrowheads="1"/>
          </p:cNvSpPr>
          <p:nvPr/>
        </p:nvSpPr>
        <p:spPr bwMode="auto">
          <a:xfrm>
            <a:off x="2016919" y="3080147"/>
            <a:ext cx="48006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What’s this?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2" name="文本框 19461"/>
          <p:cNvSpPr txBox="1">
            <a:spLocks noChangeArrowheads="1"/>
          </p:cNvSpPr>
          <p:nvPr/>
        </p:nvSpPr>
        <p:spPr bwMode="auto">
          <a:xfrm>
            <a:off x="2016919" y="3537347"/>
            <a:ext cx="360045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It’s a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taxi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3" name="文本框 19462"/>
          <p:cNvSpPr txBox="1">
            <a:spLocks noChangeArrowheads="1"/>
          </p:cNvSpPr>
          <p:nvPr/>
        </p:nvSpPr>
        <p:spPr bwMode="auto">
          <a:xfrm>
            <a:off x="2931319" y="3994547"/>
            <a:ext cx="131445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出租车</a:t>
            </a:r>
            <a:endParaRPr lang="zh-CN" altLang="en-US" sz="27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6387" descr="第十模块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7788" y="1147762"/>
            <a:ext cx="6515100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矩形 16388"/>
          <p:cNvSpPr>
            <a:spLocks noChangeArrowheads="1"/>
          </p:cNvSpPr>
          <p:nvPr/>
        </p:nvSpPr>
        <p:spPr bwMode="auto">
          <a:xfrm>
            <a:off x="3835003" y="3312319"/>
            <a:ext cx="106182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720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7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7" name="图片 16389" descr="第十模块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1138" y="1147763"/>
            <a:ext cx="57150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文本框 17411"/>
          <p:cNvSpPr txBox="1">
            <a:spLocks noChangeArrowheads="1"/>
          </p:cNvSpPr>
          <p:nvPr/>
        </p:nvSpPr>
        <p:spPr bwMode="auto">
          <a:xfrm>
            <a:off x="3293269" y="3206354"/>
            <a:ext cx="542925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>
                <a:latin typeface="Times New Roman" panose="02020603050405020304" pitchFamily="18" charset="0"/>
                <a:ea typeface="微软雅黑" panose="020B0503020204020204" pitchFamily="34" charset="-122"/>
              </a:rPr>
              <a:t>This is Daming’s </a:t>
            </a:r>
            <a:r>
              <a:rPr lang="en-US" altLang="zh-CN" sz="4100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cousin</a:t>
            </a:r>
            <a:r>
              <a:rPr lang="en-US" altLang="zh-CN" sz="410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4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4114800" y="1257300"/>
            <a:ext cx="2457450" cy="108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cousin</a:t>
            </a:r>
            <a:endParaRPr lang="en-US" altLang="zh-CN" sz="6600">
              <a:solidFill>
                <a:srgbClr val="D60093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1" name="图片 17415" descr="第十模块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1572816"/>
            <a:ext cx="68580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文本框 17417"/>
          <p:cNvSpPr txBox="1">
            <a:spLocks noChangeArrowheads="1"/>
          </p:cNvSpPr>
          <p:nvPr/>
        </p:nvSpPr>
        <p:spPr bwMode="auto">
          <a:xfrm>
            <a:off x="3293269" y="3186112"/>
            <a:ext cx="542925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100">
                <a:latin typeface="Times New Roman" panose="02020603050405020304" pitchFamily="18" charset="0"/>
                <a:ea typeface="微软雅黑" panose="020B0503020204020204" pitchFamily="34" charset="-122"/>
              </a:rPr>
              <a:t>This is Daming’s </a:t>
            </a:r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cousin.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9" name="文本框 17418"/>
          <p:cNvSpPr txBox="1">
            <a:spLocks noChangeArrowheads="1"/>
          </p:cNvSpPr>
          <p:nvPr/>
        </p:nvSpPr>
        <p:spPr bwMode="auto">
          <a:xfrm>
            <a:off x="4648200" y="1572816"/>
            <a:ext cx="2457450" cy="108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6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cousin</a:t>
            </a:r>
            <a:endParaRPr lang="en-US" altLang="zh-CN" sz="66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3" grpId="1"/>
      <p:bldP spid="17418" grpId="0"/>
      <p:bldP spid="17419" grpId="0"/>
      <p:bldP spid="174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3553"/>
          <p:cNvSpPr txBox="1">
            <a:spLocks noChangeArrowheads="1"/>
          </p:cNvSpPr>
          <p:nvPr/>
        </p:nvSpPr>
        <p:spPr bwMode="auto">
          <a:xfrm>
            <a:off x="3115866" y="933450"/>
            <a:ext cx="3486150" cy="760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500" b="1">
                <a:latin typeface="Times New Roman" panose="02020603050405020304" pitchFamily="18" charset="0"/>
                <a:ea typeface="微软雅黑" panose="020B0503020204020204" pitchFamily="34" charset="-122"/>
              </a:rPr>
              <a:t>Questions</a:t>
            </a:r>
            <a:endParaRPr lang="en-US" altLang="zh-CN" sz="45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4" name="文本框 23554"/>
          <p:cNvSpPr txBox="1">
            <a:spLocks noChangeArrowheads="1"/>
          </p:cNvSpPr>
          <p:nvPr/>
        </p:nvSpPr>
        <p:spPr bwMode="auto">
          <a:xfrm>
            <a:off x="1303735" y="2121694"/>
            <a:ext cx="6686550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 How does the Grandma ask  the way?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5" name="文本框 23555"/>
          <p:cNvSpPr txBox="1">
            <a:spLocks noChangeArrowheads="1"/>
          </p:cNvSpPr>
          <p:nvPr/>
        </p:nvSpPr>
        <p:spPr bwMode="auto">
          <a:xfrm>
            <a:off x="1303735" y="3111103"/>
            <a:ext cx="64579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2. How does the Uncle ask  the way?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7414"/>
          <p:cNvSpPr txBox="1">
            <a:spLocks noChangeArrowheads="1"/>
          </p:cNvSpPr>
          <p:nvPr/>
        </p:nvSpPr>
        <p:spPr bwMode="auto">
          <a:xfrm>
            <a:off x="2621756" y="1375172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bg1"/>
              </a:buClr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58" name="文本框 17416"/>
          <p:cNvSpPr txBox="1">
            <a:spLocks noChangeArrowheads="1"/>
          </p:cNvSpPr>
          <p:nvPr/>
        </p:nvSpPr>
        <p:spPr bwMode="auto">
          <a:xfrm>
            <a:off x="1879998" y="1970485"/>
            <a:ext cx="51315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59" name="文本框 17417"/>
          <p:cNvSpPr txBox="1">
            <a:spLocks noChangeArrowheads="1"/>
          </p:cNvSpPr>
          <p:nvPr/>
        </p:nvSpPr>
        <p:spPr bwMode="auto">
          <a:xfrm>
            <a:off x="1879998" y="1822848"/>
            <a:ext cx="4806553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bg1"/>
              </a:buClr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3. Where’s the supermarket?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Clr>
                <a:schemeClr val="bg1"/>
              </a:buClr>
            </a:pP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Clr>
                <a:schemeClr val="bg1"/>
              </a:buClr>
            </a:pP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Clr>
                <a:schemeClr val="bg1"/>
              </a:buClr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4. Where’s the zoo?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3553"/>
          <p:cNvSpPr txBox="1">
            <a:spLocks noChangeArrowheads="1"/>
          </p:cNvSpPr>
          <p:nvPr/>
        </p:nvSpPr>
        <p:spPr bwMode="auto">
          <a:xfrm>
            <a:off x="3132535" y="616744"/>
            <a:ext cx="3486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Questions</a:t>
            </a:r>
            <a:endParaRPr lang="en-US" altLang="zh-CN" sz="4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6" name="文本框 23554"/>
          <p:cNvSpPr txBox="1">
            <a:spLocks noChangeArrowheads="1"/>
          </p:cNvSpPr>
          <p:nvPr/>
        </p:nvSpPr>
        <p:spPr bwMode="auto">
          <a:xfrm>
            <a:off x="1189435" y="1724025"/>
            <a:ext cx="6686550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How does the Grandma ask  the way?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7" name="文本框 23555"/>
          <p:cNvSpPr txBox="1">
            <a:spLocks noChangeArrowheads="1"/>
          </p:cNvSpPr>
          <p:nvPr/>
        </p:nvSpPr>
        <p:spPr bwMode="auto">
          <a:xfrm>
            <a:off x="1181100" y="3164681"/>
            <a:ext cx="64579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How does the Uncle ask  the way?</a:t>
            </a:r>
            <a:endParaRPr lang="en-US" altLang="zh-CN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1491854" y="3948112"/>
            <a:ext cx="54292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Excuse </a:t>
            </a:r>
            <a:r>
              <a:rPr lang="en-US" altLang="zh-CN" sz="33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me.Where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is the zoo?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1491853" y="2462212"/>
            <a:ext cx="67675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Excuse </a:t>
            </a:r>
            <a:r>
              <a:rPr lang="en-US" altLang="zh-CN" sz="33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me.Where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is the supermarket?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7414"/>
          <p:cNvSpPr txBox="1">
            <a:spLocks noChangeArrowheads="1"/>
          </p:cNvSpPr>
          <p:nvPr/>
        </p:nvSpPr>
        <p:spPr bwMode="auto">
          <a:xfrm>
            <a:off x="2621756" y="1375172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bg1"/>
              </a:buClr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0" name="文本框 17416"/>
          <p:cNvSpPr txBox="1">
            <a:spLocks noChangeArrowheads="1"/>
          </p:cNvSpPr>
          <p:nvPr/>
        </p:nvSpPr>
        <p:spPr bwMode="auto">
          <a:xfrm>
            <a:off x="1879998" y="1970485"/>
            <a:ext cx="51315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zh-CN" altLang="zh-CN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1" name="文本框 17417"/>
          <p:cNvSpPr txBox="1">
            <a:spLocks noChangeArrowheads="1"/>
          </p:cNvSpPr>
          <p:nvPr/>
        </p:nvSpPr>
        <p:spPr bwMode="auto">
          <a:xfrm>
            <a:off x="1657350" y="1651398"/>
            <a:ext cx="4806554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chemeClr val="bg1"/>
              </a:buClr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 Where’s the supermarket?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Clr>
                <a:schemeClr val="bg1"/>
              </a:buClr>
            </a:pP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Clr>
                <a:schemeClr val="bg1"/>
              </a:buClr>
            </a:pP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buClr>
                <a:schemeClr val="bg1"/>
              </a:buClr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 Where’s the zoo?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23" name="文本框 17422"/>
          <p:cNvSpPr txBox="1">
            <a:spLocks noChangeArrowheads="1"/>
          </p:cNvSpPr>
          <p:nvPr/>
        </p:nvSpPr>
        <p:spPr bwMode="auto">
          <a:xfrm>
            <a:off x="2020491" y="2299097"/>
            <a:ext cx="3833813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 next to the park.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24" name="文本框 17423"/>
          <p:cNvSpPr txBox="1">
            <a:spLocks noChangeArrowheads="1"/>
          </p:cNvSpPr>
          <p:nvPr/>
        </p:nvSpPr>
        <p:spPr bwMode="auto">
          <a:xfrm>
            <a:off x="2041923" y="3729037"/>
            <a:ext cx="4806553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It’s in front of the school.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4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4" descr="(5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4235" y="1327547"/>
            <a:ext cx="6081713" cy="3408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文本框 5"/>
          <p:cNvSpPr txBox="1">
            <a:spLocks noChangeArrowheads="1"/>
          </p:cNvSpPr>
          <p:nvPr/>
        </p:nvSpPr>
        <p:spPr bwMode="auto">
          <a:xfrm>
            <a:off x="1647825" y="785813"/>
            <a:ext cx="504706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Listen, point and find “next to, in front of”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24579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 descr="(57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1613" y="516732"/>
            <a:ext cx="6135291" cy="46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6681788" y="1576388"/>
            <a:ext cx="837010" cy="321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05138" y="1728788"/>
            <a:ext cx="641747" cy="1071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4"/>
          <p:cNvSpPr txBox="1">
            <a:spLocks noChangeArrowheads="1"/>
          </p:cNvSpPr>
          <p:nvPr/>
        </p:nvSpPr>
        <p:spPr bwMode="auto">
          <a:xfrm>
            <a:off x="2005013" y="1445419"/>
            <a:ext cx="5088731" cy="173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next to</a:t>
            </a:r>
            <a:r>
              <a:rPr lang="en-US" altLang="zh-CN" sz="3600" b="1">
                <a:latin typeface="Times New Roman" panose="02020603050405020304" pitchFamily="18" charset="0"/>
              </a:rPr>
              <a:t> the park.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3600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</a:rPr>
              <a:t>It’s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in front of</a:t>
            </a:r>
            <a:r>
              <a:rPr lang="en-US" altLang="zh-CN" sz="3600" b="1">
                <a:latin typeface="Times New Roman" panose="02020603050405020304" pitchFamily="18" charset="0"/>
              </a:rPr>
              <a:t> the school.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1265" descr="图片1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631032"/>
            <a:ext cx="6858000" cy="242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3"/>
          <p:cNvSpPr>
            <a:spLocks noChangeShapeType="1"/>
          </p:cNvSpPr>
          <p:nvPr/>
        </p:nvSpPr>
        <p:spPr bwMode="auto">
          <a:xfrm flipV="1">
            <a:off x="2141935" y="1839516"/>
            <a:ext cx="0" cy="539353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 flipV="1">
            <a:off x="5112544" y="1839516"/>
            <a:ext cx="0" cy="539353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rot="16200000" flipH="1" flipV="1">
            <a:off x="4625579" y="1353741"/>
            <a:ext cx="0" cy="97155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6300788" y="1894285"/>
            <a:ext cx="0" cy="539353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rot="5400000" flipV="1">
            <a:off x="6786563" y="1408510"/>
            <a:ext cx="0" cy="97155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143000" y="3136107"/>
            <a:ext cx="6858000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Sam:</a:t>
            </a:r>
            <a:r>
              <a:rPr lang="en-US" altLang="zh-CN" sz="2700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7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Excuse me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Where’s the…, please?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Policeman: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Go straight on.            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73" name="文本框 11272"/>
          <p:cNvSpPr txBox="1">
            <a:spLocks noChangeArrowheads="1"/>
          </p:cNvSpPr>
          <p:nvPr/>
        </p:nvSpPr>
        <p:spPr bwMode="auto">
          <a:xfrm>
            <a:off x="2967038" y="4243388"/>
            <a:ext cx="416844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straight on, then turn left.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274" name="文本框 11273"/>
          <p:cNvSpPr txBox="1">
            <a:spLocks noChangeArrowheads="1"/>
          </p:cNvSpPr>
          <p:nvPr/>
        </p:nvSpPr>
        <p:spPr bwMode="auto">
          <a:xfrm>
            <a:off x="2967038" y="4711304"/>
            <a:ext cx="436080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straight on, then turn right.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8" name="矩形 9"/>
          <p:cNvSpPr>
            <a:spLocks noChangeArrowheads="1"/>
          </p:cNvSpPr>
          <p:nvPr/>
        </p:nvSpPr>
        <p:spPr bwMode="auto">
          <a:xfrm>
            <a:off x="-111919" y="63103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12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12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112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bldLvl="0"/>
      <p:bldP spid="11273" grpId="0" bldLvl="0"/>
      <p:bldP spid="11274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" descr="(58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02644" y="1397794"/>
            <a:ext cx="5667375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文本框 5"/>
          <p:cNvSpPr txBox="1">
            <a:spLocks noChangeArrowheads="1"/>
          </p:cNvSpPr>
          <p:nvPr/>
        </p:nvSpPr>
        <p:spPr bwMode="auto">
          <a:xfrm>
            <a:off x="3702844" y="785813"/>
            <a:ext cx="203716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Listen and say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7651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(58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6381" y="1551385"/>
            <a:ext cx="5929313" cy="3259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文本框 2"/>
          <p:cNvSpPr txBox="1">
            <a:spLocks noChangeArrowheads="1"/>
          </p:cNvSpPr>
          <p:nvPr/>
        </p:nvSpPr>
        <p:spPr bwMode="auto">
          <a:xfrm>
            <a:off x="3638550" y="652463"/>
            <a:ext cx="146327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</a:rPr>
              <a:t>Practise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8675" name="矩形 9"/>
          <p:cNvSpPr>
            <a:spLocks noChangeArrowheads="1"/>
          </p:cNvSpPr>
          <p:nvPr/>
        </p:nvSpPr>
        <p:spPr bwMode="auto">
          <a:xfrm>
            <a:off x="23812" y="652462"/>
            <a:ext cx="11572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1507"/>
          <p:cNvSpPr>
            <a:spLocks noGrp="1" noChangeArrowheads="1"/>
          </p:cNvSpPr>
          <p:nvPr>
            <p:ph sz="half" idx="1"/>
          </p:nvPr>
        </p:nvSpPr>
        <p:spPr>
          <a:xfrm>
            <a:off x="2019300" y="1407319"/>
            <a:ext cx="3028950" cy="3394472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in front of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next to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come back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turn back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taxi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road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sym typeface="Calibri" panose="020F0502020204030204" pitchFamily="34" charset="0"/>
              </a:rPr>
              <a:t>way</a:t>
            </a:r>
            <a:endParaRPr lang="en-US" altLang="zh-CN" b="1" dirty="0" smtClean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endParaRPr lang="en-US" altLang="zh-CN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21509" name="内容占位符 21508"/>
          <p:cNvSpPr>
            <a:spLocks noGrp="1" noChangeArrowheads="1"/>
          </p:cNvSpPr>
          <p:nvPr>
            <p:ph sz="half" idx="2"/>
          </p:nvPr>
        </p:nvSpPr>
        <p:spPr>
          <a:xfrm>
            <a:off x="5162550" y="1407319"/>
            <a:ext cx="3028950" cy="3394472"/>
          </a:xfrm>
        </p:spPr>
        <p:txBody>
          <a:bodyPr/>
          <a:lstStyle/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在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alibri" panose="020F0502020204030204" pitchFamily="34" charset="0"/>
              </a:rPr>
              <a:t>…</a:t>
            </a:r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的前面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接近；靠近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回来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往回走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出租车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公路；道路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路线</a:t>
            </a:r>
            <a:r>
              <a:rPr lang="en-US" altLang="zh-CN" b="1" dirty="0" smtClean="0">
                <a:sym typeface="Calibri" panose="020F0502020204030204" pitchFamily="34" charset="0"/>
              </a:rPr>
              <a:t>;</a:t>
            </a:r>
            <a:r>
              <a:rPr lang="zh-CN" altLang="en-US" b="1" dirty="0" smtClean="0">
                <a:ea typeface="微软雅黑" panose="020B0503020204020204" pitchFamily="34" charset="-122"/>
                <a:sym typeface="Calibri" panose="020F0502020204030204" pitchFamily="34" charset="0"/>
              </a:rPr>
              <a:t>路</a:t>
            </a:r>
            <a:endParaRPr lang="zh-CN" altLang="en-US" b="1" dirty="0" smtClean="0"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244078" y="777478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618060" y="1731169"/>
            <a:ext cx="6347222" cy="32575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</a:rPr>
              <a:t>1. Read and recite the new words.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</a:rPr>
              <a:t>(</a:t>
            </a: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背诵新单词</a:t>
            </a:r>
            <a:r>
              <a:rPr lang="zh-CN" altLang="zh-CN" sz="2700" b="1" dirty="0">
                <a:latin typeface="Times New Roman" panose="02020603050405020304" pitchFamily="18" charset="0"/>
              </a:rPr>
              <a:t>)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</a:rPr>
              <a:t>2. Recite the text.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</a:rPr>
              <a:t>(</a:t>
            </a:r>
            <a:r>
              <a:rPr lang="zh-CN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读并背诵课文</a:t>
            </a:r>
            <a:r>
              <a:rPr lang="zh-CN" altLang="zh-CN" sz="2700" b="1" dirty="0">
                <a:latin typeface="Times New Roman" panose="02020603050405020304" pitchFamily="18" charset="0"/>
              </a:rPr>
              <a:t>)          </a:t>
            </a:r>
            <a:endParaRPr lang="zh-CN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440531" y="792956"/>
            <a:ext cx="10572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15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4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4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7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charRg st="75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7444">
                                            <p:txEl>
                                              <p:charRg st="67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7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17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4" descr="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1631" y="557213"/>
            <a:ext cx="1371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12293" descr="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29025" y="557213"/>
            <a:ext cx="18859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12294" descr="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3869" y="2614613"/>
            <a:ext cx="3586163" cy="1978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图片 12296" descr="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2081" y="2671763"/>
            <a:ext cx="26860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1564481" y="2047875"/>
            <a:ext cx="14287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hospital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9" name="文本框 12298"/>
          <p:cNvSpPr txBox="1">
            <a:spLocks noChangeArrowheads="1"/>
          </p:cNvSpPr>
          <p:nvPr/>
        </p:nvSpPr>
        <p:spPr bwMode="auto">
          <a:xfrm>
            <a:off x="3907631" y="1985963"/>
            <a:ext cx="14287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factory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300" name="文本框 12299"/>
          <p:cNvSpPr txBox="1">
            <a:spLocks noChangeArrowheads="1"/>
          </p:cNvSpPr>
          <p:nvPr/>
        </p:nvSpPr>
        <p:spPr bwMode="auto">
          <a:xfrm>
            <a:off x="6250781" y="1985963"/>
            <a:ext cx="15430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park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301" name="文本框 12300"/>
          <p:cNvSpPr txBox="1">
            <a:spLocks noChangeArrowheads="1"/>
          </p:cNvSpPr>
          <p:nvPr/>
        </p:nvSpPr>
        <p:spPr bwMode="auto">
          <a:xfrm>
            <a:off x="1764506" y="4757738"/>
            <a:ext cx="10858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school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302" name="文本框 12301"/>
          <p:cNvSpPr txBox="1">
            <a:spLocks noChangeArrowheads="1"/>
          </p:cNvSpPr>
          <p:nvPr/>
        </p:nvSpPr>
        <p:spPr bwMode="auto">
          <a:xfrm>
            <a:off x="5850731" y="4786313"/>
            <a:ext cx="15430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zoo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202" name="矩形 8"/>
          <p:cNvSpPr>
            <a:spLocks noChangeArrowheads="1"/>
          </p:cNvSpPr>
          <p:nvPr/>
        </p:nvSpPr>
        <p:spPr bwMode="auto">
          <a:xfrm>
            <a:off x="-90487" y="619126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8203" name="图片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50769" y="557213"/>
            <a:ext cx="1884760" cy="1468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  <p:bldP spid="123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 descr="(5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59706" y="1452562"/>
            <a:ext cx="6692504" cy="346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3312319" y="748904"/>
            <a:ext cx="253484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Listen, point and say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3317" descr="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93219" y="1232297"/>
            <a:ext cx="36004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文本框 13318"/>
          <p:cNvSpPr txBox="1">
            <a:spLocks noChangeArrowheads="1"/>
          </p:cNvSpPr>
          <p:nvPr/>
        </p:nvSpPr>
        <p:spPr bwMode="auto">
          <a:xfrm>
            <a:off x="5350669" y="4130279"/>
            <a:ext cx="160020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---</a:t>
            </a:r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超市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文本框 13319"/>
          <p:cNvSpPr txBox="1">
            <a:spLocks noChangeArrowheads="1"/>
          </p:cNvSpPr>
          <p:nvPr/>
        </p:nvSpPr>
        <p:spPr bwMode="auto">
          <a:xfrm>
            <a:off x="3064669" y="4130279"/>
            <a:ext cx="22860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super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market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4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4339" descr="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35956" y="853679"/>
            <a:ext cx="44005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任意多边形 14340"/>
          <p:cNvSpPr>
            <a:spLocks noChangeArrowheads="1"/>
          </p:cNvSpPr>
          <p:nvPr/>
        </p:nvSpPr>
        <p:spPr bwMode="auto">
          <a:xfrm>
            <a:off x="4079081" y="2272904"/>
            <a:ext cx="2495550" cy="1057275"/>
          </a:xfrm>
          <a:custGeom>
            <a:avLst/>
            <a:gdLst>
              <a:gd name="T0" fmla="*/ 1032 w 2096"/>
              <a:gd name="T1" fmla="*/ 872 h 888"/>
              <a:gd name="T2" fmla="*/ 168 w 2096"/>
              <a:gd name="T3" fmla="*/ 776 h 888"/>
              <a:gd name="T4" fmla="*/ 24 w 2096"/>
              <a:gd name="T5" fmla="*/ 536 h 888"/>
              <a:gd name="T6" fmla="*/ 24 w 2096"/>
              <a:gd name="T7" fmla="*/ 440 h 888"/>
              <a:gd name="T8" fmla="*/ 168 w 2096"/>
              <a:gd name="T9" fmla="*/ 248 h 888"/>
              <a:gd name="T10" fmla="*/ 312 w 2096"/>
              <a:gd name="T11" fmla="*/ 104 h 888"/>
              <a:gd name="T12" fmla="*/ 408 w 2096"/>
              <a:gd name="T13" fmla="*/ 56 h 888"/>
              <a:gd name="T14" fmla="*/ 792 w 2096"/>
              <a:gd name="T15" fmla="*/ 56 h 888"/>
              <a:gd name="T16" fmla="*/ 1080 w 2096"/>
              <a:gd name="T17" fmla="*/ 8 h 888"/>
              <a:gd name="T18" fmla="*/ 1320 w 2096"/>
              <a:gd name="T19" fmla="*/ 8 h 888"/>
              <a:gd name="T20" fmla="*/ 1608 w 2096"/>
              <a:gd name="T21" fmla="*/ 8 h 888"/>
              <a:gd name="T22" fmla="*/ 1704 w 2096"/>
              <a:gd name="T23" fmla="*/ 56 h 888"/>
              <a:gd name="T24" fmla="*/ 1800 w 2096"/>
              <a:gd name="T25" fmla="*/ 56 h 888"/>
              <a:gd name="T26" fmla="*/ 1944 w 2096"/>
              <a:gd name="T27" fmla="*/ 104 h 888"/>
              <a:gd name="T28" fmla="*/ 2040 w 2096"/>
              <a:gd name="T29" fmla="*/ 200 h 888"/>
              <a:gd name="T30" fmla="*/ 2088 w 2096"/>
              <a:gd name="T31" fmla="*/ 296 h 888"/>
              <a:gd name="T32" fmla="*/ 2088 w 2096"/>
              <a:gd name="T33" fmla="*/ 392 h 888"/>
              <a:gd name="T34" fmla="*/ 2088 w 2096"/>
              <a:gd name="T35" fmla="*/ 536 h 888"/>
              <a:gd name="T36" fmla="*/ 2088 w 2096"/>
              <a:gd name="T37" fmla="*/ 632 h 888"/>
              <a:gd name="T38" fmla="*/ 2040 w 2096"/>
              <a:gd name="T39" fmla="*/ 680 h 888"/>
              <a:gd name="T40" fmla="*/ 1944 w 2096"/>
              <a:gd name="T41" fmla="*/ 728 h 888"/>
              <a:gd name="T42" fmla="*/ 1848 w 2096"/>
              <a:gd name="T43" fmla="*/ 776 h 888"/>
              <a:gd name="T44" fmla="*/ 1704 w 2096"/>
              <a:gd name="T45" fmla="*/ 872 h 888"/>
              <a:gd name="T46" fmla="*/ 1560 w 2096"/>
              <a:gd name="T47" fmla="*/ 872 h 888"/>
              <a:gd name="T48" fmla="*/ 1272 w 2096"/>
              <a:gd name="T49" fmla="*/ 872 h 888"/>
              <a:gd name="T50" fmla="*/ 1176 w 2096"/>
              <a:gd name="T51" fmla="*/ 872 h 888"/>
              <a:gd name="T52" fmla="*/ 1080 w 2096"/>
              <a:gd name="T53" fmla="*/ 872 h 888"/>
              <a:gd name="T54" fmla="*/ 984 w 2096"/>
              <a:gd name="T55" fmla="*/ 872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96" h="888">
                <a:moveTo>
                  <a:pt x="1032" y="872"/>
                </a:moveTo>
                <a:cubicBezTo>
                  <a:pt x="684" y="852"/>
                  <a:pt x="336" y="832"/>
                  <a:pt x="168" y="776"/>
                </a:cubicBezTo>
                <a:cubicBezTo>
                  <a:pt x="0" y="720"/>
                  <a:pt x="48" y="592"/>
                  <a:pt x="24" y="536"/>
                </a:cubicBezTo>
                <a:cubicBezTo>
                  <a:pt x="0" y="480"/>
                  <a:pt x="0" y="488"/>
                  <a:pt x="24" y="440"/>
                </a:cubicBezTo>
                <a:cubicBezTo>
                  <a:pt x="48" y="392"/>
                  <a:pt x="120" y="304"/>
                  <a:pt x="168" y="248"/>
                </a:cubicBezTo>
                <a:cubicBezTo>
                  <a:pt x="216" y="192"/>
                  <a:pt x="272" y="136"/>
                  <a:pt x="312" y="104"/>
                </a:cubicBezTo>
                <a:cubicBezTo>
                  <a:pt x="352" y="72"/>
                  <a:pt x="328" y="64"/>
                  <a:pt x="408" y="56"/>
                </a:cubicBezTo>
                <a:cubicBezTo>
                  <a:pt x="488" y="48"/>
                  <a:pt x="680" y="64"/>
                  <a:pt x="792" y="56"/>
                </a:cubicBezTo>
                <a:cubicBezTo>
                  <a:pt x="904" y="48"/>
                  <a:pt x="992" y="16"/>
                  <a:pt x="1080" y="8"/>
                </a:cubicBezTo>
                <a:cubicBezTo>
                  <a:pt x="1168" y="0"/>
                  <a:pt x="1232" y="8"/>
                  <a:pt x="1320" y="8"/>
                </a:cubicBezTo>
                <a:cubicBezTo>
                  <a:pt x="1408" y="8"/>
                  <a:pt x="1544" y="0"/>
                  <a:pt x="1608" y="8"/>
                </a:cubicBezTo>
                <a:cubicBezTo>
                  <a:pt x="1672" y="16"/>
                  <a:pt x="1672" y="48"/>
                  <a:pt x="1704" y="56"/>
                </a:cubicBezTo>
                <a:cubicBezTo>
                  <a:pt x="1736" y="64"/>
                  <a:pt x="1760" y="48"/>
                  <a:pt x="1800" y="56"/>
                </a:cubicBezTo>
                <a:cubicBezTo>
                  <a:pt x="1840" y="64"/>
                  <a:pt x="1904" y="80"/>
                  <a:pt x="1944" y="104"/>
                </a:cubicBezTo>
                <a:cubicBezTo>
                  <a:pt x="1984" y="128"/>
                  <a:pt x="2016" y="168"/>
                  <a:pt x="2040" y="200"/>
                </a:cubicBezTo>
                <a:cubicBezTo>
                  <a:pt x="2064" y="232"/>
                  <a:pt x="2080" y="264"/>
                  <a:pt x="2088" y="296"/>
                </a:cubicBezTo>
                <a:cubicBezTo>
                  <a:pt x="2096" y="328"/>
                  <a:pt x="2088" y="352"/>
                  <a:pt x="2088" y="392"/>
                </a:cubicBezTo>
                <a:cubicBezTo>
                  <a:pt x="2088" y="432"/>
                  <a:pt x="2088" y="496"/>
                  <a:pt x="2088" y="536"/>
                </a:cubicBezTo>
                <a:cubicBezTo>
                  <a:pt x="2088" y="576"/>
                  <a:pt x="2096" y="608"/>
                  <a:pt x="2088" y="632"/>
                </a:cubicBezTo>
                <a:cubicBezTo>
                  <a:pt x="2080" y="656"/>
                  <a:pt x="2064" y="664"/>
                  <a:pt x="2040" y="680"/>
                </a:cubicBezTo>
                <a:cubicBezTo>
                  <a:pt x="2016" y="696"/>
                  <a:pt x="1976" y="712"/>
                  <a:pt x="1944" y="728"/>
                </a:cubicBezTo>
                <a:cubicBezTo>
                  <a:pt x="1912" y="744"/>
                  <a:pt x="1888" y="752"/>
                  <a:pt x="1848" y="776"/>
                </a:cubicBezTo>
                <a:cubicBezTo>
                  <a:pt x="1808" y="800"/>
                  <a:pt x="1752" y="856"/>
                  <a:pt x="1704" y="872"/>
                </a:cubicBezTo>
                <a:cubicBezTo>
                  <a:pt x="1656" y="888"/>
                  <a:pt x="1632" y="872"/>
                  <a:pt x="1560" y="872"/>
                </a:cubicBezTo>
                <a:cubicBezTo>
                  <a:pt x="1488" y="872"/>
                  <a:pt x="1336" y="872"/>
                  <a:pt x="1272" y="872"/>
                </a:cubicBezTo>
                <a:cubicBezTo>
                  <a:pt x="1208" y="872"/>
                  <a:pt x="1208" y="872"/>
                  <a:pt x="1176" y="872"/>
                </a:cubicBezTo>
                <a:cubicBezTo>
                  <a:pt x="1144" y="872"/>
                  <a:pt x="1112" y="872"/>
                  <a:pt x="1080" y="872"/>
                </a:cubicBezTo>
                <a:cubicBezTo>
                  <a:pt x="1048" y="872"/>
                  <a:pt x="1016" y="872"/>
                  <a:pt x="984" y="872"/>
                </a:cubicBezTo>
              </a:path>
            </a:pathLst>
          </a:cu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1650206" y="3768329"/>
            <a:ext cx="49720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is the car?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1650206" y="4168379"/>
            <a:ext cx="5257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 front of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supermarket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4" name="文本框 14343"/>
          <p:cNvSpPr txBox="1">
            <a:spLocks noChangeArrowheads="1"/>
          </p:cNvSpPr>
          <p:nvPr/>
        </p:nvSpPr>
        <p:spPr bwMode="auto">
          <a:xfrm>
            <a:off x="2221706" y="4625579"/>
            <a:ext cx="165735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的前面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1376363" y="3573066"/>
            <a:ext cx="60579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teacher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 front of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blackboard.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90" name="文本框 16389"/>
          <p:cNvSpPr txBox="1">
            <a:spLocks noChangeArrowheads="1"/>
          </p:cNvSpPr>
          <p:nvPr/>
        </p:nvSpPr>
        <p:spPr bwMode="auto">
          <a:xfrm>
            <a:off x="5662613" y="4030267"/>
            <a:ext cx="160020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微软雅黑" panose="020B0503020204020204" pitchFamily="34" charset="-122"/>
              </a:rPr>
              <a:t>黑板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01516" y="995362"/>
            <a:ext cx="3607594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7413"/>
          <p:cNvSpPr txBox="1">
            <a:spLocks noChangeArrowheads="1"/>
          </p:cNvSpPr>
          <p:nvPr/>
        </p:nvSpPr>
        <p:spPr bwMode="auto">
          <a:xfrm>
            <a:off x="1889522" y="3702844"/>
            <a:ext cx="50292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is the boy?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1889522" y="4102894"/>
            <a:ext cx="53149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He’s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next to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girl.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6" name="文本框 17415"/>
          <p:cNvSpPr txBox="1">
            <a:spLocks noChangeArrowheads="1"/>
          </p:cNvSpPr>
          <p:nvPr/>
        </p:nvSpPr>
        <p:spPr bwMode="auto">
          <a:xfrm>
            <a:off x="2575322" y="4617244"/>
            <a:ext cx="240030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接近；靠近；在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旁边（附近</a:t>
            </a: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FF0066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5506" y="851297"/>
            <a:ext cx="4614863" cy="26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8435" descr="2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8642" y="1114425"/>
            <a:ext cx="3479006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1475185" y="3480197"/>
            <a:ext cx="60007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football is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next to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the basketball.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tags/tag1.xml><?xml version="1.0" encoding="utf-8"?>
<p:tagLst xmlns:p="http://schemas.openxmlformats.org/presentationml/2006/main">
  <p:tag name="KSO_WPP_MARK_KEY" val="f8afe427-e3d1-4fb7-b096-6cf241aa042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</Words>
  <Application>WPS 演示</Application>
  <PresentationFormat>全屏显示(16:9)</PresentationFormat>
  <Paragraphs>143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683</cp:revision>
  <dcterms:created xsi:type="dcterms:W3CDTF">2013-07-01T03:05:00Z</dcterms:created>
  <dcterms:modified xsi:type="dcterms:W3CDTF">2023-02-15T03:20:41Z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9CA3405F3B1942179525EA48EBA9DC23</vt:lpwstr>
  </property>
</Properties>
</file>