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816" r:id="rId3"/>
    <p:sldId id="1043" r:id="rId4"/>
    <p:sldId id="1044" r:id="rId5"/>
    <p:sldId id="1045" r:id="rId6"/>
    <p:sldId id="1046" r:id="rId7"/>
    <p:sldId id="1047" r:id="rId8"/>
    <p:sldId id="1048" r:id="rId9"/>
    <p:sldId id="1049" r:id="rId10"/>
    <p:sldId id="1050" r:id="rId11"/>
    <p:sldId id="1051" r:id="rId12"/>
    <p:sldId id="1052" r:id="rId13"/>
    <p:sldId id="1053" r:id="rId14"/>
    <p:sldId id="1054" r:id="rId15"/>
    <p:sldId id="1055" r:id="rId16"/>
    <p:sldId id="1056" r:id="rId17"/>
    <p:sldId id="1057" r:id="rId18"/>
    <p:sldId id="1058" r:id="rId19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7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8A68C"/>
    <a:srgbClr val="CC00CC"/>
    <a:srgbClr val="8B2370"/>
    <a:srgbClr val="E6FBFE"/>
    <a:srgbClr val="57D2E3"/>
    <a:srgbClr val="21B1C5"/>
    <a:srgbClr val="B2F3F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5" autoAdjust="0"/>
    <p:restoredTop sz="93179" autoAdjust="0"/>
  </p:normalViewPr>
  <p:slideViewPr>
    <p:cSldViewPr snapToGrid="0">
      <p:cViewPr varScale="1">
        <p:scale>
          <a:sx n="144" d="100"/>
          <a:sy n="144" d="100"/>
        </p:scale>
        <p:origin x="-684" y="-90"/>
      </p:cViewPr>
      <p:guideLst>
        <p:guide orient="horz" pos="1577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3870" y="-90"/>
      </p:cViewPr>
      <p:guideLst>
        <p:guide orient="horz" pos="2802"/>
        <p:guide pos="2159"/>
      </p:guideLst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dirty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dirty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dirty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5233849-3DE8-4277-9372-1272D5E91702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C9BE4B41-842B-40D1-A33A-D4DC42CB4CA2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0.jpe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24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0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39682" y="1264575"/>
            <a:ext cx="428655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Module 1 Unit 1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681" y="2028165"/>
            <a:ext cx="609055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>
              <a:defRPr/>
            </a:pPr>
            <a:r>
              <a:rPr lang="en-US" altLang="zh-CN" sz="41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She’s</a:t>
            </a:r>
            <a:r>
              <a:rPr lang="zh-CN" altLang="en-US" sz="41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41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very</a:t>
            </a:r>
            <a:r>
              <a:rPr lang="zh-CN" altLang="en-US" sz="41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41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nice</a:t>
            </a:r>
            <a:r>
              <a:rPr lang="en-US" altLang="zh-CN" sz="4100" b="1" spc="225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41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91238" y="1158716"/>
            <a:ext cx="2998946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思想气泡: 云 6"/>
          <p:cNvSpPr/>
          <p:nvPr/>
        </p:nvSpPr>
        <p:spPr>
          <a:xfrm>
            <a:off x="3200400" y="945356"/>
            <a:ext cx="1996679" cy="904875"/>
          </a:xfrm>
          <a:prstGeom prst="cloudCallout">
            <a:avLst>
              <a:gd name="adj1" fmla="val -65306"/>
              <a:gd name="adj2" fmla="val 109718"/>
            </a:avLst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But he’s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 bit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quiet.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19113" y="1564896"/>
            <a:ext cx="1993392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36163" y="1971075"/>
            <a:ext cx="2218944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18010" y="2571750"/>
            <a:ext cx="2226469" cy="20538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81738" y="2276476"/>
            <a:ext cx="1894285" cy="14608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思想气泡: 云 7"/>
          <p:cNvSpPr/>
          <p:nvPr/>
        </p:nvSpPr>
        <p:spPr>
          <a:xfrm>
            <a:off x="1218010" y="722710"/>
            <a:ext cx="4093369" cy="1398984"/>
          </a:xfrm>
          <a:prstGeom prst="cloudCallout">
            <a:avLst>
              <a:gd name="adj1" fmla="val -41356"/>
              <a:gd name="adj2" fmla="val 83611"/>
            </a:avLst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I’ve got another friend. He’s very, very naughty. But we all like him.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思想气泡: 云 8"/>
          <p:cNvSpPr/>
          <p:nvPr/>
        </p:nvSpPr>
        <p:spPr>
          <a:xfrm>
            <a:off x="5572125" y="784622"/>
            <a:ext cx="2520554" cy="904875"/>
          </a:xfrm>
          <a:prstGeom prst="cloudCallout">
            <a:avLst>
              <a:gd name="adj1" fmla="val -3815"/>
              <a:gd name="adj2" fmla="val 140870"/>
            </a:avLst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It’s me! Your friend Parrot.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37022" y="1112044"/>
            <a:ext cx="3565922" cy="26741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89923" y="2260998"/>
            <a:ext cx="2034778" cy="1525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2"/>
          <p:cNvSpPr/>
          <p:nvPr/>
        </p:nvSpPr>
        <p:spPr>
          <a:xfrm>
            <a:off x="937023" y="3936206"/>
            <a:ext cx="2368153" cy="7620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500" i="1" dirty="0">
                <a:solidFill>
                  <a:srgbClr val="00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Arial Rounded MT Bold" panose="020F0704030504030204" charset="0"/>
              </a:rPr>
              <a:t>very tall</a:t>
            </a:r>
            <a:endParaRPr lang="zh-CN" altLang="en-US" sz="4500" i="1" dirty="0">
              <a:solidFill>
                <a:srgbClr val="FF0066"/>
              </a:solidFill>
              <a:latin typeface="Comic Sans MS" panose="030F0702030302020204" pitchFamily="66" charset="0"/>
              <a:ea typeface="微软雅黑" panose="020B0503020204020204" pitchFamily="34" charset="-122"/>
              <a:sym typeface="Arial Rounded MT Bold" panose="020F0704030504030204" charset="0"/>
            </a:endParaRPr>
          </a:p>
        </p:txBody>
      </p:sp>
      <p:sp>
        <p:nvSpPr>
          <p:cNvPr id="6" name="TextBox 2"/>
          <p:cNvSpPr/>
          <p:nvPr/>
        </p:nvSpPr>
        <p:spPr>
          <a:xfrm>
            <a:off x="5089922" y="3936206"/>
            <a:ext cx="2437209" cy="7620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500" i="1" dirty="0">
                <a:solidFill>
                  <a:srgbClr val="00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Arial Rounded MT Bold" panose="020F0704030504030204" charset="0"/>
              </a:rPr>
              <a:t>a bit tall</a:t>
            </a:r>
            <a:endParaRPr lang="zh-CN" altLang="en-US" sz="4500" i="1" dirty="0">
              <a:solidFill>
                <a:srgbClr val="FF0066"/>
              </a:solidFill>
              <a:latin typeface="Comic Sans MS" panose="030F0702030302020204" pitchFamily="66" charset="0"/>
              <a:ea typeface="微软雅黑" panose="020B0503020204020204" pitchFamily="34" charset="-122"/>
              <a:sym typeface="Arial Rounded MT Bold" panose="020F07040305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5" grpId="1" bldLvl="0"/>
      <p:bldP spid="6" grpId="0" bldLvl="0"/>
      <p:bldP spid="6" grpId="1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2272" y="1178719"/>
            <a:ext cx="7839456" cy="3096768"/>
          </a:xfrm>
          <a:prstGeom prst="rect">
            <a:avLst/>
          </a:prstGeom>
        </p:spPr>
      </p:pic>
      <p:sp>
        <p:nvSpPr>
          <p:cNvPr id="3" name="文本框 4"/>
          <p:cNvSpPr txBox="1"/>
          <p:nvPr/>
        </p:nvSpPr>
        <p:spPr>
          <a:xfrm>
            <a:off x="926307" y="3479006"/>
            <a:ext cx="2921794" cy="7155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This is Xiaoyong. He’s very clever. 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4738688" y="3639742"/>
            <a:ext cx="2921794" cy="3929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But he’s a bit quiet.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3" name="矩形 4"/>
          <p:cNvSpPr/>
          <p:nvPr/>
        </p:nvSpPr>
        <p:spPr>
          <a:xfrm>
            <a:off x="263129" y="878681"/>
            <a:ext cx="1323975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Listen and say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54906" y="1238250"/>
            <a:ext cx="2282429" cy="24872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25479" y="1851423"/>
            <a:ext cx="931069" cy="545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825479" y="2959894"/>
            <a:ext cx="931069" cy="5453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926807" y="1765698"/>
            <a:ext cx="3146822" cy="7167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This is Parrot. It is very naughty.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26807" y="3036094"/>
            <a:ext cx="3146822" cy="3929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But it’s nice.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39" name="矩形 6"/>
          <p:cNvSpPr/>
          <p:nvPr/>
        </p:nvSpPr>
        <p:spPr>
          <a:xfrm>
            <a:off x="263129" y="878681"/>
            <a:ext cx="810815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Practice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25479" y="1851423"/>
            <a:ext cx="931069" cy="545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25479" y="2959894"/>
            <a:ext cx="931069" cy="5453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926807" y="1765698"/>
            <a:ext cx="3146822" cy="7167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This is Xiaoyong. He is very clever.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26807" y="3036094"/>
            <a:ext cx="3146822" cy="3929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But he’s a bit quiet.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9462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14425" y="1266825"/>
            <a:ext cx="2128838" cy="243006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25479" y="1851423"/>
            <a:ext cx="931069" cy="545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25479" y="2959894"/>
            <a:ext cx="931069" cy="5453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926807" y="1765698"/>
            <a:ext cx="3146822" cy="7167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This is Maomao. She is very nice.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26807" y="3036094"/>
            <a:ext cx="3146822" cy="3929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But she’s a bit shy.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0486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09675" y="1327547"/>
            <a:ext cx="2028825" cy="230862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 txBox="1"/>
          <p:nvPr/>
        </p:nvSpPr>
        <p:spPr>
          <a:xfrm>
            <a:off x="1561802" y="1783518"/>
            <a:ext cx="6035279" cy="93801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marL="257175" indent="-257175">
              <a:lnSpc>
                <a:spcPct val="150000"/>
              </a:lnSpc>
              <a:buAutoNum type="arabicPeriod"/>
            </a:pP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描述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你身边的一个朋友的性格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257175" indent="-257175"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 记住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本课的单词以及句型。</a:t>
            </a:r>
            <a:endParaRPr lang="zh-CN" altLang="en-US" sz="2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507" name="矩形 3"/>
          <p:cNvSpPr/>
          <p:nvPr/>
        </p:nvSpPr>
        <p:spPr>
          <a:xfrm>
            <a:off x="263129" y="878681"/>
            <a:ext cx="1057275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Homework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98985" y="1281113"/>
            <a:ext cx="2227659" cy="21562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68479" y="1281113"/>
            <a:ext cx="2875359" cy="21562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矩形 3"/>
          <p:cNvSpPr/>
          <p:nvPr/>
        </p:nvSpPr>
        <p:spPr>
          <a:xfrm>
            <a:off x="263129" y="878681"/>
            <a:ext cx="1053703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New words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TextBox 2"/>
          <p:cNvSpPr/>
          <p:nvPr/>
        </p:nvSpPr>
        <p:spPr>
          <a:xfrm>
            <a:off x="1316832" y="3548062"/>
            <a:ext cx="1431131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5400" i="1" dirty="0">
                <a:solidFill>
                  <a:srgbClr val="00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Arial Rounded MT Bold" panose="020F0704030504030204" charset="0"/>
              </a:rPr>
              <a:t>nice</a:t>
            </a:r>
            <a:endParaRPr lang="zh-CN" altLang="en-US" sz="5400" i="1" dirty="0">
              <a:solidFill>
                <a:srgbClr val="FF0066"/>
              </a:solidFill>
              <a:latin typeface="Comic Sans MS" panose="030F0702030302020204" pitchFamily="66" charset="0"/>
              <a:ea typeface="微软雅黑" panose="020B0503020204020204" pitchFamily="34" charset="-122"/>
              <a:sym typeface="Arial Rounded MT Bold" panose="020F0704030504030204" charset="0"/>
            </a:endParaRPr>
          </a:p>
        </p:txBody>
      </p:sp>
      <p:sp>
        <p:nvSpPr>
          <p:cNvPr id="6" name="TextBox 2"/>
          <p:cNvSpPr/>
          <p:nvPr/>
        </p:nvSpPr>
        <p:spPr>
          <a:xfrm>
            <a:off x="4964907" y="3548062"/>
            <a:ext cx="123706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5400" i="1" dirty="0">
                <a:solidFill>
                  <a:srgbClr val="00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Arial Rounded MT Bold" panose="020F0704030504030204" charset="0"/>
              </a:rPr>
              <a:t>shy</a:t>
            </a:r>
            <a:endParaRPr lang="zh-CN" altLang="en-US" sz="5400" i="1" dirty="0">
              <a:solidFill>
                <a:srgbClr val="FF0066"/>
              </a:solidFill>
              <a:latin typeface="Comic Sans MS" panose="030F0702030302020204" pitchFamily="66" charset="0"/>
              <a:ea typeface="微软雅黑" panose="020B0503020204020204" pitchFamily="34" charset="-122"/>
              <a:sym typeface="Arial Rounded MT Bold" panose="020F070403050403020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5" grpId="1" bldLvl="0"/>
      <p:bldP spid="6" grpId="0" bldLvl="0"/>
      <p:bldP spid="6" grpId="1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/>
          <p:cNvSpPr/>
          <p:nvPr/>
        </p:nvSpPr>
        <p:spPr>
          <a:xfrm>
            <a:off x="1316832" y="3548062"/>
            <a:ext cx="2113360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5400" i="1" dirty="0">
                <a:solidFill>
                  <a:srgbClr val="00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Arial Rounded MT Bold" panose="020F0704030504030204" charset="0"/>
              </a:rPr>
              <a:t>clever</a:t>
            </a:r>
            <a:endParaRPr lang="zh-CN" altLang="en-US" sz="5400" i="1" dirty="0">
              <a:solidFill>
                <a:srgbClr val="FF0066"/>
              </a:solidFill>
              <a:latin typeface="Comic Sans MS" panose="030F0702030302020204" pitchFamily="66" charset="0"/>
              <a:ea typeface="微软雅黑" panose="020B0503020204020204" pitchFamily="34" charset="-122"/>
              <a:sym typeface="Arial Rounded MT Bold" panose="020F0704030504030204" charset="0"/>
            </a:endParaRPr>
          </a:p>
        </p:txBody>
      </p:sp>
      <p:sp>
        <p:nvSpPr>
          <p:cNvPr id="6" name="TextBox 2"/>
          <p:cNvSpPr/>
          <p:nvPr/>
        </p:nvSpPr>
        <p:spPr>
          <a:xfrm>
            <a:off x="4964906" y="3548062"/>
            <a:ext cx="1759744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5400" i="1" dirty="0">
                <a:solidFill>
                  <a:srgbClr val="00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Arial Rounded MT Bold" panose="020F0704030504030204" charset="0"/>
              </a:rPr>
              <a:t>quiet</a:t>
            </a:r>
            <a:endParaRPr lang="zh-CN" altLang="en-US" sz="5400" i="1" dirty="0">
              <a:solidFill>
                <a:srgbClr val="FF0066"/>
              </a:solidFill>
              <a:latin typeface="Comic Sans MS" panose="030F0702030302020204" pitchFamily="66" charset="0"/>
              <a:ea typeface="微软雅黑" panose="020B0503020204020204" pitchFamily="34" charset="-122"/>
              <a:sym typeface="Arial Rounded MT Bold" panose="020F0704030504030204" charset="0"/>
            </a:endParaRPr>
          </a:p>
        </p:txBody>
      </p:sp>
      <p:pic>
        <p:nvPicPr>
          <p:cNvPr id="7172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16832" y="1281113"/>
            <a:ext cx="3022997" cy="21562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64906" y="1281113"/>
            <a:ext cx="2862263" cy="215622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5" grpId="1" bldLvl="0"/>
      <p:bldP spid="6" grpId="0" bldLvl="0"/>
      <p:bldP spid="6" grpId="1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/>
          <p:cNvSpPr/>
          <p:nvPr/>
        </p:nvSpPr>
        <p:spPr>
          <a:xfrm>
            <a:off x="2384822" y="3776662"/>
            <a:ext cx="2671763" cy="9001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5400" i="1" dirty="0">
                <a:solidFill>
                  <a:srgbClr val="00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Arial Rounded MT Bold" panose="020F0704030504030204" charset="0"/>
              </a:rPr>
              <a:t>naughty</a:t>
            </a:r>
            <a:endParaRPr lang="zh-CN" altLang="en-US" sz="5400" i="1" dirty="0">
              <a:solidFill>
                <a:srgbClr val="FF0066"/>
              </a:solidFill>
              <a:latin typeface="Comic Sans MS" panose="030F0702030302020204" pitchFamily="66" charset="0"/>
              <a:ea typeface="微软雅黑" panose="020B0503020204020204" pitchFamily="34" charset="-122"/>
              <a:sym typeface="Arial Rounded MT Bold" panose="020F0704030504030204" charset="0"/>
            </a:endParaRPr>
          </a:p>
        </p:txBody>
      </p:sp>
      <p:pic>
        <p:nvPicPr>
          <p:cNvPr id="8195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84822" y="800100"/>
            <a:ext cx="3870722" cy="29027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5" grpId="1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"/>
          <p:cNvSpPr txBox="1"/>
          <p:nvPr/>
        </p:nvSpPr>
        <p:spPr>
          <a:xfrm>
            <a:off x="1215628" y="3836194"/>
            <a:ext cx="3146822" cy="90130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Look! The elephant is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clever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7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30391" y="3844529"/>
            <a:ext cx="4052888" cy="48458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Oh! And very 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naughty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 too.</a:t>
            </a:r>
            <a:endParaRPr lang="en-US" altLang="zh-CN" sz="27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222" name="矩形 5"/>
          <p:cNvSpPr/>
          <p:nvPr/>
        </p:nvSpPr>
        <p:spPr>
          <a:xfrm>
            <a:off x="263129" y="778669"/>
            <a:ext cx="1087040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watch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69425" y="1078231"/>
            <a:ext cx="2907792" cy="2560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96628" y="1275874"/>
            <a:ext cx="2950464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思想气泡: 云 4"/>
          <p:cNvSpPr/>
          <p:nvPr/>
        </p:nvSpPr>
        <p:spPr>
          <a:xfrm>
            <a:off x="2263379" y="806054"/>
            <a:ext cx="2887265" cy="1082278"/>
          </a:xfrm>
          <a:prstGeom prst="cloudCallout">
            <a:avLst>
              <a:gd name="adj1" fmla="val -41356"/>
              <a:gd name="adj2" fmla="val 83611"/>
            </a:avLst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Hello. These are my friends.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5" name="矩形 7"/>
          <p:cNvSpPr/>
          <p:nvPr/>
        </p:nvSpPr>
        <p:spPr>
          <a:xfrm>
            <a:off x="263128" y="878681"/>
            <a:ext cx="1022747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learn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73570" y="1992232"/>
            <a:ext cx="2572512" cy="24444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42180" y="1992232"/>
            <a:ext cx="2218944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3345" y="2017872"/>
            <a:ext cx="2218944" cy="2560320"/>
          </a:xfrm>
          <a:prstGeom prst="rect">
            <a:avLst/>
          </a:prstGeom>
        </p:spPr>
      </p:pic>
      <p:sp>
        <p:nvSpPr>
          <p:cNvPr id="4" name="思想气泡: 云 3"/>
          <p:cNvSpPr/>
          <p:nvPr/>
        </p:nvSpPr>
        <p:spPr>
          <a:xfrm>
            <a:off x="1933732" y="719137"/>
            <a:ext cx="4040825" cy="1450689"/>
          </a:xfrm>
          <a:prstGeom prst="cloudCallout">
            <a:avLst>
              <a:gd name="adj1" fmla="val -41356"/>
              <a:gd name="adj2" fmla="val 83611"/>
            </a:avLst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>
            <a:noAutofit/>
          </a:bodyPr>
          <a:lstStyle/>
          <a:p>
            <a:pPr lvl="0" algn="l">
              <a:buFont typeface="Arial" panose="020B0604020202020204" pitchFamily="34" charset="0"/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This is Maomao. She’s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very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nice. She always helps people.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680279" y="2291954"/>
            <a:ext cx="2249424" cy="246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思想气泡: 云 3"/>
          <p:cNvSpPr/>
          <p:nvPr/>
        </p:nvSpPr>
        <p:spPr>
          <a:xfrm>
            <a:off x="3072289" y="1310641"/>
            <a:ext cx="3727609" cy="707231"/>
          </a:xfrm>
          <a:prstGeom prst="cloudCallout">
            <a:avLst>
              <a:gd name="adj1" fmla="val -65306"/>
              <a:gd name="adj2" fmla="val 109718"/>
            </a:avLst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But she’s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 bit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shy.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3345" y="2017872"/>
            <a:ext cx="2218944" cy="25603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8980" y="2314191"/>
            <a:ext cx="3395472" cy="2157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思想气泡: 云 5"/>
          <p:cNvSpPr/>
          <p:nvPr/>
        </p:nvSpPr>
        <p:spPr>
          <a:xfrm>
            <a:off x="2088356" y="719138"/>
            <a:ext cx="3886200" cy="1398985"/>
          </a:xfrm>
          <a:prstGeom prst="cloudCallout">
            <a:avLst>
              <a:gd name="adj1" fmla="val -41356"/>
              <a:gd name="adj2" fmla="val 83611"/>
            </a:avLst>
          </a:prstGeom>
          <a:solidFill>
            <a:schemeClr val="accent3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This is Xiaoyong. He’s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very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clever. He can make e-cards.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06092" y="2509730"/>
            <a:ext cx="2913888" cy="22311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88562" y="2118123"/>
            <a:ext cx="2218944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KSO_WPP_MARK_KEY" val="6a3c1586-3f6b-4a14-8f3a-5ac0e25c9c8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717</Words>
  <Application>WPS 演示</Application>
  <PresentationFormat>全屏显示(16:9)</PresentationFormat>
  <Paragraphs>67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Times New Roman</vt:lpstr>
      <vt:lpstr>微软雅黑</vt:lpstr>
      <vt:lpstr>Comic Sans MS</vt:lpstr>
      <vt:lpstr>Arial Rounded MT Bold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546</cp:revision>
  <dcterms:created xsi:type="dcterms:W3CDTF">2013-07-01T03:05:00Z</dcterms:created>
  <dcterms:modified xsi:type="dcterms:W3CDTF">2023-02-15T03:23:44Z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3EADBA827DAA4C32867AABF1A350E54F</vt:lpwstr>
  </property>
</Properties>
</file>