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88" r:id="rId3"/>
    <p:sldId id="334" r:id="rId5"/>
    <p:sldId id="368" r:id="rId6"/>
    <p:sldId id="357" r:id="rId7"/>
    <p:sldId id="330" r:id="rId8"/>
    <p:sldId id="366" r:id="rId9"/>
    <p:sldId id="342" r:id="rId10"/>
    <p:sldId id="367" r:id="rId11"/>
    <p:sldId id="365" r:id="rId12"/>
    <p:sldId id="364" r:id="rId13"/>
    <p:sldId id="359" r:id="rId14"/>
    <p:sldId id="363" r:id="rId15"/>
    <p:sldId id="362" r:id="rId16"/>
    <p:sldId id="360" r:id="rId17"/>
    <p:sldId id="387" r:id="rId18"/>
    <p:sldId id="388" r:id="rId19"/>
    <p:sldId id="391" r:id="rId20"/>
    <p:sldId id="390" r:id="rId21"/>
    <p:sldId id="389" r:id="rId22"/>
    <p:sldId id="355" r:id="rId23"/>
    <p:sldId id="369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5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oleObject" Target="../embeddings/oleObject2.bin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oleObject" Target="../embeddings/oleObject3.bin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oleObject" Target="../embeddings/oleObject4.bin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hyperlink" Target="../../../../m2u2a2.swf" TargetMode="Externa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-9390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43304" y="1279397"/>
            <a:ext cx="6017862" cy="1327714"/>
            <a:chOff x="-985320" y="1824381"/>
            <a:chExt cx="8023723" cy="1767844"/>
          </a:xfrm>
        </p:grpSpPr>
        <p:sp>
          <p:nvSpPr>
            <p:cNvPr id="2" name="矩形 24"/>
            <p:cNvSpPr/>
            <p:nvPr/>
          </p:nvSpPr>
          <p:spPr>
            <a:xfrm>
              <a:off x="1703861" y="1824381"/>
              <a:ext cx="2497138" cy="6099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1 Unit 2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985320" y="2649679"/>
              <a:ext cx="8023723" cy="9425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40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I’m going to help her.</a:t>
              </a:r>
              <a:endParaRPr lang="en-US" altLang="zh-CN" sz="40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封面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35543" y="1152526"/>
            <a:ext cx="2999068" cy="39909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2530"/>
          <p:cNvSpPr txBox="1"/>
          <p:nvPr/>
        </p:nvSpPr>
        <p:spPr>
          <a:xfrm>
            <a:off x="1054894" y="533400"/>
            <a:ext cx="6286500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</a:rPr>
              <a:t>What’s ten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plus</a:t>
            </a:r>
            <a:r>
              <a:rPr lang="en-US" altLang="zh-CN" sz="3600">
                <a:latin typeface="Times New Roman" panose="02020603050405020304" pitchFamily="18" charset="0"/>
              </a:rPr>
              <a:t> eleven?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2540794" y="1085850"/>
            <a:ext cx="3886200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accent2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3600">
                <a:latin typeface="Times New Roman" panose="02020603050405020304" pitchFamily="18" charset="0"/>
              </a:rPr>
              <a:t>   </a:t>
            </a:r>
            <a:r>
              <a:rPr lang="en-US" altLang="zh-CN" sz="3600">
                <a:solidFill>
                  <a:srgbClr val="FF6600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zh-CN" sz="3600">
                <a:latin typeface="Times New Roman" panose="02020603050405020304" pitchFamily="18" charset="0"/>
              </a:rPr>
              <a:t>      </a:t>
            </a:r>
            <a:r>
              <a:rPr lang="en-US" altLang="zh-CN" sz="3600">
                <a:solidFill>
                  <a:schemeClr val="folHlink"/>
                </a:solidFill>
                <a:latin typeface="Times New Roman" panose="02020603050405020304" pitchFamily="18" charset="0"/>
              </a:rPr>
              <a:t>11</a:t>
            </a:r>
            <a:r>
              <a:rPr lang="en-US" altLang="zh-CN" sz="3600">
                <a:latin typeface="Times New Roman" panose="02020603050405020304" pitchFamily="18" charset="0"/>
              </a:rPr>
              <a:t>     =?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2403634" y="1782128"/>
            <a:ext cx="5143500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accent2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3600">
                <a:latin typeface="Times New Roman" panose="02020603050405020304" pitchFamily="18" charset="0"/>
              </a:rPr>
              <a:t>   </a:t>
            </a:r>
            <a:r>
              <a:rPr lang="en-US" altLang="zh-CN" sz="3600">
                <a:solidFill>
                  <a:srgbClr val="FF6600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zh-CN" sz="3600">
                <a:latin typeface="Times New Roman" panose="02020603050405020304" pitchFamily="18" charset="0"/>
              </a:rPr>
              <a:t>  </a:t>
            </a:r>
            <a:r>
              <a:rPr lang="en-US" altLang="zh-CN" sz="3600">
                <a:solidFill>
                  <a:schemeClr val="folHlink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3600">
                <a:latin typeface="Times New Roman" panose="02020603050405020304" pitchFamily="18" charset="0"/>
              </a:rPr>
              <a:t>+   </a:t>
            </a:r>
            <a:r>
              <a:rPr lang="en-US" altLang="zh-CN" sz="3600">
                <a:solidFill>
                  <a:schemeClr val="folHlink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3600">
                <a:latin typeface="Times New Roman" panose="02020603050405020304" pitchFamily="18" charset="0"/>
              </a:rPr>
              <a:t>     =?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2534" name="直接连接符 22533"/>
          <p:cNvSpPr/>
          <p:nvPr/>
        </p:nvSpPr>
        <p:spPr>
          <a:xfrm flipH="1">
            <a:off x="4429601" y="1543050"/>
            <a:ext cx="400050" cy="3429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35" name="直接连接符 22534"/>
          <p:cNvSpPr/>
          <p:nvPr/>
        </p:nvSpPr>
        <p:spPr>
          <a:xfrm>
            <a:off x="4904423" y="1543050"/>
            <a:ext cx="342900" cy="40005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36" name="文本框 22535"/>
          <p:cNvSpPr txBox="1"/>
          <p:nvPr/>
        </p:nvSpPr>
        <p:spPr>
          <a:xfrm>
            <a:off x="997744" y="2686050"/>
            <a:ext cx="4042886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</a:rPr>
              <a:t>What’s ten </a:t>
            </a:r>
            <a:r>
              <a:rPr lang="en-US" altLang="zh-CN" sz="3600">
                <a:solidFill>
                  <a:srgbClr val="FF6600"/>
                </a:solidFill>
                <a:latin typeface="Times New Roman" panose="02020603050405020304" pitchFamily="18" charset="0"/>
              </a:rPr>
              <a:t>plus</a:t>
            </a:r>
            <a:r>
              <a:rPr lang="en-US" altLang="zh-CN" sz="3600">
                <a:latin typeface="Times New Roman" panose="02020603050405020304" pitchFamily="18" charset="0"/>
              </a:rPr>
              <a:t> ten?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2537" name="文本框 22536"/>
          <p:cNvSpPr txBox="1"/>
          <p:nvPr/>
        </p:nvSpPr>
        <p:spPr>
          <a:xfrm>
            <a:off x="1054894" y="3840957"/>
            <a:ext cx="3338513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</a:rPr>
              <a:t>And one more?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2538" name="文本框 22537"/>
          <p:cNvSpPr txBox="1"/>
          <p:nvPr/>
        </p:nvSpPr>
        <p:spPr>
          <a:xfrm>
            <a:off x="997744" y="4463415"/>
            <a:ext cx="3831908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/>
              <a:t> </a:t>
            </a:r>
            <a:r>
              <a:rPr lang="en-US" altLang="zh-CN" sz="3600">
                <a:latin typeface="Times New Roman" panose="02020603050405020304" pitchFamily="18" charset="0"/>
              </a:rPr>
              <a:t>It’s twenty-one.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9" name="文本框 22538"/>
          <p:cNvSpPr txBox="1"/>
          <p:nvPr/>
        </p:nvSpPr>
        <p:spPr>
          <a:xfrm>
            <a:off x="1675447" y="3308509"/>
            <a:ext cx="2317433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</a:rPr>
              <a:t>20 Twenty.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2540" name="直接连接符 22539"/>
          <p:cNvSpPr/>
          <p:nvPr/>
        </p:nvSpPr>
        <p:spPr>
          <a:xfrm>
            <a:off x="2860834" y="2400300"/>
            <a:ext cx="571500" cy="228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41" name="直接连接符 22540"/>
          <p:cNvSpPr/>
          <p:nvPr/>
        </p:nvSpPr>
        <p:spPr>
          <a:xfrm flipH="1">
            <a:off x="3543776" y="2343150"/>
            <a:ext cx="457200" cy="28575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42" name="椭圆 22541"/>
          <p:cNvSpPr/>
          <p:nvPr/>
        </p:nvSpPr>
        <p:spPr>
          <a:xfrm>
            <a:off x="4904423" y="1864995"/>
            <a:ext cx="502444" cy="457200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6" grpId="0"/>
      <p:bldP spid="22537" grpId="0"/>
      <p:bldP spid="22538" grpId="0"/>
      <p:bldP spid="225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文本框 23553"/>
          <p:cNvSpPr txBox="1"/>
          <p:nvPr/>
        </p:nvSpPr>
        <p:spPr>
          <a:xfrm>
            <a:off x="2168843" y="757714"/>
            <a:ext cx="4242380" cy="62324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</a:rPr>
              <a:t>Read and then Act out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pic>
        <p:nvPicPr>
          <p:cNvPr id="23555" name="图片 23554" descr="Little girl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0098" y="2087880"/>
            <a:ext cx="3200400" cy="240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23555" descr="Parrot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780824" y="1604486"/>
            <a:ext cx="1314450" cy="80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23556" descr="鹦鹉帮忙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404836" y="1937861"/>
            <a:ext cx="3600450" cy="2700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3354" y="2474119"/>
            <a:ext cx="1104424" cy="1552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82629" y="2420303"/>
            <a:ext cx="1116330" cy="1394460"/>
          </a:xfrm>
          <a:prstGeom prst="rect">
            <a:avLst/>
          </a:prstGeom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矩形 25602"/>
          <p:cNvSpPr/>
          <p:nvPr/>
        </p:nvSpPr>
        <p:spPr>
          <a:xfrm>
            <a:off x="285750" y="2042636"/>
            <a:ext cx="1200150" cy="3429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2400">
                <a:latin typeface="Times New Roman" panose="02020603050405020304" pitchFamily="18" charset="0"/>
              </a:rPr>
              <a:t>Science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5604" name="矩形 25603"/>
          <p:cNvSpPr/>
          <p:nvPr/>
        </p:nvSpPr>
        <p:spPr>
          <a:xfrm>
            <a:off x="1863090" y="2042636"/>
            <a:ext cx="1200150" cy="3429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2400">
                <a:latin typeface="Times New Roman" panose="02020603050405020304" pitchFamily="18" charset="0"/>
              </a:rPr>
              <a:t>English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5605" name="矩形 25604"/>
          <p:cNvSpPr/>
          <p:nvPr/>
        </p:nvSpPr>
        <p:spPr>
          <a:xfrm>
            <a:off x="3394234" y="2042636"/>
            <a:ext cx="1200150" cy="3429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2400">
                <a:latin typeface="Times New Roman" panose="02020603050405020304" pitchFamily="18" charset="0"/>
              </a:rPr>
              <a:t>Chinese</a:t>
            </a:r>
            <a:endParaRPr lang="en-US" altLang="zh-CN" sz="2100"/>
          </a:p>
        </p:txBody>
      </p:sp>
      <p:sp>
        <p:nvSpPr>
          <p:cNvPr id="25606" name="矩形 25605"/>
          <p:cNvSpPr/>
          <p:nvPr/>
        </p:nvSpPr>
        <p:spPr>
          <a:xfrm>
            <a:off x="4971574" y="2042636"/>
            <a:ext cx="1200150" cy="3429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2400">
                <a:latin typeface="Times New Roman" panose="02020603050405020304" pitchFamily="18" charset="0"/>
              </a:rPr>
              <a:t>Maths</a:t>
            </a:r>
            <a:endParaRPr lang="en-US" altLang="zh-CN" sz="2100"/>
          </a:p>
        </p:txBody>
      </p:sp>
      <p:sp>
        <p:nvSpPr>
          <p:cNvPr id="25607" name="文本框 25606"/>
          <p:cNvSpPr txBox="1"/>
          <p:nvPr/>
        </p:nvSpPr>
        <p:spPr>
          <a:xfrm>
            <a:off x="354330" y="766762"/>
            <a:ext cx="5383530" cy="11763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A: This little girl can’t …. I’m going to ….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B: It’s … thank you.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pic>
        <p:nvPicPr>
          <p:cNvPr id="25608" name="图片 25607" descr="Parrot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800725" y="766763"/>
            <a:ext cx="3343275" cy="20588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9" name="椭圆形标注 25608"/>
          <p:cNvSpPr/>
          <p:nvPr/>
        </p:nvSpPr>
        <p:spPr>
          <a:xfrm>
            <a:off x="285750" y="2826068"/>
            <a:ext cx="3108484" cy="1774031"/>
          </a:xfrm>
          <a:prstGeom prst="wedgeEllipseCallout">
            <a:avLst>
              <a:gd name="adj1" fmla="val 51951"/>
              <a:gd name="adj2" fmla="val 39866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/>
            <a:r>
              <a:rPr lang="en-US" altLang="zh-CN" sz="2700" dirty="0">
                <a:latin typeface="Times New Roman" panose="02020603050405020304" pitchFamily="18" charset="0"/>
              </a:rPr>
              <a:t>My name is parrot. I’m helpful.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078730" y="2474119"/>
            <a:ext cx="1092994" cy="12949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524726" y="2474119"/>
            <a:ext cx="939165" cy="134112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33 -0.00463 L -0.36753 -0.05394 L -0.79132 -0.02408 L -0.975 0.30648 L -0.95208 0.66296 L -0.73906 0.81273 L -0.47066 0.80532 L -0.16701 0.73032 L -0.16475 0.43981 L -0.5118 0.47592 " pathEditMode="relative" rAng="0" ptsTypes="AAAAAAAAAA">
                                      <p:cBhvr>
                                        <p:cTn id="6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00" y="3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8434" name="对象 1"/>
          <p:cNvGraphicFramePr/>
          <p:nvPr/>
        </p:nvGraphicFramePr>
        <p:xfrm>
          <a:off x="805101" y="1458040"/>
          <a:ext cx="2937272" cy="23645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2" imgW="3028950" imgH="2647950" progId="Paint.Picture">
                  <p:embed/>
                </p:oleObj>
              </mc:Choice>
              <mc:Fallback>
                <p:oleObj name="" r:id="rId2" imgW="3028950" imgH="264795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rcRect b="5247"/>
                      <a:stretch>
                        <a:fillRect/>
                      </a:stretch>
                    </p:blipFill>
                    <p:spPr>
                      <a:xfrm>
                        <a:off x="805101" y="1458040"/>
                        <a:ext cx="2937272" cy="236458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989546" y="2277903"/>
            <a:ext cx="478059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This little boy can’t do his Science. I’m going to help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him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458" name="对象 1"/>
          <p:cNvGraphicFramePr/>
          <p:nvPr/>
        </p:nvGraphicFramePr>
        <p:xfrm>
          <a:off x="503635" y="1440656"/>
          <a:ext cx="2901553" cy="226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" r:id="rId2" imgW="3352800" imgH="2381250" progId="Paint.Picture">
                  <p:embed/>
                </p:oleObj>
              </mc:Choice>
              <mc:Fallback>
                <p:oleObj name="" r:id="rId2" imgW="3352800" imgH="238125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"/>
                      <a:srcRect b="7755"/>
                      <a:stretch>
                        <a:fillRect/>
                      </a:stretch>
                    </p:blipFill>
                    <p:spPr>
                      <a:xfrm>
                        <a:off x="503635" y="1440656"/>
                        <a:ext cx="2901553" cy="2262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405188" y="2238851"/>
            <a:ext cx="4906804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This little girl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can’t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do her English. I’m going to help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her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0482" name="对象 1"/>
          <p:cNvGraphicFramePr/>
          <p:nvPr/>
        </p:nvGraphicFramePr>
        <p:xfrm>
          <a:off x="779860" y="1364457"/>
          <a:ext cx="3150394" cy="2574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2" imgW="3143250" imgH="2286000" progId="Paint.Picture">
                  <p:embed/>
                </p:oleObj>
              </mc:Choice>
              <mc:Fallback>
                <p:oleObj name="" r:id="rId2" imgW="3143250" imgH="2286000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/>
                      <a:srcRect t="1994" b="3050"/>
                      <a:stretch>
                        <a:fillRect/>
                      </a:stretch>
                    </p:blipFill>
                    <p:spPr>
                      <a:xfrm>
                        <a:off x="779860" y="1364457"/>
                        <a:ext cx="3150394" cy="257413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930491" y="2326005"/>
            <a:ext cx="506634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This little girl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can’t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do her Chinese. 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I’m going to help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her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1506" name="对象 4"/>
          <p:cNvGraphicFramePr/>
          <p:nvPr/>
        </p:nvGraphicFramePr>
        <p:xfrm>
          <a:off x="585787" y="1272779"/>
          <a:ext cx="3101579" cy="2597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" r:id="rId2" imgW="3076575" imgH="2647950" progId="Paint.Picture">
                  <p:embed/>
                </p:oleObj>
              </mc:Choice>
              <mc:Fallback>
                <p:oleObj name="" r:id="rId2" imgW="3076575" imgH="2647950" progId="Paint.Pictur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3"/>
                      <a:srcRect b="6546"/>
                      <a:stretch>
                        <a:fillRect/>
                      </a:stretch>
                    </p:blipFill>
                    <p:spPr>
                      <a:xfrm>
                        <a:off x="585787" y="1272779"/>
                        <a:ext cx="3101579" cy="259794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687604" y="2168366"/>
            <a:ext cx="4932045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This little boy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can’t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do his Maths. 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I’m going to help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him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Text Box 5"/>
          <p:cNvSpPr txBox="1"/>
          <p:nvPr/>
        </p:nvSpPr>
        <p:spPr>
          <a:xfrm>
            <a:off x="1212057" y="1044417"/>
            <a:ext cx="6720364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Write and look. Then remember and say.</a:t>
            </a:r>
            <a:endParaRPr lang="en-US" altLang="zh-CN" sz="3000" dirty="0">
              <a:latin typeface="Times New Roman" panose="02020603050405020304" pitchFamily="18" charset="0"/>
            </a:endParaRPr>
          </a:p>
        </p:txBody>
      </p:sp>
      <p:sp>
        <p:nvSpPr>
          <p:cNvPr id="12291" name="Rectangle 7"/>
          <p:cNvSpPr/>
          <p:nvPr/>
        </p:nvSpPr>
        <p:spPr>
          <a:xfrm>
            <a:off x="1610678" y="2497694"/>
            <a:ext cx="1296591" cy="4869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3000" b="1" dirty="0">
                <a:latin typeface="Times New Roman" panose="02020603050405020304" pitchFamily="18" charset="0"/>
              </a:rPr>
              <a:t>nice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  <p:sp>
        <p:nvSpPr>
          <p:cNvPr id="12292" name="Rectangle 8"/>
          <p:cNvSpPr/>
          <p:nvPr/>
        </p:nvSpPr>
        <p:spPr>
          <a:xfrm>
            <a:off x="5985034" y="2444115"/>
            <a:ext cx="1296591" cy="4869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3000" b="1" dirty="0">
                <a:latin typeface="Times New Roman" panose="02020603050405020304" pitchFamily="18" charset="0"/>
              </a:rPr>
              <a:t>shy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  <p:sp>
        <p:nvSpPr>
          <p:cNvPr id="12293" name="Rectangle 9"/>
          <p:cNvSpPr/>
          <p:nvPr/>
        </p:nvSpPr>
        <p:spPr>
          <a:xfrm>
            <a:off x="6038613" y="3847863"/>
            <a:ext cx="1296590" cy="4869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3000" b="1" dirty="0">
                <a:latin typeface="Times New Roman" panose="02020603050405020304" pitchFamily="18" charset="0"/>
              </a:rPr>
              <a:t>helpful</a:t>
            </a:r>
            <a:endParaRPr lang="en-US" altLang="zh-CN" sz="3000" b="1" dirty="0"/>
          </a:p>
        </p:txBody>
      </p:sp>
      <p:sp>
        <p:nvSpPr>
          <p:cNvPr id="12294" name="Rectangle 10"/>
          <p:cNvSpPr/>
          <p:nvPr/>
        </p:nvSpPr>
        <p:spPr>
          <a:xfrm>
            <a:off x="3770472" y="3794284"/>
            <a:ext cx="1512094" cy="5405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3000" b="1" dirty="0">
                <a:latin typeface="Times New Roman" panose="02020603050405020304" pitchFamily="18" charset="0"/>
              </a:rPr>
              <a:t>naughty</a:t>
            </a:r>
            <a:endParaRPr lang="en-US" altLang="zh-CN" sz="3000" b="1" dirty="0"/>
          </a:p>
        </p:txBody>
      </p:sp>
      <p:sp>
        <p:nvSpPr>
          <p:cNvPr id="12295" name="Rectangle 11"/>
          <p:cNvSpPr/>
          <p:nvPr/>
        </p:nvSpPr>
        <p:spPr>
          <a:xfrm>
            <a:off x="1664257" y="3794284"/>
            <a:ext cx="1296590" cy="4869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3000" b="1" dirty="0">
                <a:latin typeface="Times New Roman" panose="02020603050405020304" pitchFamily="18" charset="0"/>
              </a:rPr>
              <a:t>quiet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  <p:sp>
        <p:nvSpPr>
          <p:cNvPr id="12296" name="Rectangle 12"/>
          <p:cNvSpPr/>
          <p:nvPr/>
        </p:nvSpPr>
        <p:spPr>
          <a:xfrm>
            <a:off x="3716894" y="2444115"/>
            <a:ext cx="1296590" cy="4869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3000" b="1" dirty="0">
                <a:latin typeface="Times New Roman" panose="02020603050405020304" pitchFamily="18" charset="0"/>
              </a:rPr>
              <a:t>clever</a:t>
            </a:r>
            <a:endParaRPr lang="en-US" altLang="zh-CN" sz="30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Text Box 5"/>
          <p:cNvSpPr txBox="1"/>
          <p:nvPr/>
        </p:nvSpPr>
        <p:spPr>
          <a:xfrm>
            <a:off x="607219" y="1351688"/>
            <a:ext cx="4439041" cy="19389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Jiajia is shy.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Xiaoqiang is clever and Huahua is naughty.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031" y="1594961"/>
            <a:ext cx="4192905" cy="195357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Text Box 5"/>
          <p:cNvSpPr txBox="1"/>
          <p:nvPr/>
        </p:nvSpPr>
        <p:spPr>
          <a:xfrm>
            <a:off x="239554" y="930593"/>
            <a:ext cx="4071461" cy="1730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A: I’m not shy. I’m helpful.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B: I’m clever.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C: I’m not naughty. I’m nice.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4889" y="2879884"/>
            <a:ext cx="4192905" cy="195357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02919" y="1844992"/>
            <a:ext cx="4669155" cy="21459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500" dirty="0">
                <a:latin typeface="Times New Roman" panose="02020603050405020304" pitchFamily="18" charset="0"/>
              </a:rPr>
              <a:t>Can help me with </a:t>
            </a:r>
            <a:r>
              <a:rPr lang="en-US" altLang="zh-CN" sz="4500" dirty="0">
                <a:latin typeface="Times New Roman" panose="02020603050405020304" pitchFamily="18" charset="0"/>
                <a:sym typeface="+mn-ea"/>
              </a:rPr>
              <a:t>these Math work?</a:t>
            </a:r>
            <a:r>
              <a:rPr lang="en-US" altLang="zh-CN" sz="4500" dirty="0">
                <a:latin typeface="Times New Roman" panose="02020603050405020304" pitchFamily="18" charset="0"/>
              </a:rPr>
              <a:t> </a:t>
            </a:r>
            <a:endParaRPr lang="en-US" altLang="zh-CN" sz="4500" dirty="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9135" y="1260157"/>
            <a:ext cx="3603784" cy="331565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569244" y="2783206"/>
            <a:ext cx="6271736" cy="173021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sym typeface="+mn-ea"/>
              </a:rPr>
              <a:t>What is …plus …?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</a:rPr>
              <a:t>I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am going to</a:t>
            </a:r>
            <a:r>
              <a:rPr lang="en-US" altLang="zh-CN" sz="3600" dirty="0">
                <a:latin typeface="Times New Roman" panose="02020603050405020304" pitchFamily="18" charset="0"/>
              </a:rPr>
              <a:t> help her/ him.        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34917" y="1353027"/>
            <a:ext cx="6913721" cy="622459"/>
          </a:xfrm>
          <a:prstGeom prst="rect">
            <a:avLst/>
          </a:prstGeom>
          <a:solidFill>
            <a:schemeClr val="accent5"/>
          </a:solidFill>
          <a:ln>
            <a:solidFill>
              <a:srgbClr val="00B0F0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sym typeface="+mn-ea"/>
              </a:rPr>
              <a:t>helpful      plus       twenty       more         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85161" y="1027748"/>
            <a:ext cx="262747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Homework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29753" y="2255997"/>
            <a:ext cx="4944904" cy="15921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1</a:t>
            </a: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. Listen </a:t>
            </a: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to the tape.</a:t>
            </a:r>
            <a:endParaRPr lang="en-US" altLang="zh-CN" sz="33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2</a:t>
            </a: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. Read </a:t>
            </a: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the text and practice.</a:t>
            </a:r>
            <a:endParaRPr lang="zh-CN" altLang="en-US" sz="33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163604" y="1926670"/>
            <a:ext cx="4913717" cy="83869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5000" dirty="0">
                <a:latin typeface="Times New Roman" panose="02020603050405020304" pitchFamily="18" charset="0"/>
              </a:rPr>
              <a:t>What’s …plus …?</a:t>
            </a:r>
            <a:endParaRPr lang="en-US" altLang="zh-CN" sz="5000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41007" y="2007870"/>
            <a:ext cx="494366" cy="83869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5000" b="1">
                <a:solidFill>
                  <a:srgbClr val="FF0000"/>
                </a:solidFill>
              </a:rPr>
              <a:t>2</a:t>
            </a:r>
            <a:endParaRPr lang="en-US" altLang="zh-CN" sz="50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1214" y="1933099"/>
            <a:ext cx="746760" cy="83869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5000" b="1">
                <a:solidFill>
                  <a:srgbClr val="FF0000"/>
                </a:solidFill>
              </a:rPr>
              <a:t> 6</a:t>
            </a:r>
            <a:endParaRPr lang="en-US" altLang="zh-CN" sz="50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0278" y="1939290"/>
            <a:ext cx="494366" cy="83869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5000" b="1">
                <a:solidFill>
                  <a:srgbClr val="FF0000"/>
                </a:solidFill>
              </a:rPr>
              <a:t>8</a:t>
            </a:r>
            <a:endParaRPr lang="en-US" altLang="zh-CN" sz="5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41007" y="2001679"/>
            <a:ext cx="556736" cy="83869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5000" b="1">
                <a:solidFill>
                  <a:srgbClr val="FF0000"/>
                </a:solidFill>
              </a:rPr>
              <a:t>4</a:t>
            </a:r>
            <a:endParaRPr lang="en-US" altLang="zh-CN" sz="50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26707" y="2007870"/>
            <a:ext cx="602456" cy="83869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5000" b="1">
                <a:solidFill>
                  <a:srgbClr val="FF0000"/>
                </a:solidFill>
              </a:rPr>
              <a:t>9</a:t>
            </a:r>
            <a:endParaRPr lang="en-US" altLang="zh-CN" sz="50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66447" y="1970722"/>
            <a:ext cx="782003" cy="76104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4500" b="1">
                <a:solidFill>
                  <a:srgbClr val="FF0000"/>
                </a:solidFill>
              </a:rPr>
              <a:t>12</a:t>
            </a:r>
            <a:endParaRPr lang="en-US" altLang="zh-CN" sz="45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41370" y="3110865"/>
            <a:ext cx="2079737" cy="83869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sz="5000">
                <a:latin typeface="Times New Roman" panose="02020603050405020304" pitchFamily="18" charset="0"/>
                <a:sym typeface="+mn-ea"/>
              </a:rPr>
              <a:t>It is ... .</a:t>
            </a:r>
            <a:endParaRPr lang="en-US" altLang="zh-CN" sz="5000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58665" y="3179921"/>
            <a:ext cx="541020" cy="76104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4500" b="1">
                <a:solidFill>
                  <a:srgbClr val="FF0000"/>
                </a:solidFill>
              </a:rPr>
              <a:t>8</a:t>
            </a:r>
            <a:endParaRPr lang="en-US" altLang="zh-CN" sz="45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21029" y="3179921"/>
            <a:ext cx="815816" cy="76104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4500" b="1">
                <a:solidFill>
                  <a:srgbClr val="FF0000"/>
                </a:solidFill>
              </a:rPr>
              <a:t>12</a:t>
            </a:r>
            <a:endParaRPr lang="en-US" altLang="zh-CN" sz="45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21029" y="3179921"/>
            <a:ext cx="815816" cy="76104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4500" b="1">
                <a:solidFill>
                  <a:srgbClr val="FF0000"/>
                </a:solidFill>
              </a:rPr>
              <a:t>21</a:t>
            </a:r>
            <a:endParaRPr lang="en-US" altLang="zh-CN" sz="4500" b="1">
              <a:solidFill>
                <a:srgbClr val="FF000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420452" y="703422"/>
            <a:ext cx="1654969" cy="1598771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5"/>
          <p:cNvSpPr/>
          <p:nvPr/>
        </p:nvSpPr>
        <p:spPr>
          <a:xfrm>
            <a:off x="2593182" y="1902619"/>
            <a:ext cx="4722019" cy="1337786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>
            <a:spAutoFit/>
          </a:bodyPr>
          <a:lstStyle/>
          <a:p>
            <a:r>
              <a:rPr lang="en-US" altLang="x-none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What’s </a:t>
            </a:r>
            <a:r>
              <a:rPr lang="zh-CN" altLang="en-US" sz="33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___</a:t>
            </a:r>
            <a:r>
              <a:rPr lang="en-US" altLang="x-none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altLang="x-none" sz="33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plus</a:t>
            </a:r>
            <a:r>
              <a:rPr lang="en-US" altLang="x-none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zh-CN" altLang="en-US" sz="33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____</a:t>
            </a:r>
            <a:r>
              <a:rPr lang="en-US" altLang="x-none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?</a:t>
            </a:r>
            <a:endParaRPr lang="en-US" altLang="x-none" sz="33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 几</a:t>
            </a:r>
            <a:r>
              <a:rPr lang="zh-CN" altLang="en-US" sz="3300" b="1" dirty="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加</a:t>
            </a:r>
            <a:r>
              <a:rPr lang="zh-CN" altLang="en-US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上几是多少？</a:t>
            </a:r>
            <a:r>
              <a:rPr lang="en-US" altLang="x-none" sz="33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           </a:t>
            </a:r>
            <a:endParaRPr lang="zh-CN" altLang="en-US" sz="3300" b="1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3321" name="图片 13320" descr="Parrot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39554" y="1609725"/>
            <a:ext cx="4528661" cy="24684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767978" y="2283619"/>
            <a:ext cx="3043141" cy="5770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3300" b="1" dirty="0">
                <a:latin typeface="Times New Roman" panose="02020603050405020304" pitchFamily="18" charset="0"/>
              </a:rPr>
              <a:t>What’s </a:t>
            </a:r>
            <a:r>
              <a:rPr lang="en-US" altLang="zh-CN" sz="3300" b="1" dirty="0">
                <a:latin typeface="Times New Roman" panose="02020603050405020304" pitchFamily="18" charset="0"/>
              </a:rPr>
              <a:t>he like? 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12291"/>
          <p:cNvSpPr txBox="1"/>
          <p:nvPr/>
        </p:nvSpPr>
        <p:spPr>
          <a:xfrm>
            <a:off x="2563178" y="1365409"/>
            <a:ext cx="6470105" cy="7001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l"/>
            <a:r>
              <a:rPr lang="en-US" altLang="zh-CN" sz="4100" b="1" dirty="0">
                <a:latin typeface="Times New Roman" panose="02020603050405020304" pitchFamily="18" charset="0"/>
              </a:rPr>
              <a:t>He’s very </a:t>
            </a:r>
            <a:r>
              <a:rPr lang="en-US" altLang="zh-CN" sz="4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naughty and loud</a:t>
            </a:r>
            <a:r>
              <a:rPr lang="en-US" altLang="zh-CN" sz="4100" b="1" dirty="0">
                <a:latin typeface="Times New Roman" panose="02020603050405020304" pitchFamily="18" charset="0"/>
              </a:rPr>
              <a:t>.</a:t>
            </a:r>
            <a:endParaRPr lang="en-US" altLang="zh-CN" sz="4100" b="1" dirty="0">
              <a:latin typeface="Times New Roman" panose="02020603050405020304" pitchFamily="18" charset="0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2629972" y="2731294"/>
            <a:ext cx="5614357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What is the parrot like today?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pic>
        <p:nvPicPr>
          <p:cNvPr id="12294" name="图片 12293" descr="Parrot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39554" y="2165509"/>
            <a:ext cx="2171700" cy="11882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1768725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314" name="文本框 13313"/>
          <p:cNvSpPr txBox="1"/>
          <p:nvPr/>
        </p:nvSpPr>
        <p:spPr>
          <a:xfrm>
            <a:off x="2197417" y="745332"/>
            <a:ext cx="5338337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What is parrot like today?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3" name="图片 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52700" y="1562576"/>
            <a:ext cx="4350068" cy="346424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文本框 13313"/>
          <p:cNvSpPr txBox="1"/>
          <p:nvPr/>
        </p:nvSpPr>
        <p:spPr>
          <a:xfrm>
            <a:off x="1124426" y="860108"/>
            <a:ext cx="5338337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What is parrot like today?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3203258" y="2723436"/>
            <a:ext cx="4040080" cy="83869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5000" dirty="0">
                <a:latin typeface="Times New Roman" panose="02020603050405020304" pitchFamily="18" charset="0"/>
              </a:rPr>
              <a:t>He</a:t>
            </a:r>
            <a:r>
              <a:rPr lang="en-US" altLang="zh-CN" sz="5000" dirty="0">
                <a:latin typeface="Times New Roman" panose="02020603050405020304" pitchFamily="18" charset="0"/>
              </a:rPr>
              <a:t>’</a:t>
            </a:r>
            <a:r>
              <a:rPr lang="zh-CN" altLang="en-US" sz="5000" dirty="0">
                <a:latin typeface="Times New Roman" panose="02020603050405020304" pitchFamily="18" charset="0"/>
              </a:rPr>
              <a:t>s </a:t>
            </a:r>
            <a:r>
              <a:rPr lang="zh-CN" altLang="en-US" sz="5000" dirty="0">
                <a:latin typeface="Times New Roman" panose="02020603050405020304" pitchFamily="18" charset="0"/>
              </a:rPr>
              <a:t>_______. </a:t>
            </a:r>
            <a:endParaRPr lang="zh-CN" altLang="en-US" sz="5000" dirty="0">
              <a:latin typeface="Times New Roman" panose="02020603050405020304" pitchFamily="18" charset="0"/>
            </a:endParaRPr>
          </a:p>
        </p:txBody>
      </p:sp>
      <p:sp>
        <p:nvSpPr>
          <p:cNvPr id="13316" name="矩形 13315"/>
          <p:cNvSpPr/>
          <p:nvPr/>
        </p:nvSpPr>
        <p:spPr>
          <a:xfrm>
            <a:off x="4684872" y="2723674"/>
            <a:ext cx="2666524" cy="1199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helpful</a:t>
            </a:r>
            <a:endParaRPr lang="zh-CN" altLang="en-US" sz="5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肯帮忙的，有用的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文本框 13316"/>
          <p:cNvSpPr txBox="1"/>
          <p:nvPr/>
        </p:nvSpPr>
        <p:spPr>
          <a:xfrm rot="20453423">
            <a:off x="4439126" y="1660208"/>
            <a:ext cx="1242060" cy="48387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700">
                <a:latin typeface="Times New Roman" panose="02020603050405020304" pitchFamily="18" charset="0"/>
              </a:rPr>
              <a:t>naughty</a:t>
            </a:r>
            <a:endParaRPr lang="en-US" altLang="zh-CN" sz="2700">
              <a:latin typeface="Times New Roman" panose="02020603050405020304" pitchFamily="18" charset="0"/>
            </a:endParaRPr>
          </a:p>
        </p:txBody>
      </p:sp>
      <p:grpSp>
        <p:nvGrpSpPr>
          <p:cNvPr id="13318" name="组合 13317"/>
          <p:cNvGrpSpPr/>
          <p:nvPr/>
        </p:nvGrpSpPr>
        <p:grpSpPr>
          <a:xfrm>
            <a:off x="5060156" y="2162606"/>
            <a:ext cx="171450" cy="171450"/>
            <a:chOff x="0" y="0"/>
            <a:chExt cx="144" cy="192"/>
          </a:xfrm>
        </p:grpSpPr>
        <p:sp>
          <p:nvSpPr>
            <p:cNvPr id="13319" name="直接连接符 13318"/>
            <p:cNvSpPr/>
            <p:nvPr/>
          </p:nvSpPr>
          <p:spPr>
            <a:xfrm>
              <a:off x="0" y="0"/>
              <a:ext cx="144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20" name="直接连接符 13319"/>
            <p:cNvSpPr/>
            <p:nvPr/>
          </p:nvSpPr>
          <p:spPr>
            <a:xfrm flipH="1">
              <a:off x="0" y="0"/>
              <a:ext cx="144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13321" name="图片 13320" descr="Parrot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29164" y="1613535"/>
            <a:ext cx="2571750" cy="140136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16385"/>
          <p:cNvSpPr txBox="1"/>
          <p:nvPr/>
        </p:nvSpPr>
        <p:spPr>
          <a:xfrm>
            <a:off x="1481614" y="1522095"/>
            <a:ext cx="5801300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Times New Roman" panose="02020603050405020304" pitchFamily="18" charset="0"/>
              </a:rPr>
              <a:t>. What </a:t>
            </a:r>
            <a:r>
              <a:rPr lang="en-US" altLang="zh-CN" sz="3600" dirty="0">
                <a:latin typeface="Times New Roman" panose="02020603050405020304" pitchFamily="18" charset="0"/>
              </a:rPr>
              <a:t>can’t the little girl do?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1553052" y="3133725"/>
            <a:ext cx="5655731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Times New Roman" panose="02020603050405020304" pitchFamily="18" charset="0"/>
              </a:rPr>
              <a:t>. What </a:t>
            </a:r>
            <a:r>
              <a:rPr lang="en-US" altLang="zh-CN" sz="3600" i="1" u="sng" dirty="0">
                <a:latin typeface="Times New Roman" panose="02020603050405020304" pitchFamily="18" charset="0"/>
              </a:rPr>
              <a:t>is</a:t>
            </a:r>
            <a:r>
              <a:rPr lang="en-US" altLang="zh-CN" sz="3600" dirty="0">
                <a:latin typeface="Times New Roman" panose="02020603050405020304" pitchFamily="18" charset="0"/>
              </a:rPr>
              <a:t> parrot </a:t>
            </a:r>
            <a:r>
              <a:rPr lang="en-US" altLang="zh-CN" sz="3600" i="1" u="sng" dirty="0">
                <a:latin typeface="Times New Roman" panose="02020603050405020304" pitchFamily="18" charset="0"/>
              </a:rPr>
              <a:t>going to</a:t>
            </a:r>
            <a:r>
              <a:rPr lang="en-US" altLang="zh-CN" sz="3600" dirty="0">
                <a:latin typeface="Times New Roman" panose="02020603050405020304" pitchFamily="18" charset="0"/>
              </a:rPr>
              <a:t> do?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1664494" y="2308384"/>
            <a:ext cx="5795963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300" dirty="0">
                <a:solidFill>
                  <a:srgbClr val="FF0000"/>
                </a:solidFill>
                <a:latin typeface="Times New Roman" panose="02020603050405020304" pitchFamily="18" charset="0"/>
              </a:rPr>
              <a:t>This little girl can’t do her </a:t>
            </a:r>
            <a:r>
              <a:rPr lang="en-US" altLang="zh-CN" sz="33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Maths</a:t>
            </a:r>
            <a:r>
              <a:rPr lang="en-US" altLang="zh-CN" sz="3300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33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1664494" y="4060032"/>
            <a:ext cx="4899033" cy="5309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The parrot </a:t>
            </a:r>
            <a:r>
              <a:rPr lang="en-US" altLang="zh-CN" sz="3000" i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is going to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 help her.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3113723" y="770573"/>
            <a:ext cx="3366259" cy="62324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Ask and answer.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tags/tag1.xml><?xml version="1.0" encoding="utf-8"?>
<p:tagLst xmlns:p="http://schemas.openxmlformats.org/presentationml/2006/main">
  <p:tag name="KSO_WPP_MARK_KEY" val="1fabcfcd-f896-477d-93ca-3b13b4e24e6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1836</Words>
  <Application>WPS 演示</Application>
  <PresentationFormat>全屏显示(16:9)</PresentationFormat>
  <Paragraphs>178</Paragraphs>
  <Slides>21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Arial Unicode MS</vt:lpstr>
      <vt:lpstr>Arial</vt:lpstr>
      <vt:lpstr>第一PPT模板网-WWW.1PPT.COM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412</cp:revision>
  <dcterms:created xsi:type="dcterms:W3CDTF">2013-07-01T03:05:00Z</dcterms:created>
  <dcterms:modified xsi:type="dcterms:W3CDTF">2023-02-15T03:24:28Z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02864F44322E4742A0C6F9E19CEF9018</vt:lpwstr>
  </property>
</Properties>
</file>