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80" r:id="rId3"/>
    <p:sldId id="334" r:id="rId5"/>
    <p:sldId id="358" r:id="rId6"/>
    <p:sldId id="361" r:id="rId7"/>
    <p:sldId id="360" r:id="rId8"/>
    <p:sldId id="363" r:id="rId9"/>
    <p:sldId id="362" r:id="rId10"/>
    <p:sldId id="342" r:id="rId11"/>
    <p:sldId id="379" r:id="rId12"/>
    <p:sldId id="378" r:id="rId13"/>
    <p:sldId id="370" r:id="rId14"/>
    <p:sldId id="336" r:id="rId15"/>
    <p:sldId id="365" r:id="rId16"/>
    <p:sldId id="364" r:id="rId17"/>
    <p:sldId id="369" r:id="rId18"/>
    <p:sldId id="368" r:id="rId19"/>
    <p:sldId id="335" r:id="rId20"/>
    <p:sldId id="355" r:id="rId21"/>
    <p:sldId id="268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53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2.wav"/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GIF"/><Relationship Id="rId3" Type="http://schemas.openxmlformats.org/officeDocument/2006/relationships/image" Target="../media/image14.GIF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4.GIF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100964" y="1417662"/>
            <a:ext cx="5906691" cy="1287389"/>
            <a:chOff x="-908441" y="2008477"/>
            <a:chExt cx="7875497" cy="1714149"/>
          </a:xfrm>
        </p:grpSpPr>
        <p:sp>
          <p:nvSpPr>
            <p:cNvPr id="2" name="矩形 24"/>
            <p:cNvSpPr/>
            <p:nvPr/>
          </p:nvSpPr>
          <p:spPr>
            <a:xfrm>
              <a:off x="1903247" y="2008477"/>
              <a:ext cx="2497138" cy="6099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4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908441" y="2780081"/>
              <a:ext cx="7875497" cy="9425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sym typeface="+mn-ea"/>
                </a:rPr>
                <a:t>We’ll pick fruit.</a:t>
              </a:r>
              <a:endParaRPr lang="zh-CN" altLang="en-US" sz="4000" b="1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8382" y="1152525"/>
            <a:ext cx="2998277" cy="3990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3148" y="1509450"/>
            <a:ext cx="4340635" cy="34826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3" descr="C:\Users\Administrator\Desktop\捕获4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567953" y="1509475"/>
            <a:ext cx="4125515" cy="34825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75962" y="1816418"/>
            <a:ext cx="4223385" cy="48387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I will pick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eighteen peaches.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2651284"/>
            <a:ext cx="417480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I will pick 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fourteen pears.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" name="Picture 3" descr="C:\Users\Administrator\Desktop\捕获4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835605" y="1412082"/>
            <a:ext cx="3857625" cy="3161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100489" y="3641408"/>
            <a:ext cx="4174331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I will pick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sixteen apples.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517458" y="751046"/>
            <a:ext cx="3810000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4500">
                <a:latin typeface="Times New Roman" panose="02020603050405020304" pitchFamily="18" charset="0"/>
                <a:cs typeface="宋体" panose="02010600030101010101" pitchFamily="2" charset="-122"/>
              </a:rPr>
              <a:t>Act the dialog.</a:t>
            </a:r>
            <a:endParaRPr lang="zh-CN" altLang="en-US" sz="450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70259" y="1628776"/>
            <a:ext cx="4257199" cy="3357086"/>
          </a:xfrm>
          <a:prstGeom prst="round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05050" y="2260283"/>
            <a:ext cx="4276725" cy="62245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3600" b="1" spc="38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+mn-ea"/>
              </a:rPr>
              <a:t>Work in pairs.</a:t>
            </a:r>
            <a:endParaRPr lang="en-US" altLang="zh-CN" sz="3600" b="1" spc="38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Picture 3" descr="C:\Users\Administrator\Desktop\捕获4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435657" y="1026319"/>
            <a:ext cx="6107906" cy="246459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0"/>
          <p:cNvGrpSpPr/>
          <p:nvPr/>
        </p:nvGrpSpPr>
        <p:grpSpPr>
          <a:xfrm>
            <a:off x="730092" y="3202544"/>
            <a:ext cx="2893219" cy="1553765"/>
            <a:chOff x="571472" y="3633154"/>
            <a:chExt cx="3857652" cy="2071702"/>
          </a:xfrm>
        </p:grpSpPr>
        <p:sp>
          <p:nvSpPr>
            <p:cNvPr id="28680" name="云形标注 4"/>
            <p:cNvSpPr/>
            <p:nvPr/>
          </p:nvSpPr>
          <p:spPr>
            <a:xfrm>
              <a:off x="571472" y="3633154"/>
              <a:ext cx="3857652" cy="2071702"/>
            </a:xfrm>
            <a:prstGeom prst="cloudCallout">
              <a:avLst>
                <a:gd name="adj1" fmla="val 40666"/>
                <a:gd name="adj2" fmla="val 73080"/>
              </a:avLst>
            </a:prstGeom>
            <a:noFill/>
            <a:ln w="9525" cap="flat" cmpd="sng">
              <a:solidFill>
                <a:srgbClr val="00206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dirty="0">
                <a:latin typeface="Algerian" pitchFamily="82" charset="0"/>
              </a:endParaRPr>
            </a:p>
          </p:txBody>
        </p:sp>
        <p:sp>
          <p:nvSpPr>
            <p:cNvPr id="28681" name="TextBox 8"/>
            <p:cNvSpPr txBox="1"/>
            <p:nvPr/>
          </p:nvSpPr>
          <p:spPr>
            <a:xfrm>
              <a:off x="571472" y="4017649"/>
              <a:ext cx="3714776" cy="14773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Will you pick peaches?</a:t>
              </a:r>
              <a:endParaRPr lang="zh-CN" altLang="en-US" sz="33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4327207" y="3202782"/>
            <a:ext cx="2946821" cy="1684972"/>
            <a:chOff x="5128894" y="3857628"/>
            <a:chExt cx="3929092" cy="2246645"/>
          </a:xfrm>
        </p:grpSpPr>
        <p:sp>
          <p:nvSpPr>
            <p:cNvPr id="28678" name="云形标注 5"/>
            <p:cNvSpPr/>
            <p:nvPr/>
          </p:nvSpPr>
          <p:spPr>
            <a:xfrm>
              <a:off x="5128896" y="3857628"/>
              <a:ext cx="3929090" cy="2214578"/>
            </a:xfrm>
            <a:prstGeom prst="cloudCallout">
              <a:avLst>
                <a:gd name="adj1" fmla="val -44602"/>
                <a:gd name="adj2" fmla="val 65756"/>
              </a:avLst>
            </a:prstGeom>
            <a:noFill/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dirty="0">
                <a:latin typeface="Algerian" pitchFamily="82" charset="0"/>
              </a:endParaRPr>
            </a:p>
          </p:txBody>
        </p:sp>
        <p:sp>
          <p:nvSpPr>
            <p:cNvPr id="28679" name="TextBox 9"/>
            <p:cNvSpPr txBox="1"/>
            <p:nvPr/>
          </p:nvSpPr>
          <p:spPr>
            <a:xfrm>
              <a:off x="5128894" y="4134489"/>
              <a:ext cx="3580128" cy="19697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Yes, I’ll pick eighteen peaches</a:t>
              </a:r>
              <a:r>
                <a:rPr lang="en-US" altLang="zh-CN" dirty="0">
                  <a:latin typeface="Algerian" pitchFamily="82" charset="0"/>
                </a:rPr>
                <a:t>.</a:t>
              </a:r>
              <a:endParaRPr lang="zh-CN" altLang="en-US" dirty="0">
                <a:latin typeface="Algerian" pitchFamily="82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55608" y="571977"/>
            <a:ext cx="2147411" cy="21474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3" descr="C:\Users\Administrator\Desktop\捕获4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441734" y="505778"/>
            <a:ext cx="2825115" cy="2279809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4" name="Picture 3" descr="C:\Users\Administrator\Desktop\捕获4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388394" y="280512"/>
            <a:ext cx="2932271" cy="2730341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88394" y="142875"/>
            <a:ext cx="3237548" cy="3378518"/>
          </a:xfrm>
          <a:prstGeom prst="ellipse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9702" name="组合 11"/>
          <p:cNvGrpSpPr/>
          <p:nvPr/>
        </p:nvGrpSpPr>
        <p:grpSpPr>
          <a:xfrm>
            <a:off x="4442460" y="2719388"/>
            <a:ext cx="3482579" cy="1875235"/>
            <a:chOff x="4714876" y="3857628"/>
            <a:chExt cx="4429121" cy="2214578"/>
          </a:xfrm>
        </p:grpSpPr>
        <p:sp>
          <p:nvSpPr>
            <p:cNvPr id="29705" name="云形标注 5"/>
            <p:cNvSpPr/>
            <p:nvPr/>
          </p:nvSpPr>
          <p:spPr>
            <a:xfrm>
              <a:off x="4714876" y="3857628"/>
              <a:ext cx="3929090" cy="2214578"/>
            </a:xfrm>
            <a:prstGeom prst="cloudCallout">
              <a:avLst>
                <a:gd name="adj1" fmla="val -44222"/>
                <a:gd name="adj2" fmla="val 71977"/>
              </a:avLst>
            </a:prstGeom>
            <a:noFill/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dirty="0">
                <a:latin typeface="Algerian" pitchFamily="82" charset="0"/>
              </a:endParaRPr>
            </a:p>
          </p:txBody>
        </p:sp>
        <p:sp>
          <p:nvSpPr>
            <p:cNvPr id="29706" name="TextBox 9"/>
            <p:cNvSpPr txBox="1"/>
            <p:nvPr/>
          </p:nvSpPr>
          <p:spPr>
            <a:xfrm>
              <a:off x="4857749" y="4500577"/>
              <a:ext cx="4286248" cy="654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Yes, I’ll pick</a:t>
              </a:r>
              <a:r>
                <a:rPr lang="en-US" altLang="zh-CN" sz="30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…</a:t>
              </a:r>
              <a:r>
                <a:rPr lang="en-US" altLang="zh-CN" b="1" dirty="0">
                  <a:latin typeface="Algerian" pitchFamily="82" charset="0"/>
                </a:rPr>
                <a:t>.</a:t>
              </a:r>
              <a:endParaRPr lang="zh-CN" altLang="en-US" b="1" dirty="0">
                <a:latin typeface="Algerian" pitchFamily="82" charset="0"/>
              </a:endParaRPr>
            </a:p>
          </p:txBody>
        </p:sp>
      </p:grpSp>
      <p:sp>
        <p:nvSpPr>
          <p:cNvPr id="29703" name="云形标注 4"/>
          <p:cNvSpPr/>
          <p:nvPr/>
        </p:nvSpPr>
        <p:spPr>
          <a:xfrm>
            <a:off x="998697" y="2861073"/>
            <a:ext cx="2893219" cy="1768078"/>
          </a:xfrm>
          <a:prstGeom prst="cloudCallout">
            <a:avLst>
              <a:gd name="adj1" fmla="val 35125"/>
              <a:gd name="adj2" fmla="val 87102"/>
            </a:avLst>
          </a:prstGeom>
          <a:noFill/>
          <a:ln w="9525" cap="flat" cmpd="sng">
            <a:solidFill>
              <a:srgbClr val="00206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latin typeface="Algerian" pitchFamily="82" charset="0"/>
            </a:endParaRPr>
          </a:p>
        </p:txBody>
      </p:sp>
      <p:sp>
        <p:nvSpPr>
          <p:cNvPr id="29704" name="矩形 11"/>
          <p:cNvSpPr/>
          <p:nvPr/>
        </p:nvSpPr>
        <p:spPr>
          <a:xfrm>
            <a:off x="998696" y="3450432"/>
            <a:ext cx="3200400" cy="53101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you pick </a:t>
            </a:r>
            <a:r>
              <a:rPr lang="en-US" altLang="zh-CN" sz="3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zh-CN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3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55" name="Picture 3" descr="DSC04085"/>
          <p:cNvPicPr>
            <a:picLocks noGrp="1"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10089" y="1715453"/>
            <a:ext cx="4424839" cy="2278856"/>
          </a:xfrm>
          <a:prstGeom prst="rect">
            <a:avLst/>
          </a:prstGeom>
          <a:solidFill>
            <a:srgbClr val="FF0000">
              <a:alpha val="100000"/>
            </a:srgbClr>
          </a:solidFill>
          <a:ln w="88900" cmpd="thickThin">
            <a:solidFill>
              <a:srgbClr val="FF0000">
                <a:alpha val="100000"/>
              </a:srgbClr>
            </a:solidFill>
            <a:prstDash val="sysDot"/>
            <a:miter/>
          </a:ln>
        </p:spPr>
      </p:pic>
      <p:sp>
        <p:nvSpPr>
          <p:cNvPr id="34820" name="Text Box 4"/>
          <p:cNvSpPr txBox="1"/>
          <p:nvPr/>
        </p:nvSpPr>
        <p:spPr>
          <a:xfrm>
            <a:off x="5490211" y="1196817"/>
            <a:ext cx="3282791" cy="346186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This weekend, we are going to  a____________.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We’ll pick fruit. We’ll pick___________________. We’ll pick___________________. I like ___________best.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34821" name="WordArt 5"/>
          <p:cNvSpPr>
            <a:spLocks noTextEdit="1"/>
          </p:cNvSpPr>
          <p:nvPr/>
        </p:nvSpPr>
        <p:spPr>
          <a:xfrm>
            <a:off x="2050733" y="854392"/>
            <a:ext cx="1943100" cy="539354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7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fruit farm</a:t>
            </a:r>
            <a:endParaRPr lang="zh-CN" altLang="en-US" sz="27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59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4" descr="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39554" y="1905953"/>
            <a:ext cx="4458176" cy="2240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Text Box 7"/>
          <p:cNvSpPr txBox="1"/>
          <p:nvPr/>
        </p:nvSpPr>
        <p:spPr>
          <a:xfrm>
            <a:off x="4828222" y="1538764"/>
            <a:ext cx="4172903" cy="260746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dirty="0">
                <a:latin typeface="Times New Roman" panose="02020603050405020304" pitchFamily="18" charset="0"/>
              </a:rPr>
              <a:t>This________, we are going to________</a:t>
            </a:r>
            <a:endParaRPr lang="en-US" altLang="zh-CN" sz="3300" dirty="0">
              <a:latin typeface="Times New Roman" panose="02020603050405020304" pitchFamily="18" charset="0"/>
            </a:endParaRPr>
          </a:p>
          <a:p>
            <a:r>
              <a:rPr lang="en-US" altLang="zh-CN" sz="3300" dirty="0">
                <a:latin typeface="Times New Roman" panose="02020603050405020304" pitchFamily="18" charset="0"/>
              </a:rPr>
              <a:t>We’ll see______.</a:t>
            </a:r>
            <a:endParaRPr lang="en-US" altLang="zh-CN" sz="3300" dirty="0">
              <a:latin typeface="Times New Roman" panose="02020603050405020304" pitchFamily="18" charset="0"/>
            </a:endParaRPr>
          </a:p>
          <a:p>
            <a:r>
              <a:rPr lang="en-US" altLang="zh-CN" sz="3300" dirty="0">
                <a:latin typeface="Times New Roman" panose="02020603050405020304" pitchFamily="18" charset="0"/>
              </a:rPr>
              <a:t>We’ll see______.</a:t>
            </a:r>
            <a:endParaRPr lang="en-US" altLang="zh-CN" sz="3300" dirty="0">
              <a:latin typeface="Times New Roman" panose="02020603050405020304" pitchFamily="18" charset="0"/>
            </a:endParaRPr>
          </a:p>
          <a:p>
            <a:r>
              <a:rPr lang="en-US" altLang="zh-CN" sz="3300" dirty="0">
                <a:latin typeface="Times New Roman" panose="02020603050405020304" pitchFamily="18" charset="0"/>
              </a:rPr>
              <a:t>I like___________best.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  <p:sp>
        <p:nvSpPr>
          <p:cNvPr id="37894" name="WordArt 8"/>
          <p:cNvSpPr>
            <a:spLocks noTextEdit="1"/>
          </p:cNvSpPr>
          <p:nvPr/>
        </p:nvSpPr>
        <p:spPr>
          <a:xfrm>
            <a:off x="1791891" y="1052989"/>
            <a:ext cx="701278" cy="48577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7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zoo</a:t>
            </a:r>
            <a:endParaRPr lang="zh-CN" altLang="en-US" sz="27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0670" y="1663270"/>
            <a:ext cx="6558915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What fruit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will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we pick?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We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will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pick... .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Will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 we pick... ?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Yes, I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will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. 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No, I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won’t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86601" y="1012032"/>
            <a:ext cx="242792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Homework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04561" y="2315527"/>
            <a:ext cx="5204460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after the tape and read the text fluently.</a:t>
            </a:r>
            <a:endParaRPr lang="zh-CN" altLang="en-US" sz="36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1" y="630228"/>
            <a:ext cx="9144000" cy="2340592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7170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3598" y="629841"/>
            <a:ext cx="8736806" cy="2341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1" y="1660931"/>
            <a:ext cx="9144000" cy="1017598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2848927" y="2028825"/>
            <a:ext cx="3159443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Sing a song</a:t>
            </a:r>
            <a:endParaRPr lang="zh-CN" altLang="en-US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16430" y="1461612"/>
            <a:ext cx="5311140" cy="3389471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41872" y="724852"/>
            <a:ext cx="2059781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latin typeface="Times New Roman" panose="02020603050405020304" pitchFamily="18" charset="0"/>
              </a:rPr>
              <a:t>Fruit Song</a:t>
            </a:r>
            <a:endParaRPr lang="en-US" altLang="zh-CN" sz="33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fruit">
            <a:hlinkHover r:id="" action="ppaction://noaction">
              <a:snd r:embed="rId3" name="chimes.wav"/>
            </a:hlinkHover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71349" y="2269807"/>
            <a:ext cx="2800350" cy="186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6" name="Picture 11" descr="20054119294882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35894" y="3761899"/>
            <a:ext cx="1233011" cy="1215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Text Box 19"/>
          <p:cNvSpPr txBox="1"/>
          <p:nvPr/>
        </p:nvSpPr>
        <p:spPr>
          <a:xfrm>
            <a:off x="6160294" y="2269808"/>
            <a:ext cx="1657350" cy="9834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fruit</a:t>
            </a:r>
            <a:endParaRPr lang="en-US" altLang="zh-CN" sz="6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9" name="Text Box 24"/>
          <p:cNvSpPr txBox="1"/>
          <p:nvPr/>
        </p:nvSpPr>
        <p:spPr>
          <a:xfrm>
            <a:off x="3905488" y="1623775"/>
            <a:ext cx="1403747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pear</a:t>
            </a:r>
            <a:r>
              <a:rPr lang="en-US" altLang="zh-CN" sz="2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27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0" name="Text Box 25"/>
          <p:cNvSpPr txBox="1"/>
          <p:nvPr/>
        </p:nvSpPr>
        <p:spPr>
          <a:xfrm>
            <a:off x="6091000" y="1785700"/>
            <a:ext cx="1403747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apple</a:t>
            </a:r>
            <a:r>
              <a:rPr lang="en-US" altLang="zh-CN" sz="2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27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2" name="Text Box 29"/>
          <p:cNvSpPr txBox="1"/>
          <p:nvPr/>
        </p:nvSpPr>
        <p:spPr>
          <a:xfrm>
            <a:off x="1435894" y="3361373"/>
            <a:ext cx="1433513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banana</a:t>
            </a:r>
            <a:r>
              <a:rPr lang="en-US" altLang="zh-CN" sz="2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27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" name="Group 35"/>
          <p:cNvGrpSpPr/>
          <p:nvPr/>
        </p:nvGrpSpPr>
        <p:grpSpPr>
          <a:xfrm>
            <a:off x="1621870" y="791676"/>
            <a:ext cx="1315392" cy="1901684"/>
            <a:chOff x="340" y="420"/>
            <a:chExt cx="1179" cy="1664"/>
          </a:xfrm>
        </p:grpSpPr>
        <p:pic>
          <p:nvPicPr>
            <p:cNvPr id="11282" name="Picture 32" descr="200511011846_2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402" y="420"/>
              <a:ext cx="1056" cy="7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1" name="Text Box 34"/>
            <p:cNvSpPr txBox="1"/>
            <p:nvPr/>
          </p:nvSpPr>
          <p:spPr>
            <a:xfrm>
              <a:off x="340" y="1276"/>
              <a:ext cx="1179" cy="8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700" b="1" dirty="0">
                  <a:latin typeface="Times New Roman" panose="02020603050405020304" pitchFamily="18" charset="0"/>
                </a:rPr>
                <a:t>peache</a:t>
              </a:r>
              <a:r>
                <a:rPr lang="en-US" altLang="zh-CN" sz="2700" b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s</a:t>
              </a:r>
              <a:endParaRPr lang="en-US" altLang="zh-CN" sz="27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11278" name="Picture 56" descr="4467_941158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505099" y="3937636"/>
            <a:ext cx="1445419" cy="11491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TextBox 53"/>
          <p:cNvSpPr txBox="1"/>
          <p:nvPr/>
        </p:nvSpPr>
        <p:spPr>
          <a:xfrm>
            <a:off x="6435566" y="3361372"/>
            <a:ext cx="1584008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300" b="1" dirty="0">
                <a:latin typeface="Times New Roman" panose="02020603050405020304" pitchFamily="18" charset="0"/>
              </a:rPr>
              <a:t>orang</a:t>
            </a:r>
            <a:r>
              <a:rPr lang="en-US" altLang="zh-CN" sz="33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s</a:t>
            </a:r>
            <a:endParaRPr lang="zh-CN" altLang="en-US" sz="33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785961" y="533400"/>
            <a:ext cx="1708785" cy="12815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872389" y="651510"/>
            <a:ext cx="1398746" cy="104536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9" grpId="0"/>
      <p:bldP spid="12300" grpId="0"/>
      <p:bldP spid="12302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2935" y="868204"/>
            <a:ext cx="5718334" cy="3798094"/>
          </a:xfrm>
          <a:prstGeom prst="rect">
            <a:avLst/>
          </a:prstGeom>
        </p:spPr>
      </p:pic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3"/>
          <p:cNvSpPr txBox="1"/>
          <p:nvPr/>
        </p:nvSpPr>
        <p:spPr>
          <a:xfrm>
            <a:off x="4656296" y="3094196"/>
            <a:ext cx="3619500" cy="89916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 fruit farm</a:t>
            </a:r>
            <a:endParaRPr lang="en-US" altLang="zh-CN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48" name="AutoShape 4"/>
          <p:cNvSpPr/>
          <p:nvPr/>
        </p:nvSpPr>
        <p:spPr>
          <a:xfrm>
            <a:off x="1965484" y="3094197"/>
            <a:ext cx="6423184" cy="1118711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3600" b="1" dirty="0">
                <a:latin typeface="Times New Roman" panose="02020603050405020304" pitchFamily="18" charset="0"/>
              </a:rPr>
              <a:t>We’re going to 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600" b="1" dirty="0">
                <a:latin typeface="Times New Roman" panose="02020603050405020304" pitchFamily="18" charset="0"/>
              </a:rPr>
              <a:t>a fruit farm.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2293" name="Picture 5" descr="fruit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65181" y="1066324"/>
            <a:ext cx="1732598" cy="1130618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22" descr="2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7849" y="561261"/>
            <a:ext cx="2672953" cy="32646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8" descr="027ba.gif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985" y="2464594"/>
            <a:ext cx="477441" cy="4774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9" name="图片 18" descr="027ba.gif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1173" y="2143125"/>
            <a:ext cx="477441" cy="4774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8" descr="027ba.gif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298" y="1768079"/>
            <a:ext cx="477441" cy="477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43" name="AutoShape 19" descr="20791814848159"/>
          <p:cNvSpPr/>
          <p:nvPr/>
        </p:nvSpPr>
        <p:spPr>
          <a:xfrm>
            <a:off x="7454028" y="2904411"/>
            <a:ext cx="701278" cy="1079897"/>
          </a:xfrm>
          <a:prstGeom prst="cloudCallout">
            <a:avLst>
              <a:gd name="adj1" fmla="val 57639"/>
              <a:gd name="adj2" fmla="val 68634"/>
            </a:avLst>
          </a:prstGeom>
          <a:blipFill rotWithShape="1">
            <a:blip r:embed="rId5" cstate="email"/>
            <a:stretch>
              <a:fillRect/>
            </a:stretch>
          </a:blipFill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latin typeface="Algerian" pitchFamily="82" charset="0"/>
            </a:endParaRPr>
          </a:p>
        </p:txBody>
      </p:sp>
      <p:sp>
        <p:nvSpPr>
          <p:cNvPr id="13320" name="Oval 21" descr="00"/>
          <p:cNvSpPr/>
          <p:nvPr/>
        </p:nvSpPr>
        <p:spPr>
          <a:xfrm>
            <a:off x="6496289" y="1437085"/>
            <a:ext cx="1431131" cy="1620440"/>
          </a:xfrm>
          <a:prstGeom prst="ellipse">
            <a:avLst/>
          </a:prstGeom>
          <a:noFill/>
          <a:ln w="9525">
            <a:noFill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dirty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" y="1174195"/>
            <a:ext cx="2732485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5400" b="1" i="1" dirty="0">
                <a:latin typeface="Times New Roman" panose="02020603050405020304" pitchFamily="18" charset="0"/>
              </a:rPr>
              <a:t>pick  apple</a:t>
            </a:r>
            <a:r>
              <a:rPr lang="en-US" altLang="zh-CN" sz="5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5400" b="1" i="1" dirty="0">
                <a:latin typeface="Times New Roman" panose="02020603050405020304" pitchFamily="18" charset="0"/>
              </a:rPr>
              <a:t> </a:t>
            </a:r>
            <a:endParaRPr lang="zh-CN" altLang="en-US" sz="5400" b="1" i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88529E-7 C -0.11303 0.00069 -0.22605 0.00162 -0.21841 0.02845 C -0.21059 0.05527 0.00225 0.13945 0.04652 0.16166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0" y="8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22" descr="2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501" y="1520190"/>
            <a:ext cx="2466023" cy="31461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6" name="AutoShape 8" descr="20791814848159"/>
          <p:cNvSpPr/>
          <p:nvPr/>
        </p:nvSpPr>
        <p:spPr>
          <a:xfrm>
            <a:off x="7028736" y="3586401"/>
            <a:ext cx="701278" cy="1079897"/>
          </a:xfrm>
          <a:prstGeom prst="cloudCallout">
            <a:avLst>
              <a:gd name="adj1" fmla="val 57639"/>
              <a:gd name="adj2" fmla="val 68634"/>
            </a:avLst>
          </a:prstGeom>
          <a:blipFill rotWithShape="1">
            <a:blip r:embed="rId4" cstate="email"/>
            <a:stretch>
              <a:fillRect/>
            </a:stretch>
          </a:blipFill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latin typeface="Algerian" pitchFamily="82" charset="0"/>
            </a:endParaRPr>
          </a:p>
        </p:txBody>
      </p:sp>
      <p:pic>
        <p:nvPicPr>
          <p:cNvPr id="11" name="图片 10" descr="Mypsd_2112_201305280824220022B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104686" y="2782729"/>
            <a:ext cx="348854" cy="482204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srgbClr val="92D050">
                <a:alpha val="40000"/>
              </a:srgbClr>
            </a:outerShdw>
          </a:effectLst>
        </p:spPr>
      </p:pic>
      <p:pic>
        <p:nvPicPr>
          <p:cNvPr id="15" name="图片 14" descr="Mypsd_2112_201305280824220022B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306729" y="2085975"/>
            <a:ext cx="348854" cy="482204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srgbClr val="92D050">
                <a:alpha val="40000"/>
              </a:srgbClr>
            </a:outerShdw>
          </a:effectLst>
        </p:spPr>
      </p:pic>
      <p:pic>
        <p:nvPicPr>
          <p:cNvPr id="16" name="图片 15" descr="Mypsd_2112_201305280824220022B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722846" y="2782729"/>
            <a:ext cx="347663" cy="482204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srgbClr val="92D050">
                <a:alpha val="40000"/>
              </a:srgbClr>
            </a:outerShdw>
          </a:effectLst>
        </p:spPr>
      </p:pic>
      <p:sp>
        <p:nvSpPr>
          <p:cNvPr id="14344" name="TextBox 7"/>
          <p:cNvSpPr txBox="1"/>
          <p:nvPr/>
        </p:nvSpPr>
        <p:spPr>
          <a:xfrm>
            <a:off x="239554" y="796290"/>
            <a:ext cx="4246960" cy="89916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5400" b="1" dirty="0">
                <a:latin typeface="Times New Roman" panose="02020603050405020304" pitchFamily="18" charset="0"/>
              </a:rPr>
              <a:t>pick  pear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-0.00254 L -0.30208 -0.19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208 -0.19334 L -0.00781 0.0328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0" y="113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0416 L 0.33698 0.2560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6" grpId="0" bldLvl="0" animBg="1"/>
      <p:bldP spid="104456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30994" y="1237774"/>
            <a:ext cx="4257199" cy="3357086"/>
          </a:xfrm>
          <a:prstGeom prst="round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93469" y="1863567"/>
            <a:ext cx="4250531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What will Amy and Sam do this weekend?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879634" y="937737"/>
            <a:ext cx="7144226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watch the video and fill in the table: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06539" name="Group 43"/>
          <p:cNvGraphicFramePr>
            <a:graphicFrameLocks noGrp="1"/>
          </p:cNvGraphicFramePr>
          <p:nvPr/>
        </p:nvGraphicFramePr>
        <p:xfrm>
          <a:off x="1154430" y="2459355"/>
          <a:ext cx="7237096" cy="1743076"/>
        </p:xfrm>
        <a:graphic>
          <a:graphicData uri="http://schemas.openxmlformats.org/drawingml/2006/table">
            <a:tbl>
              <a:tblPr/>
              <a:tblGrid>
                <a:gridCol w="1809274"/>
                <a:gridCol w="1946910"/>
                <a:gridCol w="1671638"/>
                <a:gridCol w="1809274"/>
              </a:tblGrid>
              <a:tr h="871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When</a:t>
                      </a:r>
                      <a:endParaRPr kumimoji="0" lang="en-US" altLang="zh-CN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Who</a:t>
                      </a:r>
                      <a:endParaRPr kumimoji="0" lang="en-US" altLang="zh-CN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What</a:t>
                      </a:r>
                      <a:endParaRPr kumimoji="0" lang="en-US" altLang="zh-CN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Where</a:t>
                      </a:r>
                      <a:endParaRPr kumimoji="0" lang="en-US" altLang="zh-CN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1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54430" y="3471863"/>
            <a:ext cx="1881664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Saturday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4654" y="3379470"/>
            <a:ext cx="2098358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Ms Smart, Amy and Sam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15853" y="3564256"/>
            <a:ext cx="174307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pick fruit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6057" y="3333750"/>
            <a:ext cx="1835468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on a fruit farm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7bbbaad8-b683-44ba-b21e-bff4616d2f1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1343</Words>
  <Application>WPS 演示</Application>
  <PresentationFormat>全屏显示(16:9)</PresentationFormat>
  <Paragraphs>137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Algerian</vt:lpstr>
      <vt:lpstr>Arial Unicode MS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415</cp:revision>
  <dcterms:created xsi:type="dcterms:W3CDTF">2013-07-01T03:05:00Z</dcterms:created>
  <dcterms:modified xsi:type="dcterms:W3CDTF">2023-02-15T04:42:01Z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22ACC099A5DE49D8BDF07A22496F47D4</vt:lpwstr>
  </property>
</Properties>
</file>