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72" r:id="rId3"/>
    <p:sldId id="334" r:id="rId5"/>
    <p:sldId id="358" r:id="rId6"/>
    <p:sldId id="330" r:id="rId7"/>
    <p:sldId id="362" r:id="rId8"/>
    <p:sldId id="366" r:id="rId9"/>
    <p:sldId id="394" r:id="rId10"/>
    <p:sldId id="363" r:id="rId11"/>
    <p:sldId id="365" r:id="rId12"/>
    <p:sldId id="364" r:id="rId13"/>
    <p:sldId id="368" r:id="rId14"/>
    <p:sldId id="400" r:id="rId15"/>
    <p:sldId id="370" r:id="rId16"/>
    <p:sldId id="336" r:id="rId17"/>
    <p:sldId id="369" r:id="rId18"/>
    <p:sldId id="367" r:id="rId19"/>
    <p:sldId id="397" r:id="rId20"/>
    <p:sldId id="396" r:id="rId21"/>
    <p:sldId id="395" r:id="rId22"/>
    <p:sldId id="399" r:id="rId23"/>
    <p:sldId id="335" r:id="rId24"/>
    <p:sldId id="355" r:id="rId25"/>
    <p:sldId id="26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3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jpeg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490662"/>
            <a:ext cx="5906691" cy="989984"/>
            <a:chOff x="-1036709" y="2105678"/>
            <a:chExt cx="7875497" cy="1318157"/>
          </a:xfrm>
        </p:grpSpPr>
        <p:sp>
          <p:nvSpPr>
            <p:cNvPr id="2" name="矩形 24"/>
            <p:cNvSpPr/>
            <p:nvPr/>
          </p:nvSpPr>
          <p:spPr>
            <a:xfrm>
              <a:off x="1703861" y="2105678"/>
              <a:ext cx="2497138" cy="5839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4 Unit </a:t>
              </a:r>
              <a:r>
                <a:rPr lang="en-US" sz="1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en-US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7875497" cy="7991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300" b="1" dirty="0">
                  <a:latin typeface="Times New Roman" panose="02020603050405020304" pitchFamily="18" charset="0"/>
                  <a:sym typeface="+mn-ea"/>
                </a:rPr>
                <a:t>Thirteen</a:t>
              </a:r>
              <a:r>
                <a:rPr lang="en-US" altLang="zh-CN" sz="3300" b="1" dirty="0">
                  <a:latin typeface="Times New Roman" panose="02020603050405020304" pitchFamily="18" charset="0"/>
                  <a:sym typeface="+mn-ea"/>
                </a:rPr>
                <a:t>, fourteen, fifteen</a:t>
              </a:r>
              <a:r>
                <a:rPr lang="en-US" altLang="zh-CN" sz="3300" b="1" dirty="0">
                  <a:latin typeface="Times New Roman" panose="02020603050405020304" pitchFamily="18" charset="0"/>
                  <a:sym typeface="+mn-ea"/>
                </a:rPr>
                <a:t>...</a:t>
              </a:r>
              <a:endPara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5723" y="1152525"/>
            <a:ext cx="2998277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Rectangle 4"/>
          <p:cNvSpPr/>
          <p:nvPr/>
        </p:nvSpPr>
        <p:spPr>
          <a:xfrm>
            <a:off x="1357789" y="743426"/>
            <a:ext cx="6118860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altLang="zh-CN" sz="3000" dirty="0">
                <a:latin typeface="Comic Sans MS" panose="030F0702030302020204" charset="0"/>
              </a:rPr>
              <a:t>Eleven,twelve and 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</a:rPr>
              <a:t>thirteen</a:t>
            </a:r>
            <a:r>
              <a:rPr lang="en-US" altLang="zh-CN" sz="3000" dirty="0">
                <a:latin typeface="Comic Sans MS" panose="030F0702030302020204" charset="0"/>
              </a:rPr>
              <a:t>.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solidFill>
                  <a:schemeClr val="tx2"/>
                </a:solidFill>
                <a:latin typeface="Comic Sans MS" panose="030F0702030302020204" charset="0"/>
              </a:rPr>
              <a:t> </a:t>
            </a:r>
            <a:r>
              <a:rPr lang="en-US" altLang="zh-CN" sz="3000" dirty="0">
                <a:latin typeface="Comic Sans MS" panose="030F0702030302020204" charset="0"/>
              </a:rPr>
              <a:t>     Pick the fruit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latin typeface="Comic Sans MS" panose="030F0702030302020204" charset="0"/>
              </a:rPr>
              <a:t>           and wash it clean.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Fourteen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, 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fifteen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 and 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sixteen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.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latin typeface="Comic Sans MS" panose="030F0702030302020204" charset="0"/>
                <a:sym typeface="+mn-ea"/>
              </a:rPr>
              <a:t>             Here</a:t>
            </a:r>
            <a:r>
              <a:rPr lang="en-US" altLang="zh-CN" sz="3000" dirty="0">
                <a:sym typeface="+mn-ea"/>
              </a:rPr>
              <a:t>’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s my favourite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latin typeface="Comic Sans MS" panose="030F0702030302020204" charset="0"/>
                <a:sym typeface="+mn-ea"/>
              </a:rPr>
              <a:t> tangerine.</a:t>
            </a:r>
            <a:endParaRPr lang="en-US" altLang="zh-CN" sz="3000" dirty="0">
              <a:latin typeface="Comic Sans MS" panose="030F0702030302020204" charset="0"/>
              <a:sym typeface="+mn-ea"/>
            </a:endParaRPr>
          </a:p>
          <a:p>
            <a:pPr algn="ctr"/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Seventeen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,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eighteen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 and </a:t>
            </a:r>
            <a:r>
              <a:rPr lang="en-US" altLang="zh-CN" sz="3000" dirty="0">
                <a:solidFill>
                  <a:srgbClr val="FF0000"/>
                </a:solidFill>
                <a:latin typeface="Comic Sans MS" panose="030F0702030302020204" charset="0"/>
                <a:sym typeface="+mn-ea"/>
              </a:rPr>
              <a:t>nineteen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.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solidFill>
                  <a:schemeClr val="tx2"/>
                </a:solidFill>
                <a:latin typeface="Comic Sans MS" panose="030F0702030302020204" charset="0"/>
                <a:sym typeface="+mn-ea"/>
              </a:rPr>
              <a:t> </a:t>
            </a:r>
            <a:r>
              <a:rPr lang="en-US" altLang="zh-CN" sz="3000" dirty="0">
                <a:latin typeface="Comic Sans MS" panose="030F0702030302020204" charset="0"/>
                <a:sym typeface="+mn-ea"/>
              </a:rPr>
              <a:t>Apples are red,</a:t>
            </a:r>
            <a:endParaRPr lang="en-US" altLang="zh-CN" sz="3000" dirty="0">
              <a:latin typeface="Comic Sans MS" panose="030F0702030302020204" charset="0"/>
            </a:endParaRPr>
          </a:p>
          <a:p>
            <a:pPr algn="ctr"/>
            <a:r>
              <a:rPr lang="en-US" altLang="zh-CN" sz="3000" dirty="0">
                <a:latin typeface="Comic Sans MS" panose="030F0702030302020204" charset="0"/>
                <a:sym typeface="+mn-ea"/>
              </a:rPr>
              <a:t>    yellow and green.</a:t>
            </a:r>
            <a:endParaRPr lang="en-US" altLang="zh-CN" sz="3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65823" y="824389"/>
            <a:ext cx="741235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answer </a:t>
            </a:r>
            <a:endParaRPr lang="en-US" altLang="zh-CN" sz="3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How many peaches are there on the tree?</a:t>
            </a:r>
            <a:endParaRPr lang="zh-CN" altLang="en-US" sz="33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11780" y="2030730"/>
            <a:ext cx="3519964" cy="279844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6"/>
          <p:cNvSpPr txBox="1"/>
          <p:nvPr/>
        </p:nvSpPr>
        <p:spPr>
          <a:xfrm>
            <a:off x="239554" y="1033939"/>
            <a:ext cx="8016240" cy="3946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Sam: Look at the peaches on these trees! Let’s count them!</a:t>
            </a:r>
            <a:endParaRPr lang="en-US" altLang="zh-CN" sz="2400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Amy: OK!</a:t>
            </a:r>
            <a:endParaRPr lang="en-US" altLang="zh-CN" sz="2400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Sam and Amy: One…thirteen, fourteen, fifteen, sixteen, seventeen, eighteen, nineteen, twenty, twenty-one, twenty-two…</a:t>
            </a:r>
            <a:endParaRPr lang="en-US" altLang="zh-CN" sz="2400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Sam: I’m afraid we can’t see all the peaches.</a:t>
            </a:r>
            <a:endParaRPr lang="en-US" altLang="zh-CN" sz="2400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Amy: No, we can’t. I feel tired now. Let’s go home!</a:t>
            </a:r>
            <a:endParaRPr lang="en-US" altLang="zh-CN" sz="2400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Sam: All right. Let’s go!</a:t>
            </a:r>
            <a:endParaRPr lang="en-US" altLang="zh-CN" sz="2400" i="1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34164" y="603885"/>
            <a:ext cx="3476149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Listen and read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734" y="3534156"/>
            <a:ext cx="1731264" cy="160934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 l="3170" t="660" r="-3170" b="-660"/>
          <a:stretch>
            <a:fillRect/>
          </a:stretch>
        </p:blipFill>
        <p:spPr>
          <a:xfrm>
            <a:off x="2323624" y="1480185"/>
            <a:ext cx="4357211" cy="3464243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0643" y="719137"/>
            <a:ext cx="6482239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</a:rPr>
              <a:t>Act out with your partner.</a:t>
            </a:r>
            <a:endParaRPr lang="en-US" altLang="zh-CN" sz="45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170" name="Text Box 5"/>
          <p:cNvSpPr txBox="1"/>
          <p:nvPr/>
        </p:nvSpPr>
        <p:spPr>
          <a:xfrm>
            <a:off x="1675448" y="2156460"/>
            <a:ext cx="6624161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en-US" altLang="zh-CN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Count, ask and answer</a:t>
            </a:r>
            <a:endParaRPr lang="en-US" altLang="zh-CN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76637" y="2258616"/>
            <a:ext cx="357187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pens?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9735" y="3192304"/>
            <a:ext cx="257460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Fourteen pens.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1215438"/>
            <a:ext cx="4907280" cy="3054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99497" y="2132410"/>
            <a:ext cx="357187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rulers?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9735" y="3192304"/>
            <a:ext cx="237934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Twenty rulers.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1215438"/>
            <a:ext cx="4907280" cy="3054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99497" y="2132410"/>
            <a:ext cx="357187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apples?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9736" y="3192304"/>
            <a:ext cx="256270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Thirteen apples.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1215438"/>
            <a:ext cx="4907280" cy="3054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99736" y="2132648"/>
            <a:ext cx="301037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How many books?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9736" y="3192304"/>
            <a:ext cx="261985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Eighteen books.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" y="1215438"/>
            <a:ext cx="4907280" cy="3054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58" y="2482793"/>
            <a:ext cx="4821936" cy="2359152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思想气泡: 云 2"/>
          <p:cNvSpPr/>
          <p:nvPr/>
        </p:nvSpPr>
        <p:spPr>
          <a:xfrm>
            <a:off x="180975" y="1206104"/>
            <a:ext cx="2470547" cy="1082278"/>
          </a:xfrm>
          <a:prstGeom prst="cloudCallout">
            <a:avLst>
              <a:gd name="adj1" fmla="val 24602"/>
              <a:gd name="adj2" fmla="val 112486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We’ll go to the fruit farm.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思想气泡: 云 3"/>
          <p:cNvSpPr/>
          <p:nvPr/>
        </p:nvSpPr>
        <p:spPr>
          <a:xfrm>
            <a:off x="2651522" y="775098"/>
            <a:ext cx="2470547" cy="1082278"/>
          </a:xfrm>
          <a:prstGeom prst="cloudCallout">
            <a:avLst>
              <a:gd name="adj1" fmla="val -11903"/>
              <a:gd name="adj2" fmla="val 120222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I’ll pick eleven apples.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思想气泡: 云 4"/>
          <p:cNvSpPr/>
          <p:nvPr/>
        </p:nvSpPr>
        <p:spPr>
          <a:xfrm>
            <a:off x="5242322" y="865585"/>
            <a:ext cx="2470547" cy="1082278"/>
          </a:xfrm>
          <a:prstGeom prst="cloudCallout">
            <a:avLst>
              <a:gd name="adj1" fmla="val -41514"/>
              <a:gd name="adj2" fmla="val 113884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I’ll pick thirteen pears.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360" y="3662369"/>
            <a:ext cx="1633728" cy="8351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536" y="1952441"/>
            <a:ext cx="1383792" cy="10607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54" y="1732121"/>
            <a:ext cx="4759166" cy="26650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87779" y="2075498"/>
            <a:ext cx="4056698" cy="1730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Let’ s go to the fruit farm to pick fruits. </a:t>
            </a:r>
            <a:endParaRPr lang="zh-CN" altLang="en-US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627" y="1746340"/>
            <a:ext cx="5038725" cy="3257550"/>
          </a:xfrm>
          <a:prstGeom prst="rect">
            <a:avLst/>
          </a:prstGeom>
        </p:spPr>
      </p:pic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思想气泡: 云 2"/>
          <p:cNvSpPr/>
          <p:nvPr/>
        </p:nvSpPr>
        <p:spPr>
          <a:xfrm>
            <a:off x="622935" y="487204"/>
            <a:ext cx="2699385" cy="1082040"/>
          </a:xfrm>
          <a:prstGeom prst="cloudCallout">
            <a:avLst>
              <a:gd name="adj1" fmla="val 24602"/>
              <a:gd name="adj2" fmla="val 112486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We’ll go to the supermarket.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思想气泡: 云 3"/>
          <p:cNvSpPr/>
          <p:nvPr/>
        </p:nvSpPr>
        <p:spPr>
          <a:xfrm>
            <a:off x="3454718" y="533400"/>
            <a:ext cx="2470309" cy="1082040"/>
          </a:xfrm>
          <a:prstGeom prst="cloudCallout">
            <a:avLst>
              <a:gd name="adj1" fmla="val -11903"/>
              <a:gd name="adj2" fmla="val 120222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I’ll buy ... 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思想气泡: 云 4"/>
          <p:cNvSpPr/>
          <p:nvPr/>
        </p:nvSpPr>
        <p:spPr>
          <a:xfrm>
            <a:off x="5924788" y="533163"/>
            <a:ext cx="2470547" cy="1082278"/>
          </a:xfrm>
          <a:prstGeom prst="cloudCallout">
            <a:avLst>
              <a:gd name="adj1" fmla="val -41514"/>
              <a:gd name="adj2" fmla="val 113884"/>
            </a:avLst>
          </a:prstGeom>
          <a:solidFill>
            <a:schemeClr val="bg1">
              <a:lumMod val="95000"/>
            </a:scheme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I’ll buy ... .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410" name="Rectangle 3"/>
          <p:cNvSpPr/>
          <p:nvPr/>
        </p:nvSpPr>
        <p:spPr>
          <a:xfrm>
            <a:off x="1565434" y="660775"/>
            <a:ext cx="2522696" cy="44858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thir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</a:rPr>
              <a:t>four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latin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</a:rPr>
              <a:t>fif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</a:rPr>
              <a:t>six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latin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</a:rPr>
              <a:t>seven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en-US" altLang="zh-CN" sz="4100" dirty="0">
                <a:latin typeface="Times New Roman" panose="02020603050405020304" pitchFamily="18" charset="0"/>
              </a:rPr>
              <a:t>eigh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100" dirty="0">
                <a:latin typeface="Times New Roman" panose="02020603050405020304" pitchFamily="18" charset="0"/>
              </a:rPr>
              <a:t>nine</a:t>
            </a:r>
            <a:r>
              <a:rPr lang="en-US" altLang="zh-CN" sz="4100" dirty="0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  <p:sp>
        <p:nvSpPr>
          <p:cNvPr id="17420" name="Text Box 19"/>
          <p:cNvSpPr txBox="1"/>
          <p:nvPr/>
        </p:nvSpPr>
        <p:spPr>
          <a:xfrm>
            <a:off x="2152174" y="2569131"/>
            <a:ext cx="138564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endParaRPr lang="zh-CN" altLang="zh-CN" dirty="0">
              <a:latin typeface="Comic Sans MS" panose="030F0702030302020204" charset="0"/>
            </a:endParaRPr>
          </a:p>
        </p:txBody>
      </p:sp>
      <p:sp>
        <p:nvSpPr>
          <p:cNvPr id="17424" name="Text Box 24"/>
          <p:cNvSpPr txBox="1"/>
          <p:nvPr/>
        </p:nvSpPr>
        <p:spPr>
          <a:xfrm>
            <a:off x="3950017" y="3645456"/>
            <a:ext cx="138564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endParaRPr lang="zh-CN" altLang="zh-CN" dirty="0">
              <a:latin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88581" y="2080260"/>
            <a:ext cx="5055870" cy="18053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How many ... are there?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There are ... .</a:t>
            </a:r>
            <a:endParaRPr lang="en-US" altLang="zh-CN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9566" y="1441609"/>
            <a:ext cx="197358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句型：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40130" y="2060734"/>
            <a:ext cx="7063264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Read after the tape.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Talk about your house. Using: How many ... are there? There are ...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2646045" y="979170"/>
            <a:ext cx="247840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1947" y="816293"/>
            <a:ext cx="2679383" cy="2184559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41948" y="3176588"/>
            <a:ext cx="2576989" cy="1754981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929414" y="945357"/>
            <a:ext cx="3205163" cy="1790224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222784" y="3085148"/>
            <a:ext cx="2491740" cy="19378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134577" y="1074896"/>
            <a:ext cx="2461736" cy="15316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34577" y="2947988"/>
            <a:ext cx="2768441" cy="207502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3906" y="1169670"/>
            <a:ext cx="4357211" cy="3464243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03532" y="2590800"/>
            <a:ext cx="3740468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can you see? </a:t>
            </a:r>
            <a:endParaRPr lang="zh-CN" altLang="en-US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54" y="1102042"/>
            <a:ext cx="5325904" cy="346614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878830" y="2260759"/>
            <a:ext cx="3018949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many fruits.</a:t>
            </a:r>
            <a:endParaRPr lang="zh-CN" altLang="en-US" sz="3600" dirty="0"/>
          </a:p>
        </p:txBody>
      </p:sp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91664" y="2260759"/>
            <a:ext cx="345233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I'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ll</a:t>
            </a:r>
            <a:r>
              <a:rPr lang="en-US" altLang="zh-CN" sz="3600" b="1" dirty="0">
                <a:latin typeface="Times New Roman" panose="02020603050405020304" pitchFamily="18" charset="0"/>
              </a:rPr>
              <a:t> pick peaches.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3" y="715564"/>
            <a:ext cx="5476875" cy="38957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2" descr="200511011846_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3755708" y="2076926"/>
            <a:ext cx="2420779" cy="1655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200511011846_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2526983" y="1408034"/>
            <a:ext cx="2160985" cy="1674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200511011846_2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1874283" y="2588896"/>
            <a:ext cx="1835944" cy="15930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200511011846_2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829866" y="2588658"/>
            <a:ext cx="2413397" cy="1782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200511011846_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3632359" y="2345055"/>
            <a:ext cx="2082165" cy="19426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Rectangle 7"/>
          <p:cNvSpPr/>
          <p:nvPr/>
        </p:nvSpPr>
        <p:spPr>
          <a:xfrm>
            <a:off x="1435894" y="3861912"/>
            <a:ext cx="5778104" cy="8643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endParaRPr lang="zh-CN" altLang="zh-CN" sz="11300" dirty="0">
              <a:solidFill>
                <a:srgbClr val="FF0000"/>
              </a:solidFill>
            </a:endParaRPr>
          </a:p>
        </p:txBody>
      </p:sp>
      <p:sp>
        <p:nvSpPr>
          <p:cNvPr id="289800" name="AutoShape 8"/>
          <p:cNvSpPr/>
          <p:nvPr/>
        </p:nvSpPr>
        <p:spPr>
          <a:xfrm rot="-5400000">
            <a:off x="3381375" y="1472089"/>
            <a:ext cx="702469" cy="5805488"/>
          </a:xfrm>
          <a:prstGeom prst="leftBrace">
            <a:avLst>
              <a:gd name="adj1" fmla="val 68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lIns="68580" tIns="34290" rIns="68580" bIns="34290" anchor="ctr"/>
          <a:lstStyle/>
          <a:p>
            <a:endParaRPr lang="zh-CN" altLang="zh-CN" sz="11300" b="1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9191" y="647224"/>
            <a:ext cx="7105650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 peaches are there?</a:t>
            </a:r>
            <a:endParaRPr lang="zh-CN" altLang="en-US" sz="4500" dirty="0"/>
          </a:p>
        </p:txBody>
      </p:sp>
      <p:sp>
        <p:nvSpPr>
          <p:cNvPr id="2" name="文本框 1"/>
          <p:cNvSpPr txBox="1"/>
          <p:nvPr/>
        </p:nvSpPr>
        <p:spPr>
          <a:xfrm>
            <a:off x="6743700" y="3992404"/>
            <a:ext cx="2154079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b="1">
                <a:latin typeface="Times New Roman" panose="02020603050405020304" pitchFamily="18" charset="0"/>
                <a:cs typeface="Times New Roman" panose="02020603050405020304" pitchFamily="18" charset="0"/>
              </a:rPr>
              <a:t>thir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800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4" descr="200511011846_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533400" y="1892141"/>
            <a:ext cx="2404110" cy="1644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6" descr="200511011846_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2823687" y="1309450"/>
            <a:ext cx="2160985" cy="1674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7" descr="200511011846_2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2090024" y="2522221"/>
            <a:ext cx="1835944" cy="15930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12" descr="200511011846_2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3405426" y="2640806"/>
            <a:ext cx="2413397" cy="16204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14" descr="200511011846_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4286013" y="2225755"/>
            <a:ext cx="2025253" cy="18895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AutoShape 17"/>
          <p:cNvSpPr/>
          <p:nvPr/>
        </p:nvSpPr>
        <p:spPr>
          <a:xfrm rot="-5400000">
            <a:off x="3171825" y="1208246"/>
            <a:ext cx="702469" cy="5805488"/>
          </a:xfrm>
          <a:prstGeom prst="leftBrace">
            <a:avLst>
              <a:gd name="adj1" fmla="val 68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lIns="68580" tIns="34290" rIns="68580" bIns="34290" anchor="ctr"/>
          <a:lstStyle/>
          <a:p>
            <a:endParaRPr lang="zh-CN" altLang="zh-CN" sz="7200" b="1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1538" y="704850"/>
            <a:ext cx="7633335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 peaches </a:t>
            </a:r>
            <a:r>
              <a:rPr lang="en-US" altLang="zh-CN" sz="45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there</a:t>
            </a:r>
            <a:r>
              <a:rPr lang="en-US" altLang="zh-CN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4500" dirty="0"/>
          </a:p>
        </p:txBody>
      </p:sp>
      <p:sp>
        <p:nvSpPr>
          <p:cNvPr id="4" name="文本框 3"/>
          <p:cNvSpPr txBox="1"/>
          <p:nvPr/>
        </p:nvSpPr>
        <p:spPr>
          <a:xfrm>
            <a:off x="6549390" y="3992404"/>
            <a:ext cx="2348389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b="1"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2" descr="200511011846_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3374707" y="1408033"/>
            <a:ext cx="2052638" cy="14037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200511011846_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1435894" y="1408034"/>
            <a:ext cx="2160985" cy="16740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200511011846_2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2814876" y="2777967"/>
            <a:ext cx="1835944" cy="15930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200511011846_2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746046" y="2588658"/>
            <a:ext cx="2413397" cy="1782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200511011846_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AFEFD"/>
              </a:clrFrom>
              <a:clrTo>
                <a:srgbClr val="FAFEFD">
                  <a:alpha val="0"/>
                </a:srgbClr>
              </a:clrTo>
            </a:clrChange>
          </a:blip>
          <a:srcRect r="-98" b="-14"/>
          <a:stretch>
            <a:fillRect/>
          </a:stretch>
        </p:blipFill>
        <p:spPr>
          <a:xfrm>
            <a:off x="4182190" y="2481501"/>
            <a:ext cx="2025253" cy="18895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Rectangle 7"/>
          <p:cNvSpPr/>
          <p:nvPr/>
        </p:nvSpPr>
        <p:spPr>
          <a:xfrm>
            <a:off x="1435894" y="3861912"/>
            <a:ext cx="5778104" cy="86439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endParaRPr lang="zh-CN" altLang="zh-CN" sz="11300" dirty="0">
              <a:solidFill>
                <a:srgbClr val="FF0000"/>
              </a:solidFill>
            </a:endParaRPr>
          </a:p>
        </p:txBody>
      </p:sp>
      <p:sp>
        <p:nvSpPr>
          <p:cNvPr id="289800" name="AutoShape 8"/>
          <p:cNvSpPr/>
          <p:nvPr/>
        </p:nvSpPr>
        <p:spPr>
          <a:xfrm rot="-5400000">
            <a:off x="3381375" y="1472089"/>
            <a:ext cx="702469" cy="5805488"/>
          </a:xfrm>
          <a:prstGeom prst="leftBrace">
            <a:avLst>
              <a:gd name="adj1" fmla="val 6887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lIns="68580" tIns="34290" rIns="68580" bIns="34290" anchor="ctr"/>
          <a:lstStyle/>
          <a:p>
            <a:endParaRPr lang="zh-CN" altLang="zh-CN" sz="11300" b="1" dirty="0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9191" y="647224"/>
            <a:ext cx="7633335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  <a:cs typeface="Times New Roman" panose="02020603050405020304" pitchFamily="18" charset="0"/>
              </a:rPr>
              <a:t>How many peaches </a:t>
            </a:r>
            <a:r>
              <a:rPr lang="en-US" altLang="zh-CN" sz="45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there</a:t>
            </a:r>
            <a:r>
              <a:rPr lang="en-US" altLang="zh-CN" sz="45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4500"/>
          </a:p>
        </p:txBody>
      </p:sp>
      <p:sp>
        <p:nvSpPr>
          <p:cNvPr id="2" name="文本框 1"/>
          <p:cNvSpPr txBox="1"/>
          <p:nvPr/>
        </p:nvSpPr>
        <p:spPr>
          <a:xfrm>
            <a:off x="6743700" y="3992404"/>
            <a:ext cx="2154079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 b="1">
                <a:latin typeface="Times New Roman" panose="02020603050405020304" pitchFamily="18" charset="0"/>
                <a:cs typeface="Times New Roman" panose="02020603050405020304" pitchFamily="18" charset="0"/>
              </a:rPr>
              <a:t>fif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9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800" grpId="0" bldLvl="0" animBg="1"/>
      <p:bldP spid="289800" grpId="1" animBg="1"/>
      <p:bldP spid="2" grpId="0"/>
    </p:bldLst>
  </p:timing>
</p:sld>
</file>

<file path=ppt/tags/tag1.xml><?xml version="1.0" encoding="utf-8"?>
<p:tagLst xmlns:p="http://schemas.openxmlformats.org/presentationml/2006/main">
  <p:tag name="KSO_WPP_MARK_KEY" val="186cf6d4-7da9-431f-98f7-b4e5e3f3ec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1873</Words>
  <Application>WPS 演示</Application>
  <PresentationFormat>全屏显示(16:9)</PresentationFormat>
  <Paragraphs>152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Comic Sans MS</vt:lpstr>
      <vt:lpstr>Arial Unicode MS</vt:lpstr>
      <vt:lpstr>华文行楷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421</cp:revision>
  <dcterms:created xsi:type="dcterms:W3CDTF">2013-07-01T03:05:00Z</dcterms:created>
  <dcterms:modified xsi:type="dcterms:W3CDTF">2023-02-15T04:43:31Z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CF00AC42C26A446F90C982195F82DA9F</vt:lpwstr>
  </property>
</Properties>
</file>