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288" r:id="rId3"/>
    <p:sldId id="358" r:id="rId5"/>
    <p:sldId id="378" r:id="rId6"/>
    <p:sldId id="330" r:id="rId7"/>
    <p:sldId id="394" r:id="rId8"/>
    <p:sldId id="357" r:id="rId9"/>
    <p:sldId id="336" r:id="rId10"/>
    <p:sldId id="342" r:id="rId11"/>
    <p:sldId id="379" r:id="rId12"/>
    <p:sldId id="360" r:id="rId13"/>
    <p:sldId id="367" r:id="rId14"/>
    <p:sldId id="365" r:id="rId15"/>
    <p:sldId id="366" r:id="rId16"/>
    <p:sldId id="334" r:id="rId17"/>
    <p:sldId id="364" r:id="rId18"/>
    <p:sldId id="363" r:id="rId19"/>
    <p:sldId id="362" r:id="rId20"/>
    <p:sldId id="335" r:id="rId21"/>
    <p:sldId id="355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-624" y="-90"/>
      </p:cViewPr>
      <p:guideLst>
        <p:guide orient="horz" pos="158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hyperlink" Target="new_1l6_m5u1a2.mp3" TargetMode="External"/><Relationship Id="rId4" Type="http://schemas.openxmlformats.org/officeDocument/2006/relationships/image" Target="../media/image15.png"/><Relationship Id="rId3" Type="http://schemas.openxmlformats.org/officeDocument/2006/relationships/hyperlink" Target="new_1l6_m5u1a2.swf" TargetMode="Externa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hyperlink" Target="new_1l6_m5u1a2.mp3" TargetMode="External"/><Relationship Id="rId4" Type="http://schemas.openxmlformats.org/officeDocument/2006/relationships/image" Target="../media/image17.png"/><Relationship Id="rId3" Type="http://schemas.openxmlformats.org/officeDocument/2006/relationships/hyperlink" Target="new_1l6_m5u1a2.swf" TargetMode="Externa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jpeg"/><Relationship Id="rId8" Type="http://schemas.openxmlformats.org/officeDocument/2006/relationships/image" Target="../media/image23.png"/><Relationship Id="rId7" Type="http://schemas.openxmlformats.org/officeDocument/2006/relationships/image" Target="../media/image22.jpeg"/><Relationship Id="rId6" Type="http://schemas.openxmlformats.org/officeDocument/2006/relationships/slide" Target="slide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27.jpeg"/><Relationship Id="rId12" Type="http://schemas.openxmlformats.org/officeDocument/2006/relationships/image" Target="../media/image26.png"/><Relationship Id="rId11" Type="http://schemas.openxmlformats.org/officeDocument/2006/relationships/image" Target="../media/image25.jpeg"/><Relationship Id="rId10" Type="http://schemas.openxmlformats.org/officeDocument/2006/relationships/slide" Target="slide16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openxmlformats.org/officeDocument/2006/relationships/image" Target="../media/image4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hyperlink" Target="../../Unit%202%20On%20Monay,%20I'll%20go%20swimming/&#32032;&#26448;/&#12304;&#32032;&#26448;&#12305;Module%205%20Unit%202%20&#21160;&#30011;%20Listen%20and%20chant&#65288;&#22806;&#30740;&#65289;.swf" TargetMode="Externa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1.jpeg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4"/>
          <p:cNvSpPr>
            <a:spLocks noChangeArrowheads="1"/>
          </p:cNvSpPr>
          <p:nvPr/>
        </p:nvSpPr>
        <p:spPr bwMode="auto">
          <a:xfrm rot="10800000">
            <a:off x="-2" y="652270"/>
            <a:ext cx="6108339" cy="280530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098" name="图片 28"/>
          <p:cNvPicPr>
            <a:picLocks noChangeAspect="1"/>
          </p:cNvPicPr>
          <p:nvPr/>
        </p:nvPicPr>
        <p:blipFill>
          <a:blip r:embed="rId1" cstate="email"/>
          <a:srcRect b="-90"/>
          <a:stretch>
            <a:fillRect/>
          </a:stretch>
        </p:blipFill>
        <p:spPr>
          <a:xfrm>
            <a:off x="-9525" y="671512"/>
            <a:ext cx="6105525" cy="2776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14"/>
          <p:cNvSpPr>
            <a:spLocks noChangeArrowheads="1"/>
          </p:cNvSpPr>
          <p:nvPr/>
        </p:nvSpPr>
        <p:spPr bwMode="auto">
          <a:xfrm>
            <a:off x="0" y="1152526"/>
            <a:ext cx="6108338" cy="1724024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104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470107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106" name="组合 8"/>
          <p:cNvGrpSpPr/>
          <p:nvPr/>
        </p:nvGrpSpPr>
        <p:grpSpPr>
          <a:xfrm>
            <a:off x="4897" y="1317798"/>
            <a:ext cx="5977891" cy="1615143"/>
            <a:chOff x="-1036530" y="1875509"/>
            <a:chExt cx="7970429" cy="2150553"/>
          </a:xfrm>
        </p:grpSpPr>
        <p:sp>
          <p:nvSpPr>
            <p:cNvPr id="2" name="矩形 24"/>
            <p:cNvSpPr/>
            <p:nvPr/>
          </p:nvSpPr>
          <p:spPr>
            <a:xfrm>
              <a:off x="1652650" y="1875509"/>
              <a:ext cx="2497138" cy="67617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Module 5 Unit 1</a:t>
              </a:r>
              <a:endPara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08" name="TextBox 2"/>
            <p:cNvSpPr txBox="1"/>
            <p:nvPr/>
          </p:nvSpPr>
          <p:spPr>
            <a:xfrm>
              <a:off x="-1036530" y="2427831"/>
              <a:ext cx="7970429" cy="1598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36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Will you take your ball tomorrow?</a:t>
              </a:r>
              <a:endPara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4" name="图片 3" descr="封面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08382" y="1152525"/>
            <a:ext cx="3035618" cy="39909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文本框 11265"/>
          <p:cNvSpPr txBox="1"/>
          <p:nvPr/>
        </p:nvSpPr>
        <p:spPr>
          <a:xfrm>
            <a:off x="862965" y="1802845"/>
            <a:ext cx="6712744" cy="24688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endParaRPr lang="zh-CN" altLang="en-US" sz="2400" b="1" dirty="0">
              <a:latin typeface="Times New Roman" panose="02020603050405020304" pitchFamily="18" charset="0"/>
            </a:endParaRPr>
          </a:p>
          <a:p>
            <a:r>
              <a:rPr lang="zh-CN" altLang="en-US" sz="3000" b="1" dirty="0">
                <a:latin typeface="Times New Roman" panose="02020603050405020304" pitchFamily="18" charset="0"/>
              </a:rPr>
              <a:t>  1. Will Amy take her kite to the picnic?</a:t>
            </a:r>
            <a:endParaRPr lang="zh-CN" altLang="en-US" sz="3000" b="1" dirty="0">
              <a:latin typeface="Times New Roman" panose="02020603050405020304" pitchFamily="18" charset="0"/>
            </a:endParaRPr>
          </a:p>
          <a:p>
            <a:endParaRPr lang="zh-CN" altLang="en-US" sz="2400" b="1" dirty="0">
              <a:latin typeface="Times New Roman" panose="02020603050405020304" pitchFamily="18" charset="0"/>
            </a:endParaRPr>
          </a:p>
          <a:p>
            <a:endParaRPr lang="zh-CN" altLang="en-US" sz="2400" b="1" dirty="0">
              <a:latin typeface="Times New Roman" panose="02020603050405020304" pitchFamily="18" charset="0"/>
            </a:endParaRPr>
          </a:p>
          <a:p>
            <a:r>
              <a:rPr lang="zh-CN" altLang="en-US" sz="3000" b="1" dirty="0">
                <a:latin typeface="Times New Roman" panose="02020603050405020304" pitchFamily="18" charset="0"/>
              </a:rPr>
              <a:t>  2.Will Amy take her ball tomorrow?</a:t>
            </a:r>
            <a:endParaRPr lang="zh-CN" altLang="en-US" sz="3000" b="1" dirty="0">
              <a:latin typeface="Times New Roman" panose="02020603050405020304" pitchFamily="18" charset="0"/>
            </a:endParaRPr>
          </a:p>
          <a:p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11267" name="文本框 11266"/>
          <p:cNvSpPr txBox="1"/>
          <p:nvPr/>
        </p:nvSpPr>
        <p:spPr>
          <a:xfrm>
            <a:off x="3212069" y="2775586"/>
            <a:ext cx="2235227" cy="4847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No, she 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won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’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3212069" y="3963829"/>
            <a:ext cx="2235227" cy="4847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No, she 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won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’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9" name="矩形 11268"/>
          <p:cNvSpPr/>
          <p:nvPr/>
        </p:nvSpPr>
        <p:spPr>
          <a:xfrm>
            <a:off x="1435894" y="978694"/>
            <a:ext cx="6531293" cy="527447"/>
          </a:xfrm>
          <a:prstGeom prst="rect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1270" name="文本框 11269"/>
          <p:cNvSpPr txBox="1"/>
          <p:nvPr/>
        </p:nvSpPr>
        <p:spPr>
          <a:xfrm>
            <a:off x="1887258" y="978694"/>
            <a:ext cx="6228398" cy="5309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3000" b="1" dirty="0">
                <a:latin typeface="Times New Roman" panose="02020603050405020304" pitchFamily="18" charset="0"/>
              </a:rPr>
              <a:t>Listen and find out the answers.</a:t>
            </a:r>
            <a:endParaRPr lang="en-US" altLang="x-none" sz="30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1" name="矩形 55300"/>
          <p:cNvSpPr/>
          <p:nvPr/>
        </p:nvSpPr>
        <p:spPr>
          <a:xfrm>
            <a:off x="2837974" y="2535555"/>
            <a:ext cx="4697016" cy="58936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x-none" sz="41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Listen and follow.</a:t>
            </a:r>
            <a:endParaRPr lang="en-US" altLang="x-none" sz="41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26" name="Picture 2" descr="https://timgsa.baidu.com/timg?image&amp;quality=80&amp;size=b9999_10000&amp;sec=1527139124258&amp;di=756f65c163bfc17ac7fa22d767ad0a9e&amp;imgtype=0&amp;src=http%3A%2F%2Fpic33.photophoto.cn%2F20141106%2F0005018611674100_b.jpg"/>
          <p:cNvPicPr>
            <a:picLocks noChangeAspect="1" noChangeArrowheads="1"/>
          </p:cNvPicPr>
          <p:nvPr/>
        </p:nvPicPr>
        <p:blipFill rotWithShape="1">
          <a:blip r:embed="rId3" cstate="email"/>
          <a:srcRect l="-1"/>
          <a:stretch>
            <a:fillRect/>
          </a:stretch>
        </p:blipFill>
        <p:spPr bwMode="auto">
          <a:xfrm>
            <a:off x="423475" y="1925804"/>
            <a:ext cx="2617739" cy="2398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8" name="矩形 55307"/>
          <p:cNvSpPr/>
          <p:nvPr/>
        </p:nvSpPr>
        <p:spPr>
          <a:xfrm>
            <a:off x="2842736" y="1076325"/>
            <a:ext cx="3458528" cy="105298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x-none" sz="5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Role-play.</a:t>
            </a:r>
            <a:endParaRPr lang="en-US" altLang="x-none" sz="5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2" name="Picture 2" descr="R2-1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264920" y="2330292"/>
            <a:ext cx="2106216" cy="19561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3" descr="R2-2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60433" y="2537460"/>
            <a:ext cx="2915840" cy="174902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2" descr="R2-1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23729" y="1254969"/>
            <a:ext cx="1659847" cy="154162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3" descr="R2-2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623039" y="3139797"/>
            <a:ext cx="2363391" cy="174902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标注 5"/>
          <p:cNvSpPr/>
          <p:nvPr/>
        </p:nvSpPr>
        <p:spPr>
          <a:xfrm>
            <a:off x="2427631" y="750570"/>
            <a:ext cx="4000500" cy="685800"/>
          </a:xfrm>
          <a:prstGeom prst="wedgeRoundRectCallout">
            <a:avLst>
              <a:gd name="adj1" fmla="val -52173"/>
              <a:gd name="adj2" fmla="val 131251"/>
              <a:gd name="adj3" fmla="val 166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 eaLnBrk="1" hangingPunct="1"/>
            <a:r>
              <a:rPr lang="en-US" altLang="zh-CN" sz="2400" b="1" i="1" dirty="0">
                <a:latin typeface="Times New Roman" panose="02020603050405020304" pitchFamily="18" charset="0"/>
                <a:ea typeface="华文楷体" pitchFamily="2" charset="-122"/>
              </a:rPr>
              <a:t>Will you take your kite to the picnic tomorrow?</a:t>
            </a:r>
            <a:endParaRPr lang="en-US" altLang="zh-CN" sz="2400" b="1" i="1" dirty="0"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3788569" y="3274828"/>
            <a:ext cx="2343150" cy="514350"/>
          </a:xfrm>
          <a:prstGeom prst="wedgeRoundRectCallout">
            <a:avLst>
              <a:gd name="adj1" fmla="val 58148"/>
              <a:gd name="adj2" fmla="val 120833"/>
              <a:gd name="adj3" fmla="val 16667"/>
            </a:avLst>
          </a:prstGeom>
          <a:solidFill>
            <a:srgbClr val="DFBFD4"/>
          </a:solidFill>
          <a:ln>
            <a:solidFill>
              <a:srgbClr val="FF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 eaLnBrk="1" hangingPunct="1"/>
            <a:r>
              <a:rPr lang="en-US" altLang="zh-CN" sz="2400" b="1" i="1" dirty="0">
                <a:latin typeface="Times New Roman" panose="02020603050405020304" pitchFamily="18" charset="0"/>
                <a:ea typeface="华文楷体" pitchFamily="2" charset="-122"/>
              </a:rPr>
              <a:t>No</a:t>
            </a:r>
            <a:r>
              <a:rPr lang="en-US" altLang="zh-CN" sz="2400" b="1" i="1" dirty="0">
                <a:latin typeface="Times New Roman" panose="02020603050405020304" pitchFamily="18" charset="0"/>
                <a:ea typeface="华文楷体" pitchFamily="2" charset="-122"/>
              </a:rPr>
              <a:t>, I </a:t>
            </a:r>
            <a:r>
              <a:rPr lang="en-US" altLang="zh-CN" sz="2400" b="1" i="1" dirty="0">
                <a:latin typeface="Times New Roman" panose="02020603050405020304" pitchFamily="18" charset="0"/>
                <a:ea typeface="华文楷体" pitchFamily="2" charset="-122"/>
              </a:rPr>
              <a:t>won’t.</a:t>
            </a:r>
            <a:endParaRPr lang="en-US" altLang="zh-CN" sz="2400" b="1" i="1" dirty="0"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2256181" y="2310051"/>
            <a:ext cx="4171950" cy="685800"/>
          </a:xfrm>
          <a:prstGeom prst="wedgeRoundRectCallout">
            <a:avLst>
              <a:gd name="adj1" fmla="val -54939"/>
              <a:gd name="adj2" fmla="val -88104"/>
              <a:gd name="adj3" fmla="val 166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 eaLnBrk="1" hangingPunct="1"/>
            <a:r>
              <a:rPr lang="en-US" altLang="zh-CN" sz="2400" b="1" i="1">
                <a:latin typeface="Times New Roman" panose="02020603050405020304" pitchFamily="18" charset="0"/>
                <a:ea typeface="华文楷体" pitchFamily="2" charset="-122"/>
              </a:rPr>
              <a:t>Will you take your ball tomorrow?</a:t>
            </a:r>
            <a:endParaRPr lang="en-US" altLang="zh-CN" sz="2400" b="1" i="1"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3545383" y="4258152"/>
            <a:ext cx="2343150" cy="514350"/>
          </a:xfrm>
          <a:prstGeom prst="wedgeRoundRectCallout">
            <a:avLst>
              <a:gd name="adj1" fmla="val 77865"/>
              <a:gd name="adj2" fmla="val 11018"/>
              <a:gd name="adj3" fmla="val 16667"/>
            </a:avLst>
          </a:prstGeom>
          <a:solidFill>
            <a:srgbClr val="DFBFD4"/>
          </a:solidFill>
          <a:ln>
            <a:solidFill>
              <a:srgbClr val="FF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 eaLnBrk="1" hangingPunct="1"/>
            <a:r>
              <a:rPr lang="en-US" altLang="zh-CN" sz="2400" b="1" i="1" dirty="0">
                <a:latin typeface="Times New Roman" panose="02020603050405020304" pitchFamily="18" charset="0"/>
                <a:ea typeface="华文楷体" pitchFamily="2" charset="-122"/>
              </a:rPr>
              <a:t>No</a:t>
            </a:r>
            <a:r>
              <a:rPr lang="en-US" altLang="zh-CN" sz="2400" b="1" i="1" dirty="0">
                <a:latin typeface="Times New Roman" panose="02020603050405020304" pitchFamily="18" charset="0"/>
                <a:ea typeface="华文楷体" pitchFamily="2" charset="-122"/>
              </a:rPr>
              <a:t>, I </a:t>
            </a:r>
            <a:r>
              <a:rPr lang="en-US" altLang="zh-CN" sz="2400" b="1" i="1" dirty="0">
                <a:latin typeface="Times New Roman" panose="02020603050405020304" pitchFamily="18" charset="0"/>
                <a:ea typeface="华文楷体" pitchFamily="2" charset="-122"/>
              </a:rPr>
              <a:t>won’t.</a:t>
            </a:r>
            <a:endParaRPr lang="en-US" altLang="zh-CN" sz="2400" b="1" i="1" dirty="0">
              <a:latin typeface="Times New Roman" panose="02020603050405020304" pitchFamily="18" charset="0"/>
              <a:ea typeface="华文楷体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0" name="标题 58369"/>
          <p:cNvSpPr>
            <a:spLocks noGrp="1"/>
          </p:cNvSpPr>
          <p:nvPr/>
        </p:nvSpPr>
        <p:spPr>
          <a:xfrm>
            <a:off x="2278760" y="893235"/>
            <a:ext cx="4768408" cy="5627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Will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句型如何使用？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8374" name="矩形 58373"/>
          <p:cNvSpPr/>
          <p:nvPr/>
        </p:nvSpPr>
        <p:spPr>
          <a:xfrm>
            <a:off x="1275874" y="2021490"/>
            <a:ext cx="5842397" cy="135016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Will+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主语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+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动词原形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b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zh-CN" alt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表示</a:t>
            </a:r>
            <a:r>
              <a:rPr lang="en-US" altLang="zh-CN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某人将要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吗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？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en-US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101" name="Text Box 5"/>
          <p:cNvSpPr txBox="1"/>
          <p:nvPr/>
        </p:nvSpPr>
        <p:spPr>
          <a:xfrm>
            <a:off x="2078355" y="3530441"/>
            <a:ext cx="5169218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3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肯定回答：Yes, 主语 will.</a:t>
            </a:r>
            <a:endParaRPr lang="zh-CN" altLang="en-US" sz="33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en-US" sz="33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否定回答：No, 主语 won't.</a:t>
            </a:r>
            <a:endParaRPr lang="zh-CN" altLang="en-US" sz="33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9220" name="图片 9219" descr="u=3451389532,3091450905&amp;fm=21&amp;gp=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247573" y="1160902"/>
            <a:ext cx="1607344" cy="1571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4" grpId="0"/>
      <p:bldP spid="410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3"/>
          <p:cNvSpPr>
            <a:spLocks noGrp="1"/>
          </p:cNvSpPr>
          <p:nvPr/>
        </p:nvSpPr>
        <p:spPr>
          <a:xfrm>
            <a:off x="2749391" y="1867853"/>
            <a:ext cx="4732994" cy="195643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lvl="0">
              <a:buNone/>
            </a:pPr>
            <a:r>
              <a:rPr lang="en-US" altLang="x-none" sz="3000" b="1" dirty="0">
                <a:latin typeface="Times New Roman" panose="02020603050405020304" pitchFamily="18" charset="0"/>
              </a:rPr>
              <a:t>A: We’re going to a party.</a:t>
            </a:r>
            <a:endParaRPr lang="zh-CN" altLang="en-US" sz="3000" b="1" dirty="0">
              <a:latin typeface="Times New Roman" panose="02020603050405020304" pitchFamily="18" charset="0"/>
            </a:endParaRPr>
          </a:p>
          <a:p>
            <a:pPr lvl="0">
              <a:buNone/>
            </a:pPr>
            <a:r>
              <a:rPr lang="en-US" altLang="x-none" sz="3000" b="1" dirty="0">
                <a:latin typeface="Times New Roman" panose="02020603050405020304" pitchFamily="18" charset="0"/>
              </a:rPr>
              <a:t>B: That’s a good idea.</a:t>
            </a:r>
            <a:endParaRPr lang="en-US" altLang="x-none" sz="3000" b="1" dirty="0">
              <a:latin typeface="Times New Roman" panose="02020603050405020304" pitchFamily="18" charset="0"/>
            </a:endParaRPr>
          </a:p>
          <a:p>
            <a:pPr lvl="0">
              <a:buNone/>
            </a:pPr>
            <a:r>
              <a:rPr lang="en-US" altLang="x-none" sz="3000" b="1" dirty="0">
                <a:latin typeface="Times New Roman" panose="02020603050405020304" pitchFamily="18" charset="0"/>
              </a:rPr>
              <a:t>A: Will you …?</a:t>
            </a:r>
            <a:endParaRPr lang="en-US" altLang="x-none" sz="3000" b="1" dirty="0">
              <a:latin typeface="Times New Roman" panose="02020603050405020304" pitchFamily="18" charset="0"/>
            </a:endParaRPr>
          </a:p>
          <a:p>
            <a:pPr lvl="0">
              <a:buNone/>
            </a:pPr>
            <a:r>
              <a:rPr lang="en-US" altLang="x-none" sz="3000" b="1" dirty="0">
                <a:latin typeface="Times New Roman" panose="02020603050405020304" pitchFamily="18" charset="0"/>
              </a:rPr>
              <a:t>B: Yes, I will. No, I </a:t>
            </a:r>
            <a:r>
              <a:rPr lang="en-US" altLang="x-none" sz="3000" b="1" dirty="0">
                <a:latin typeface="Times New Roman" panose="02020603050405020304" pitchFamily="18" charset="0"/>
              </a:rPr>
              <a:t>won’t</a:t>
            </a:r>
            <a:r>
              <a:rPr lang="en-US" altLang="x-none" sz="3000" b="1" dirty="0">
                <a:latin typeface="Times New Roman" panose="02020603050405020304" pitchFamily="18" charset="0"/>
              </a:rPr>
              <a:t>.</a:t>
            </a:r>
            <a:endParaRPr lang="en-US" altLang="x-none" sz="3000" b="1" dirty="0">
              <a:latin typeface="Times New Roman" panose="02020603050405020304" pitchFamily="18" charset="0"/>
            </a:endParaRPr>
          </a:p>
        </p:txBody>
      </p:sp>
      <p:sp>
        <p:nvSpPr>
          <p:cNvPr id="3" name="Text Box 10"/>
          <p:cNvSpPr txBox="1"/>
          <p:nvPr/>
        </p:nvSpPr>
        <p:spPr>
          <a:xfrm>
            <a:off x="3376851" y="1373139"/>
            <a:ext cx="2527697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Work in a group</a:t>
            </a:r>
            <a:endParaRPr lang="en-US" altLang="x-none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图片 19" descr="u=3709331330,1848724231&amp;fm=21&amp;gp=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00238" y="4261485"/>
            <a:ext cx="1322785" cy="804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25" descr="u=869047918,966222561&amp;fm=21&amp;gp=0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91704" y="1299925"/>
            <a:ext cx="1257300" cy="114585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29" descr="u=267051523,4146601150&amp;fm=21&amp;gp=0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988" y="3539252"/>
            <a:ext cx="1268016" cy="128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WordArt 40"/>
          <p:cNvSpPr>
            <a:spLocks noTextEdit="1"/>
          </p:cNvSpPr>
          <p:nvPr/>
        </p:nvSpPr>
        <p:spPr>
          <a:xfrm>
            <a:off x="2931518" y="802482"/>
            <a:ext cx="3086100" cy="378619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 fontScale="82500" lnSpcReduction="20000"/>
          </a:bodyPr>
          <a:lstStyle/>
          <a:p>
            <a:pPr algn="ctr"/>
            <a:r>
              <a:rPr lang="zh-CN" altLang="en-US" sz="3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Do the exercises</a:t>
            </a:r>
            <a:endParaRPr lang="zh-CN" altLang="en-US" sz="30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 descr="200752723812692_2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6232208" y="4103371"/>
            <a:ext cx="864394" cy="75604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内容占位符 3" descr="405181609001.gif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358879" y="4024075"/>
            <a:ext cx="800100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Picture 8" descr="u=4077908865,458875540&amp;fm=21&amp;gp=0"/>
          <p:cNvPicPr>
            <a:picLocks noChangeAspect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732395" y="1271112"/>
            <a:ext cx="762953" cy="94821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Picture 6" descr="u=3633004281,3402056161&amp;fm=21&amp;gp=0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9059" y="3824288"/>
            <a:ext cx="932260" cy="1114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61910" y="2600325"/>
            <a:ext cx="1235869" cy="809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 descr="U_1386~1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453629" y="2290525"/>
            <a:ext cx="1095375" cy="8310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9"/>
          <p:cNvSpPr/>
          <p:nvPr/>
        </p:nvSpPr>
        <p:spPr>
          <a:xfrm>
            <a:off x="-20241" y="644043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3" name="图片 48132" descr="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5894" y="1410653"/>
            <a:ext cx="5965984" cy="36404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4" name="文本框 48133"/>
          <p:cNvSpPr txBox="1"/>
          <p:nvPr/>
        </p:nvSpPr>
        <p:spPr>
          <a:xfrm>
            <a:off x="2272188" y="724853"/>
            <a:ext cx="4940840" cy="70019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4100" b="1" i="1">
                <a:latin typeface="Times New Roman" panose="02020603050405020304" pitchFamily="18" charset="0"/>
              </a:rPr>
              <a:t>On May Day, I will …</a:t>
            </a:r>
            <a:endParaRPr lang="en-US" altLang="zh-CN" sz="4100" b="1" i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8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133"/>
                  </p:tgtEl>
                </p:cond>
              </p:nextCondLst>
            </p:seq>
          </p:childTnLst>
        </p:cTn>
      </p:par>
    </p:tnLst>
    <p:bldLst>
      <p:bldP spid="481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7427119" y="3476626"/>
            <a:ext cx="1716881" cy="16197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805964" y="627698"/>
            <a:ext cx="950119" cy="817245"/>
          </a:xfrm>
          <a:prstGeom prst="rect">
            <a:avLst/>
          </a:prstGeom>
        </p:spPr>
      </p:pic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Text Box 4"/>
          <p:cNvSpPr txBox="1"/>
          <p:nvPr/>
        </p:nvSpPr>
        <p:spPr>
          <a:xfrm>
            <a:off x="2775585" y="683419"/>
            <a:ext cx="3122295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</a:rPr>
              <a:t>May Day Plan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16387" name="Text Box 5"/>
          <p:cNvSpPr txBox="1"/>
          <p:nvPr/>
        </p:nvSpPr>
        <p:spPr>
          <a:xfrm>
            <a:off x="1122998" y="1444943"/>
            <a:ext cx="6634639" cy="339232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3600">
                <a:solidFill>
                  <a:schemeClr val="tx1"/>
                </a:solidFill>
                <a:latin typeface="Times New Roman" panose="02020603050405020304" pitchFamily="18" charset="0"/>
              </a:rPr>
              <a:t>On May Day, We will go to ____. We will take ___. We will see ____. We will eat ___. We  will  ____. We will be very happy.</a:t>
            </a:r>
            <a:endParaRPr lang="en-US" altLang="zh-CN" sz="36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0094" y="1379697"/>
            <a:ext cx="7604760" cy="359997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500" dirty="0">
                <a:latin typeface="Times New Roman" panose="02020603050405020304" pitchFamily="18" charset="0"/>
              </a:rPr>
              <a:t>  </a:t>
            </a:r>
            <a:r>
              <a:rPr lang="en-US" altLang="zh-CN" sz="3600" b="1" dirty="0">
                <a:latin typeface="Times New Roman" panose="02020603050405020304" pitchFamily="18" charset="0"/>
              </a:rPr>
              <a:t>have a picnic 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On Friday/ Saturday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Will you take your ball/milk/fruit/kite?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  </a:t>
            </a:r>
            <a:r>
              <a:rPr lang="en-US" altLang="zh-CN" sz="3600" b="1" dirty="0">
                <a:latin typeface="Times New Roman" panose="02020603050405020304" pitchFamily="18" charset="0"/>
                <a:sym typeface="+mn-ea"/>
              </a:rPr>
              <a:t>Yes</a:t>
            </a:r>
            <a:r>
              <a:rPr lang="en-US" altLang="zh-CN" sz="3600" b="1" dirty="0">
                <a:latin typeface="Times New Roman" panose="02020603050405020304" pitchFamily="18" charset="0"/>
                <a:sym typeface="+mn-ea"/>
              </a:rPr>
              <a:t>, I </a:t>
            </a:r>
            <a:r>
              <a:rPr lang="en-US" altLang="zh-CN" sz="3600" b="1" dirty="0">
                <a:latin typeface="Times New Roman" panose="02020603050405020304" pitchFamily="18" charset="0"/>
                <a:sym typeface="+mn-ea"/>
              </a:rPr>
              <a:t>will. </a:t>
            </a:r>
            <a:r>
              <a:rPr lang="en-US" altLang="zh-CN" sz="3600" b="1" dirty="0">
                <a:latin typeface="Times New Roman" panose="02020603050405020304" pitchFamily="18" charset="0"/>
              </a:rPr>
              <a:t>No</a:t>
            </a:r>
            <a:r>
              <a:rPr lang="en-US" altLang="zh-CN" sz="3600" b="1" dirty="0">
                <a:latin typeface="Times New Roman" panose="02020603050405020304" pitchFamily="18" charset="0"/>
              </a:rPr>
              <a:t>, I won’t</a:t>
            </a:r>
            <a:r>
              <a:rPr lang="en-US" altLang="zh-CN" sz="3600" b="1" dirty="0">
                <a:latin typeface="Times New Roman" panose="02020603050405020304" pitchFamily="18" charset="0"/>
              </a:rPr>
              <a:t>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87516" y="688181"/>
            <a:ext cx="2981325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1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Let’s </a:t>
            </a:r>
            <a:r>
              <a:rPr lang="en-US" altLang="zh-CN" sz="41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review!</a:t>
            </a:r>
            <a:endParaRPr lang="en-US" altLang="zh-CN" sz="41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4" name="Rectangle 16"/>
          <p:cNvSpPr/>
          <p:nvPr/>
        </p:nvSpPr>
        <p:spPr>
          <a:xfrm>
            <a:off x="917377" y="2414844"/>
            <a:ext cx="8984456" cy="17316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marL="457200" indent="-457200">
              <a:lnSpc>
                <a:spcPct val="150000"/>
              </a:lnSpc>
              <a:spcBef>
                <a:spcPts val="0"/>
              </a:spcBef>
            </a:pPr>
            <a:r>
              <a:rPr lang="en-US" altLang="zh-CN" sz="3000" b="1" dirty="0">
                <a:latin typeface="Times New Roman" panose="02020603050405020304" pitchFamily="18" charset="0"/>
              </a:rPr>
              <a:t>1</a:t>
            </a:r>
            <a:r>
              <a:rPr lang="en-US" altLang="zh-CN" sz="3000" b="1" dirty="0">
                <a:latin typeface="Times New Roman" panose="02020603050405020304" pitchFamily="18" charset="0"/>
              </a:rPr>
              <a:t>. Listen </a:t>
            </a:r>
            <a:r>
              <a:rPr lang="en-US" altLang="zh-CN" sz="3000" b="1" dirty="0">
                <a:latin typeface="Times New Roman" panose="02020603050405020304" pitchFamily="18" charset="0"/>
              </a:rPr>
              <a:t>and repeat </a:t>
            </a:r>
            <a:r>
              <a:rPr lang="en-US" altLang="zh-CN" sz="3000" b="1" dirty="0" err="1">
                <a:latin typeface="Times New Roman" panose="02020603050405020304" pitchFamily="18" charset="0"/>
              </a:rPr>
              <a:t>M5U1</a:t>
            </a:r>
            <a:r>
              <a:rPr lang="en-US" altLang="zh-CN" sz="3000" b="1" dirty="0">
                <a:latin typeface="Times New Roman" panose="02020603050405020304" pitchFamily="18" charset="0"/>
              </a:rPr>
              <a:t> for 3 times</a:t>
            </a:r>
            <a:r>
              <a:rPr lang="en-US" altLang="zh-CN" sz="3000" b="1" dirty="0">
                <a:latin typeface="Times New Roman" panose="02020603050405020304" pitchFamily="18" charset="0"/>
              </a:rPr>
              <a:t>.</a:t>
            </a:r>
            <a:endParaRPr lang="en-US" altLang="zh-CN" sz="3000" b="1" dirty="0">
              <a:latin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spcBef>
                <a:spcPts val="0"/>
              </a:spcBef>
            </a:pPr>
            <a:r>
              <a:rPr lang="en-US" altLang="zh-CN" sz="3000" b="1" dirty="0">
                <a:latin typeface="Times New Roman" panose="02020603050405020304" pitchFamily="18" charset="0"/>
              </a:rPr>
              <a:t>2. Use “will you... ? ”to guess your friend’s plan. </a:t>
            </a:r>
            <a:endParaRPr lang="zh-CN" altLang="en-US" sz="3000" b="1" dirty="0">
              <a:latin typeface="Times New Roman" panose="02020603050405020304" pitchFamily="18" charset="0"/>
            </a:endParaRPr>
          </a:p>
        </p:txBody>
      </p:sp>
      <p:sp>
        <p:nvSpPr>
          <p:cNvPr id="17413" name="Rectangle 15"/>
          <p:cNvSpPr/>
          <p:nvPr/>
        </p:nvSpPr>
        <p:spPr>
          <a:xfrm>
            <a:off x="1943100" y="1069658"/>
            <a:ext cx="4587479" cy="110251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Homework</a:t>
            </a:r>
            <a:endParaRPr lang="en-US" altLang="zh-CN" sz="5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占位符 5122"/>
          <p:cNvSpPr>
            <a:spLocks noGrp="1"/>
          </p:cNvSpPr>
          <p:nvPr/>
        </p:nvSpPr>
        <p:spPr>
          <a:xfrm>
            <a:off x="1675448" y="1744504"/>
            <a:ext cx="6656511" cy="269319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x-none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Sunday, Monday, Tuesday,</a:t>
            </a:r>
            <a:endParaRPr lang="en-US" altLang="x-none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x-none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Wednesday, Thursday, Friday.</a:t>
            </a:r>
            <a:endParaRPr lang="en-US" altLang="x-none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x-none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And we will have Saturday.</a:t>
            </a:r>
            <a:endParaRPr lang="en-US" altLang="x-none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3884772" y="1002030"/>
            <a:ext cx="1373981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琥珀" pitchFamily="2" charset="-122"/>
                <a:hlinkClick r:id="rId3" action="ppaction://hlinkfile"/>
              </a:rPr>
              <a:t>Chant</a:t>
            </a:r>
            <a:endParaRPr lang="en-US" altLang="x-none" sz="3600" b="1" i="1" dirty="0">
              <a:solidFill>
                <a:srgbClr val="FF0000"/>
              </a:solidFill>
              <a:latin typeface="Times New Roman" panose="02020603050405020304" pitchFamily="18" charset="0"/>
              <a:ea typeface="华文琥珀" pitchFamily="2" charset="-122"/>
            </a:endParaRPr>
          </a:p>
        </p:txBody>
      </p:sp>
      <p:sp>
        <p:nvSpPr>
          <p:cNvPr id="7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b="1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75588" y="210741"/>
            <a:ext cx="281952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|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标题 6145"/>
          <p:cNvSpPr>
            <a:spLocks noGrp="1"/>
          </p:cNvSpPr>
          <p:nvPr/>
        </p:nvSpPr>
        <p:spPr>
          <a:xfrm>
            <a:off x="584258" y="2090345"/>
            <a:ext cx="2922354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x-none" sz="3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Today is Friday.</a:t>
            </a:r>
            <a:endParaRPr lang="en-US" altLang="x-none" sz="3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147" name="图片 6146" descr="u=3012417661,2877082950&amp;fm=90&amp;gp=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178387" y="1736169"/>
            <a:ext cx="3149204" cy="2509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椭圆 6147"/>
          <p:cNvSpPr/>
          <p:nvPr/>
        </p:nvSpPr>
        <p:spPr>
          <a:xfrm>
            <a:off x="7080530" y="2977991"/>
            <a:ext cx="432197" cy="270272"/>
          </a:xfrm>
          <a:prstGeom prst="ellipse">
            <a:avLst/>
          </a:prstGeom>
          <a:noFill/>
          <a:ln w="2857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 b="1"/>
          </a:p>
        </p:txBody>
      </p:sp>
      <p:sp>
        <p:nvSpPr>
          <p:cNvPr id="6149" name="文本框 6148"/>
          <p:cNvSpPr txBox="1"/>
          <p:nvPr/>
        </p:nvSpPr>
        <p:spPr>
          <a:xfrm>
            <a:off x="607218" y="3037506"/>
            <a:ext cx="2349104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</a:rPr>
              <a:t>tomorrow</a:t>
            </a:r>
            <a:endParaRPr lang="en-US" altLang="x-none" sz="3600" b="1" i="1" dirty="0">
              <a:solidFill>
                <a:srgbClr val="FF0000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6150" name="文本框 6149"/>
          <p:cNvSpPr txBox="1"/>
          <p:nvPr/>
        </p:nvSpPr>
        <p:spPr>
          <a:xfrm>
            <a:off x="607219" y="3632821"/>
            <a:ext cx="4775544" cy="5309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3000" b="1" dirty="0">
                <a:latin typeface="Times New Roman" panose="02020603050405020304" pitchFamily="18" charset="0"/>
                <a:ea typeface="华文楷体" pitchFamily="2" charset="-122"/>
              </a:rPr>
              <a:t>Tomorrow is Saturday.</a:t>
            </a:r>
            <a:endParaRPr lang="en-US" altLang="x-none" sz="3000" b="1" dirty="0"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6151" name="椭圆 6150"/>
          <p:cNvSpPr/>
          <p:nvPr/>
        </p:nvSpPr>
        <p:spPr>
          <a:xfrm>
            <a:off x="7512727" y="2977991"/>
            <a:ext cx="432197" cy="270272"/>
          </a:xfrm>
          <a:prstGeom prst="ellipse">
            <a:avLst/>
          </a:prstGeom>
          <a:noFill/>
          <a:ln w="28575" cap="flat" cmpd="sng">
            <a:solidFill>
              <a:srgbClr val="0099CC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 b="1"/>
          </a:p>
        </p:txBody>
      </p:sp>
      <p:sp>
        <p:nvSpPr>
          <p:cNvPr id="15" name="文本框 14"/>
          <p:cNvSpPr txBox="1"/>
          <p:nvPr/>
        </p:nvSpPr>
        <p:spPr>
          <a:xfrm>
            <a:off x="584257" y="1581922"/>
            <a:ext cx="2349104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</a:rPr>
              <a:t>T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</a:rPr>
              <a:t>oday</a:t>
            </a:r>
            <a:endParaRPr lang="en-US" altLang="x-none" sz="3600" b="1" i="1" dirty="0">
              <a:solidFill>
                <a:srgbClr val="FF0000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9" grpId="0"/>
      <p:bldP spid="6150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4514" name="文本框 64513"/>
          <p:cNvSpPr txBox="1"/>
          <p:nvPr/>
        </p:nvSpPr>
        <p:spPr>
          <a:xfrm>
            <a:off x="1435656" y="1949530"/>
            <a:ext cx="6241132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x-none" sz="3600" b="1" i="1" dirty="0">
                <a:latin typeface="Times New Roman" panose="02020603050405020304" pitchFamily="18" charset="0"/>
              </a:rPr>
              <a:t>If we are going to have a picnic.</a:t>
            </a:r>
            <a:endParaRPr lang="zh-CN" altLang="en-US" sz="3600" b="1" i="1" dirty="0">
              <a:latin typeface="Times New Roman" panose="02020603050405020304" pitchFamily="18" charset="0"/>
            </a:endParaRPr>
          </a:p>
        </p:txBody>
      </p:sp>
      <p:sp>
        <p:nvSpPr>
          <p:cNvPr id="64515" name="文本框 64514"/>
          <p:cNvSpPr txBox="1"/>
          <p:nvPr/>
        </p:nvSpPr>
        <p:spPr>
          <a:xfrm>
            <a:off x="2420779" y="2782491"/>
            <a:ext cx="3923189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x-none" sz="3600" b="1" i="1" dirty="0">
                <a:latin typeface="Times New Roman" panose="02020603050405020304" pitchFamily="18" charset="0"/>
              </a:rPr>
              <a:t>What will you take?</a:t>
            </a:r>
            <a:endParaRPr lang="en-US" altLang="x-none" sz="3600" b="1" i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1" name="文本框 63490"/>
          <p:cNvSpPr txBox="1"/>
          <p:nvPr/>
        </p:nvSpPr>
        <p:spPr>
          <a:xfrm>
            <a:off x="4193857" y="1846421"/>
            <a:ext cx="4950143" cy="17497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80000"/>
              </a:lnSpc>
              <a:spcBef>
                <a:spcPct val="40000"/>
              </a:spcBef>
              <a:spcAft>
                <a:spcPct val="2000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幼圆" pitchFamily="49" charset="-122"/>
                <a:cs typeface="Times New Roman" panose="02020603050405020304" pitchFamily="18" charset="0"/>
              </a:rPr>
              <a:t>        picnic, picnic,</a:t>
            </a:r>
            <a:endParaRPr lang="en-US" altLang="zh-CN" sz="3000" b="1" dirty="0">
              <a:latin typeface="Times New Roman" panose="02020603050405020304" pitchFamily="18" charset="0"/>
              <a:ea typeface="幼圆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ct val="40000"/>
              </a:spcBef>
              <a:spcAft>
                <a:spcPct val="2000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幼圆" pitchFamily="49" charset="-122"/>
                <a:cs typeface="Times New Roman" panose="02020603050405020304" pitchFamily="18" charset="0"/>
              </a:rPr>
              <a:t>        have a picnic,</a:t>
            </a:r>
            <a:endParaRPr lang="en-US" altLang="zh-CN" sz="3000" b="1" dirty="0">
              <a:latin typeface="Times New Roman" panose="02020603050405020304" pitchFamily="18" charset="0"/>
              <a:ea typeface="幼圆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ct val="40000"/>
              </a:spcBef>
              <a:spcAft>
                <a:spcPct val="2000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幼圆" pitchFamily="49" charset="-122"/>
                <a:cs typeface="Times New Roman" panose="02020603050405020304" pitchFamily="18" charset="0"/>
              </a:rPr>
              <a:t> We’re going to have a picnic.</a:t>
            </a:r>
            <a:endParaRPr lang="en-US" altLang="zh-CN" sz="3000" b="1" dirty="0">
              <a:latin typeface="Times New Roman" panose="02020603050405020304" pitchFamily="18" charset="0"/>
              <a:ea typeface="幼圆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4803" y="1589246"/>
            <a:ext cx="3971449" cy="226409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1" name="图片 52230" descr="12c26fc9f3ed361ebc707f84da38_600_4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296" y="877719"/>
            <a:ext cx="5311396" cy="39836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2232" name="图片 52231" descr="u=3384139355,2782133369&amp;fm=21&amp;gp=0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9581" y="3788146"/>
            <a:ext cx="1228725" cy="8215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5" name="图片 52234" descr="u=3829677303,3205339530&amp;fm=21&amp;gp=0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EFFF6"/>
              </a:clrFrom>
              <a:clrTo>
                <a:srgbClr val="FEFF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8171" y="3863631"/>
            <a:ext cx="1228725" cy="9227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7" name="图片 52236" descr="u=1726186178,3814299110&amp;fm=21&amp;gp=0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4F4F6"/>
              </a:clrFrom>
              <a:clrTo>
                <a:srgbClr val="F4F4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66099" y="3019479"/>
            <a:ext cx="940594" cy="8441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44" name="图片 52243" descr="u=3027039478,2520197513&amp;fm=21&amp;gp=0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790" y="3094250"/>
            <a:ext cx="725091" cy="69413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6066267" y="1402767"/>
            <a:ext cx="2542699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 will take... .</a:t>
            </a:r>
            <a:endParaRPr lang="en-US" altLang="zh-CN" sz="33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64322" y="2221173"/>
            <a:ext cx="2344643" cy="21467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pples,</a:t>
            </a:r>
            <a:endParaRPr lang="en-US" altLang="zh-CN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ananas,</a:t>
            </a:r>
            <a:endParaRPr lang="en-US" altLang="zh-CN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ball,</a:t>
            </a:r>
            <a:endParaRPr lang="en-US" altLang="zh-CN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hamburger,</a:t>
            </a:r>
            <a:endParaRPr lang="en-US" altLang="zh-CN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zh-CN" altLang="en-US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2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矩形 11"/>
          <p:cNvSpPr/>
          <p:nvPr/>
        </p:nvSpPr>
        <p:spPr>
          <a:xfrm>
            <a:off x="40481" y="745332"/>
            <a:ext cx="1547813" cy="3369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rcRect l="14789" t="3005" r="12855" b="23986"/>
          <a:stretch>
            <a:fillRect/>
          </a:stretch>
        </p:blipFill>
        <p:spPr>
          <a:xfrm>
            <a:off x="4583675" y="1409825"/>
            <a:ext cx="3920960" cy="296703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10401" y="2316829"/>
            <a:ext cx="3477578" cy="7610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Sam’s </a:t>
            </a:r>
            <a:r>
              <a:rPr lang="en-US" altLang="zh-CN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family</a:t>
            </a:r>
            <a:endParaRPr lang="en-US" altLang="zh-CN" sz="4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矩形 9217"/>
          <p:cNvSpPr/>
          <p:nvPr/>
        </p:nvSpPr>
        <p:spPr>
          <a:xfrm>
            <a:off x="787355" y="1090613"/>
            <a:ext cx="7585976" cy="600075"/>
          </a:xfrm>
          <a:prstGeom prst="rect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9219" name="标题 9218"/>
          <p:cNvSpPr>
            <a:spLocks noGrp="1"/>
          </p:cNvSpPr>
          <p:nvPr/>
        </p:nvSpPr>
        <p:spPr>
          <a:xfrm>
            <a:off x="787355" y="2270060"/>
            <a:ext cx="5815904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altLang="x-none" sz="3600" b="1" dirty="0">
              <a:solidFill>
                <a:schemeClr val="tx1"/>
              </a:solidFill>
              <a:latin typeface="Times New Roman" panose="02020603050405020304" pitchFamily="18" charset="0"/>
              <a:ea typeface="幼圆" pitchFamily="49" charset="-122"/>
              <a:sym typeface="+mn-ea"/>
            </a:endParaRPr>
          </a:p>
          <a:p>
            <a:pPr algn="l"/>
            <a:r>
              <a:rPr lang="en-US" altLang="x-none" sz="3600" b="1" dirty="0">
                <a:solidFill>
                  <a:schemeClr val="tx1"/>
                </a:solidFill>
                <a:latin typeface="Times New Roman" panose="02020603050405020304" pitchFamily="18" charset="0"/>
                <a:ea typeface="幼圆" pitchFamily="49" charset="-122"/>
                <a:sym typeface="+mn-ea"/>
              </a:rPr>
              <a:t>What are </a:t>
            </a:r>
            <a:r>
              <a:rPr lang="en-US" altLang="x-none" sz="36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the Smart</a:t>
            </a:r>
            <a:r>
              <a:rPr lang="en-US" altLang="x-none" sz="3600" b="1" dirty="0">
                <a:solidFill>
                  <a:schemeClr val="tx1"/>
                </a:solidFill>
                <a:latin typeface="Times New Roman" panose="02020603050405020304" pitchFamily="18" charset="0"/>
                <a:ea typeface="幼圆" pitchFamily="49" charset="-122"/>
                <a:sym typeface="+mn-ea"/>
              </a:rPr>
              <a:t> going to do on Saturday?</a:t>
            </a:r>
            <a:endParaRPr lang="en-US" altLang="x-none" sz="3600" b="1" dirty="0">
              <a:solidFill>
                <a:schemeClr val="tx1"/>
              </a:solidFill>
              <a:latin typeface="Times New Roman" panose="02020603050405020304" pitchFamily="18" charset="0"/>
              <a:ea typeface="幼圆" pitchFamily="49" charset="-122"/>
              <a:sym typeface="+mn-ea"/>
            </a:endParaRPr>
          </a:p>
          <a:p>
            <a:pPr algn="l"/>
            <a:endParaRPr lang="en-US" altLang="x-none" sz="3600" b="1" dirty="0">
              <a:solidFill>
                <a:schemeClr val="tx1"/>
              </a:solidFill>
              <a:latin typeface="Times New Roman" panose="02020603050405020304" pitchFamily="18" charset="0"/>
              <a:ea typeface="幼圆" pitchFamily="49" charset="-122"/>
              <a:sym typeface="+mn-ea"/>
            </a:endParaRPr>
          </a:p>
        </p:txBody>
      </p:sp>
      <p:pic>
        <p:nvPicPr>
          <p:cNvPr id="9220" name="图片 9219" descr="u=3451389532,3091450905&amp;fm=21&amp;gp=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887766" y="2698685"/>
            <a:ext cx="1607344" cy="157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文本框 9220"/>
          <p:cNvSpPr txBox="1"/>
          <p:nvPr/>
        </p:nvSpPr>
        <p:spPr>
          <a:xfrm>
            <a:off x="1122723" y="1112772"/>
            <a:ext cx="7372387" cy="5309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3000" b="1" dirty="0">
                <a:latin typeface="Times New Roman" panose="02020603050405020304" pitchFamily="18" charset="0"/>
              </a:rPr>
              <a:t>Watch </a:t>
            </a:r>
            <a:r>
              <a:rPr lang="en-US" altLang="x-none" sz="3000" b="1" dirty="0">
                <a:latin typeface="Times New Roman" panose="02020603050405020304" pitchFamily="18" charset="0"/>
              </a:rPr>
              <a:t>the video and </a:t>
            </a:r>
            <a:r>
              <a:rPr lang="en-US" altLang="x-none" sz="3000" b="1" dirty="0">
                <a:latin typeface="Times New Roman" panose="02020603050405020304" pitchFamily="18" charset="0"/>
              </a:rPr>
              <a:t>find out the answer.</a:t>
            </a:r>
            <a:endParaRPr lang="en-US" altLang="x-none" sz="3000" b="1" dirty="0">
              <a:latin typeface="Times New Roman" panose="02020603050405020304" pitchFamily="18" charset="0"/>
            </a:endParaRPr>
          </a:p>
        </p:txBody>
      </p:sp>
      <p:sp>
        <p:nvSpPr>
          <p:cNvPr id="9222" name="矩形 9221"/>
          <p:cNvSpPr/>
          <p:nvPr/>
        </p:nvSpPr>
        <p:spPr>
          <a:xfrm>
            <a:off x="431060" y="3411806"/>
            <a:ext cx="6172200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x-none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They’re going to have a picnic.</a:t>
            </a:r>
            <a:endParaRPr lang="en-US" altLang="x-none" sz="3600" b="1" dirty="0">
              <a:solidFill>
                <a:srgbClr val="FF0000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190466" y="728187"/>
            <a:ext cx="4832079" cy="200739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45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be</a:t>
            </a:r>
            <a:r>
              <a:rPr lang="en-US" altLang="x-none" sz="45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x-none" sz="45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going to …</a:t>
            </a:r>
            <a:endParaRPr lang="en-US" altLang="x-none" sz="45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x-none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(am, is, are)</a:t>
            </a:r>
            <a:endParaRPr lang="en-US" altLang="x-none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0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将</a:t>
            </a:r>
            <a:r>
              <a:rPr lang="zh-CN" altLang="en-US" sz="3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要、打算做某事</a:t>
            </a:r>
            <a:endParaRPr lang="zh-CN" altLang="en-US" sz="3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5894" y="2853214"/>
            <a:ext cx="6662261" cy="182357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We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are going to</a:t>
            </a:r>
            <a:r>
              <a:rPr lang="en-US" altLang="zh-CN" sz="3600" b="1" dirty="0">
                <a:latin typeface="Times New Roman" panose="02020603050405020304" pitchFamily="18" charset="0"/>
              </a:rPr>
              <a:t> have a </a:t>
            </a:r>
            <a:r>
              <a:rPr lang="en-US" altLang="zh-CN" sz="3600" b="1" dirty="0" err="1">
                <a:latin typeface="Times New Roman" panose="02020603050405020304" pitchFamily="18" charset="0"/>
              </a:rPr>
              <a:t>pinic</a:t>
            </a:r>
            <a:r>
              <a:rPr lang="en-US" altLang="zh-CN" sz="3600" b="1" dirty="0">
                <a:latin typeface="Times New Roman" panose="02020603050405020304" pitchFamily="18" charset="0"/>
              </a:rPr>
              <a:t>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0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3600" b="1" dirty="0">
                <a:latin typeface="Times New Roman" panose="02020603050405020304" pitchFamily="18" charset="0"/>
              </a:rPr>
              <a:t>We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’ll</a:t>
            </a:r>
            <a:r>
              <a:rPr lang="en-US" altLang="zh-CN" sz="3600" b="1" dirty="0">
                <a:latin typeface="Times New Roman" panose="02020603050405020304" pitchFamily="18" charset="0"/>
              </a:rPr>
              <a:t> </a:t>
            </a:r>
            <a:r>
              <a:rPr lang="en-US" altLang="zh-CN" sz="3600" b="1" dirty="0">
                <a:latin typeface="Times New Roman" panose="02020603050405020304" pitchFamily="18" charset="0"/>
              </a:rPr>
              <a:t>( We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will</a:t>
            </a:r>
            <a:r>
              <a:rPr lang="en-US" altLang="zh-CN" sz="3600" b="1" dirty="0">
                <a:latin typeface="Times New Roman" panose="02020603050405020304" pitchFamily="18" charset="0"/>
              </a:rPr>
              <a:t>)have a </a:t>
            </a:r>
            <a:r>
              <a:rPr lang="en-US" altLang="zh-CN" sz="3600" b="1" dirty="0" err="1">
                <a:latin typeface="Times New Roman" panose="02020603050405020304" pitchFamily="18" charset="0"/>
              </a:rPr>
              <a:t>pinice</a:t>
            </a:r>
            <a:r>
              <a:rPr lang="en-US" altLang="zh-CN" sz="3600" b="1" dirty="0">
                <a:latin typeface="Times New Roman" panose="02020603050405020304" pitchFamily="18" charset="0"/>
              </a:rPr>
              <a:t>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d2f458ad-640d-4aa9-ac65-7b8896b9fd7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1885</Words>
  <Application>WPS 演示</Application>
  <PresentationFormat>全屏显示(16:9)</PresentationFormat>
  <Paragraphs>156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Calibri</vt:lpstr>
      <vt:lpstr>Calibri</vt:lpstr>
      <vt:lpstr>微软雅黑</vt:lpstr>
      <vt:lpstr>Times New Roman</vt:lpstr>
      <vt:lpstr>华文琥珀</vt:lpstr>
      <vt:lpstr>华文楷体</vt:lpstr>
      <vt:lpstr>幼圆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418</cp:revision>
  <dcterms:created xsi:type="dcterms:W3CDTF">2013-07-01T03:05:00Z</dcterms:created>
  <dcterms:modified xsi:type="dcterms:W3CDTF">2023-02-15T04:44:25Z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2591BF4EE9E044648F465D6D07815809</vt:lpwstr>
  </property>
</Properties>
</file>