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8" r:id="rId3"/>
    <p:sldId id="369" r:id="rId5"/>
    <p:sldId id="330" r:id="rId6"/>
    <p:sldId id="358" r:id="rId7"/>
    <p:sldId id="342" r:id="rId8"/>
    <p:sldId id="367" r:id="rId9"/>
    <p:sldId id="368" r:id="rId10"/>
    <p:sldId id="387" r:id="rId11"/>
    <p:sldId id="359" r:id="rId12"/>
    <p:sldId id="389" r:id="rId13"/>
    <p:sldId id="365" r:id="rId14"/>
    <p:sldId id="364" r:id="rId15"/>
    <p:sldId id="390" r:id="rId16"/>
    <p:sldId id="360" r:id="rId17"/>
    <p:sldId id="362" r:id="rId18"/>
    <p:sldId id="361" r:id="rId19"/>
    <p:sldId id="388" r:id="rId20"/>
    <p:sldId id="355" r:id="rId21"/>
    <p:sldId id="268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slide" Target="slide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30.jpeg"/><Relationship Id="rId17" Type="http://schemas.openxmlformats.org/officeDocument/2006/relationships/image" Target="../media/image29.jpeg"/><Relationship Id="rId16" Type="http://schemas.openxmlformats.org/officeDocument/2006/relationships/image" Target="../media/image28.jpeg"/><Relationship Id="rId15" Type="http://schemas.openxmlformats.org/officeDocument/2006/relationships/image" Target="../media/image27.jpeg"/><Relationship Id="rId14" Type="http://schemas.openxmlformats.org/officeDocument/2006/relationships/image" Target="../media/image26.png"/><Relationship Id="rId13" Type="http://schemas.openxmlformats.org/officeDocument/2006/relationships/image" Target="../media/image25.jpeg"/><Relationship Id="rId12" Type="http://schemas.openxmlformats.org/officeDocument/2006/relationships/image" Target="../media/image24.png"/><Relationship Id="rId11" Type="http://schemas.openxmlformats.org/officeDocument/2006/relationships/image" Target="../media/image23.png"/><Relationship Id="rId10" Type="http://schemas.openxmlformats.org/officeDocument/2006/relationships/image" Target="../media/image22.jpe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media" Target="file:///C:\Documents%20and%20Settings\Administrator\&#26700;&#38754;\There%20are%2050%20children%20in%20my%20class\&#25299;&#23637;&#32972;&#26223;&#38899;.wav" TargetMode="External"/><Relationship Id="rId4" Type="http://schemas.openxmlformats.org/officeDocument/2006/relationships/audio" Target="file:///C:\Documents%20and%20Settings\Administrator\&#26700;&#38754;\There%20are%2050%20children%20in%20my%20class\&#25299;&#23637;&#32972;&#26223;&#38899;.wav" TargetMode="Externa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65857" y="1333908"/>
            <a:ext cx="6030143" cy="1669265"/>
            <a:chOff x="-955250" y="1896960"/>
            <a:chExt cx="8040097" cy="2222616"/>
          </a:xfrm>
        </p:grpSpPr>
        <p:sp>
          <p:nvSpPr>
            <p:cNvPr id="2" name="矩形 24"/>
            <p:cNvSpPr/>
            <p:nvPr/>
          </p:nvSpPr>
          <p:spPr>
            <a:xfrm>
              <a:off x="1703860" y="1896960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7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955250" y="2521345"/>
              <a:ext cx="8040097" cy="1598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Are there many children in your class</a:t>
              </a:r>
              <a:r>
                <a:rPr lang="zh-CN" alt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？</a:t>
              </a:r>
              <a:endPara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图片 3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45723" y="1152525"/>
            <a:ext cx="2998277" cy="39909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869282" y="635902"/>
            <a:ext cx="4510180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 in a group.</a:t>
            </a:r>
            <a:endParaRPr lang="en-US" altLang="zh-CN" sz="4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69282" y="2148840"/>
            <a:ext cx="6518434" cy="25622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Are </a:t>
            </a: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there +</a:t>
            </a: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名词复数</a:t>
            </a: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 </a:t>
            </a: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地点？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肯定回答：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Yes</a:t>
            </a:r>
            <a:r>
              <a:rPr lang="en-US" altLang="zh-CN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there </a:t>
            </a: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are.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否定回答：</a:t>
            </a: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No, there aren't</a:t>
            </a:r>
            <a:r>
              <a:rPr lang="en-US" sz="3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9282" y="1526858"/>
            <a:ext cx="5083016" cy="62245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There be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句型的疑问句</a:t>
            </a:r>
            <a:endParaRPr lang="zh-CN" altLang="en-US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02769" y="860584"/>
            <a:ext cx="2937986" cy="13311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</a:t>
            </a:r>
            <a:endParaRPr lang="en-US" altLang="zh-CN" sz="4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07218" y="1926432"/>
            <a:ext cx="8182928" cy="2791301"/>
          </a:xfrm>
          <a:prstGeom prst="rect">
            <a:avLst/>
          </a:prstGeom>
        </p:spPr>
      </p:pic>
      <p:sp>
        <p:nvSpPr>
          <p:cNvPr id="4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4818" name="表格 34817"/>
          <p:cNvGraphicFramePr/>
          <p:nvPr/>
        </p:nvGraphicFramePr>
        <p:xfrm>
          <a:off x="1601629" y="2886790"/>
          <a:ext cx="5941219" cy="2085023"/>
        </p:xfrm>
        <a:graphic>
          <a:graphicData uri="http://schemas.openxmlformats.org/drawingml/2006/table">
            <a:tbl>
              <a:tblPr/>
              <a:tblGrid>
                <a:gridCol w="1485900"/>
                <a:gridCol w="1484710"/>
                <a:gridCol w="1484709"/>
                <a:gridCol w="1485900"/>
              </a:tblGrid>
              <a:tr h="6953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1400" dirty="0"/>
                    </a:p>
                  </a:txBody>
                  <a:tcPr marL="67628" marR="67628" marT="35243" marB="3524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1400" dirty="0"/>
                        <a:t>  </a:t>
                      </a:r>
                      <a:r>
                        <a:rPr lang="en-US" altLang="zh-CN" sz="2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apple</a:t>
                      </a:r>
                      <a:r>
                        <a:rPr lang="en-US" altLang="zh-CN" sz="27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altLang="zh-CN" sz="27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zh-CN" altLang="en-US" sz="1400" dirty="0"/>
                        <a:t>   </a:t>
                      </a:r>
                      <a:r>
                        <a:rPr lang="en-US" altLang="zh-CN" sz="2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pear</a:t>
                      </a:r>
                      <a:r>
                        <a:rPr lang="en-US" altLang="zh-CN" sz="27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altLang="zh-CN" sz="27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zh-CN" altLang="en-US" sz="1400" dirty="0"/>
                        <a:t> </a:t>
                      </a:r>
                      <a:r>
                        <a:rPr lang="en-US" altLang="zh-CN" sz="2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peache</a:t>
                      </a:r>
                      <a:r>
                        <a:rPr lang="en-US" altLang="zh-CN" sz="27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altLang="zh-CN" sz="27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5325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2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 A</a:t>
                      </a:r>
                      <a:endParaRPr lang="en-US" altLang="zh-CN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28" marR="67628" marT="35243" marB="3524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400"/>
                        <a:t>  </a:t>
                      </a:r>
                      <a:r>
                        <a:rPr lang="zh-CN" altLang="en-US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</a:t>
                      </a:r>
                      <a:endParaRPr lang="en-US" altLang="zh-CN" sz="27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400"/>
                        <a:t>    </a:t>
                      </a:r>
                      <a:r>
                        <a:rPr lang="en-US" altLang="zh-CN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</a:t>
                      </a:r>
                      <a:endParaRPr lang="en-US" altLang="zh-CN" sz="27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zh-CN" altLang="en-US" sz="1400"/>
                        <a:t>         </a:t>
                      </a:r>
                      <a:r>
                        <a:rPr lang="en-US" altLang="zh-CN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</a:t>
                      </a:r>
                      <a:endParaRPr lang="en-US" altLang="zh-CN" sz="27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373"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en-US" altLang="zh-CN" sz="27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 B</a:t>
                      </a:r>
                      <a:endParaRPr lang="en-US" altLang="zh-CN" sz="2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28" marR="67628" marT="35243" marB="3524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1400"/>
                        <a:t>  </a:t>
                      </a:r>
                      <a:r>
                        <a:rPr lang="en-US" altLang="zh-CN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10</a:t>
                      </a:r>
                      <a:endParaRPr lang="en-US" altLang="zh-CN" sz="27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zh-CN" altLang="en-US" sz="1400"/>
                        <a:t>   </a:t>
                      </a:r>
                      <a:r>
                        <a:rPr lang="en-US" altLang="zh-CN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12</a:t>
                      </a:r>
                      <a:endParaRPr lang="en-US" altLang="zh-CN" sz="27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algn="l">
                        <a:buNone/>
                      </a:pPr>
                      <a:r>
                        <a:rPr lang="zh-CN" altLang="en-US" sz="1400"/>
                        <a:t>          </a:t>
                      </a:r>
                      <a:r>
                        <a:rPr lang="en-US" altLang="zh-CN" sz="2700" b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endParaRPr lang="en-US" altLang="zh-CN" sz="2700" b="1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7628" marR="67628" marT="35243" marB="3524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77340" y="602457"/>
            <a:ext cx="5989320" cy="2284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A: Are there many ... at school A? 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B: Yes, there are. /No, there aren't.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A: How many?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B: There are ... 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8223" y="2506504"/>
            <a:ext cx="7396639" cy="2115979"/>
          </a:xfrm>
          <a:prstGeom prst="rect">
            <a:avLst/>
          </a:prstGeom>
        </p:spPr>
      </p:pic>
      <p:sp>
        <p:nvSpPr>
          <p:cNvPr id="25604" name="文本框 25603"/>
          <p:cNvSpPr txBox="1"/>
          <p:nvPr/>
        </p:nvSpPr>
        <p:spPr>
          <a:xfrm>
            <a:off x="2450069" y="1256824"/>
            <a:ext cx="4801635" cy="7001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l"/>
            <a:r>
              <a:rPr lang="en-US" altLang="zh-CN" sz="4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Describe our school !</a:t>
            </a:r>
            <a:endParaRPr lang="en-US" altLang="zh-CN" sz="41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25602"/>
          <p:cNvSpPr txBox="1"/>
          <p:nvPr/>
        </p:nvSpPr>
        <p:spPr>
          <a:xfrm>
            <a:off x="1172521" y="892326"/>
            <a:ext cx="6669881" cy="3761899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there many </a:t>
            </a:r>
            <a:r>
              <a:rPr lang="zh-CN" altLang="en-US" sz="2400" b="1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flowers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school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tree</a:t>
            </a:r>
            <a:r>
              <a:rPr lang="en-US" altLang="zh-CN" sz="2400" b="1" dirty="0">
                <a:solidFill>
                  <a:srgbClr val="E272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zh-CN" sz="2400" b="1" dirty="0">
              <a:solidFill>
                <a:srgbClr val="E272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door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desk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dog</a:t>
            </a:r>
            <a:r>
              <a:rPr lang="en-US" altLang="zh-CN" sz="24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zh-CN" altLang="en-US" sz="24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computer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…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5" name="文本框 25604"/>
          <p:cNvSpPr txBox="1"/>
          <p:nvPr/>
        </p:nvSpPr>
        <p:spPr>
          <a:xfrm>
            <a:off x="411956" y="4168455"/>
            <a:ext cx="2047875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there are.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6226479" y="4168455"/>
            <a:ext cx="237648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No,there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6529" y="1934594"/>
            <a:ext cx="1677361" cy="16773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6344537" y="1823664"/>
            <a:ext cx="1833857" cy="17882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>
            <a:hlinkClick r:id="rId3" action="ppaction://hlinksldjump"/>
          </p:cNvPr>
          <p:cNvSpPr txBox="1"/>
          <p:nvPr/>
        </p:nvSpPr>
        <p:spPr>
          <a:xfrm>
            <a:off x="1568959" y="1037648"/>
            <a:ext cx="6744653" cy="1245394"/>
          </a:xfrm>
          <a:prstGeom prst="rect">
            <a:avLst/>
          </a:prstGeom>
          <a:noFill/>
          <a:ln w="9525" cap="flat" cmpd="sng">
            <a:solidFill>
              <a:srgbClr val="F9FBA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Choose one picture to talk about.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（运用所学句型，小组内选择一个场景进行交流）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95003" y="2352812"/>
            <a:ext cx="3353991" cy="234239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beach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32974" y="791528"/>
            <a:ext cx="2542223" cy="231505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4497229" y="709441"/>
            <a:ext cx="3163253" cy="2422856"/>
            <a:chOff x="-428" y="-244"/>
            <a:chExt cx="6434" cy="45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4704" y="3335"/>
              <a:ext cx="1056" cy="4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659" y="3834"/>
              <a:ext cx="1056" cy="4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610" y="2523"/>
              <a:ext cx="870" cy="9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2154" y="3067"/>
              <a:ext cx="789" cy="8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2290" y="1706"/>
              <a:ext cx="998" cy="8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3107" y="2387"/>
              <a:ext cx="953" cy="7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4059" y="1706"/>
              <a:ext cx="650" cy="7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4332" y="2478"/>
              <a:ext cx="602" cy="7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4921" y="2578"/>
              <a:ext cx="603" cy="7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4785" y="1888"/>
              <a:ext cx="651" cy="7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1066" y="1842"/>
              <a:ext cx="786" cy="5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295" y="1933"/>
              <a:ext cx="786" cy="5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884" y="2387"/>
              <a:ext cx="786" cy="5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>
              <a:off x="4059" y="3566"/>
              <a:ext cx="489" cy="4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6" cstate="email"/>
            <a:stretch>
              <a:fillRect/>
            </a:stretch>
          </p:blipFill>
          <p:spPr>
            <a:xfrm>
              <a:off x="3288" y="3475"/>
              <a:ext cx="446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22" descr="dogs"/>
            <p:cNvPicPr>
              <a:picLocks noChangeAspect="1"/>
            </p:cNvPicPr>
            <p:nvPr/>
          </p:nvPicPr>
          <p:blipFill>
            <a:blip r:embed="rId1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61" y="527"/>
              <a:ext cx="1180" cy="11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" name="图片 23" descr="dogs"/>
            <p:cNvPicPr>
              <a:picLocks noChangeAspect="1"/>
            </p:cNvPicPr>
            <p:nvPr/>
          </p:nvPicPr>
          <p:blipFill>
            <a:blip r:embed="rId1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0" y="663"/>
              <a:ext cx="1361" cy="13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椭圆 24"/>
            <p:cNvSpPr/>
            <p:nvPr/>
          </p:nvSpPr>
          <p:spPr>
            <a:xfrm>
              <a:off x="-428" y="-244"/>
              <a:ext cx="6434" cy="576"/>
            </a:xfrm>
            <a:prstGeom prst="ellipse">
              <a:avLst/>
            </a:prstGeom>
            <a:solidFill>
              <a:srgbClr val="66CCFF"/>
            </a:solidFill>
            <a:ln w="9525">
              <a:noFill/>
            </a:ln>
          </p:spPr>
          <p:txBody>
            <a:bodyPr wrap="none" anchor="ctr"/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Happy  Farm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510314" y="3264694"/>
            <a:ext cx="3860483" cy="1845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there many ...?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there are. 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No, there aren’t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many…are there ?   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are…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2962276" y="752952"/>
            <a:ext cx="5831681" cy="6540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800" b="1" dirty="0">
                <a:latin typeface="Times New Roman" panose="02020603050405020304" pitchFamily="18" charset="0"/>
              </a:rPr>
              <a:t>  </a:t>
            </a:r>
            <a:r>
              <a:rPr lang="zh-CN" altLang="en-US" sz="3000" b="1" dirty="0">
                <a:latin typeface="Times New Roman" panose="02020603050405020304" pitchFamily="18" charset="0"/>
              </a:rPr>
              <a:t> </a:t>
            </a:r>
            <a:r>
              <a:rPr lang="zh-CN" altLang="en-US" sz="2700" b="1" dirty="0">
                <a:latin typeface="Times New Roman" panose="02020603050405020304" pitchFamily="18" charset="0"/>
              </a:rPr>
              <a:t>       </a:t>
            </a:r>
            <a:r>
              <a:rPr lang="zh-CN" altLang="en-US" sz="3000" b="1" dirty="0">
                <a:latin typeface="Times New Roman" panose="02020603050405020304" pitchFamily="18" charset="0"/>
              </a:rPr>
              <a:t> many pencils in the bag .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3394472" y="861299"/>
            <a:ext cx="1485900" cy="5309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are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369344" y="861299"/>
            <a:ext cx="1674019" cy="5309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There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855119" y="752952"/>
            <a:ext cx="5886450" cy="6540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latin typeface="Times New Roman" panose="02020603050405020304" pitchFamily="18" charset="0"/>
              </a:rPr>
              <a:t>there</a:t>
            </a:r>
            <a:r>
              <a:rPr lang="zh-CN" altLang="en-US" sz="3800" b="1" dirty="0">
                <a:latin typeface="Times New Roman" panose="02020603050405020304" pitchFamily="18" charset="0"/>
              </a:rPr>
              <a:t>                                   </a:t>
            </a:r>
            <a:r>
              <a:rPr lang="zh-CN" altLang="en-US" sz="3600" b="1" dirty="0">
                <a:latin typeface="Times New Roman" panose="02020603050405020304" pitchFamily="18" charset="0"/>
              </a:rPr>
              <a:t>?</a:t>
            </a:r>
            <a:r>
              <a:rPr lang="zh-CN" altLang="en-US" sz="3800" b="1" dirty="0">
                <a:latin typeface="Times New Roman" panose="02020603050405020304" pitchFamily="18" charset="0"/>
              </a:rPr>
              <a:t> </a:t>
            </a:r>
            <a:endParaRPr lang="zh-CN" altLang="en-US" sz="3800" b="1" dirty="0">
              <a:latin typeface="Times New Roman" panose="02020603050405020304" pitchFamily="18" charset="0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1675448" y="868681"/>
            <a:ext cx="82438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000" b="1" dirty="0">
                <a:latin typeface="Times New Roman" panose="02020603050405020304" pitchFamily="18" charset="0"/>
              </a:rPr>
              <a:t>Are</a:t>
            </a:r>
            <a:endParaRPr lang="zh-CN" altLang="en-US" sz="3000" b="1" dirty="0">
              <a:latin typeface="Times New Roman" panose="02020603050405020304" pitchFamily="18" charset="0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1990487" y="1928337"/>
            <a:ext cx="3429000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Yes, there are 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1990725" y="2521744"/>
            <a:ext cx="359568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No, there aren't 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1937386" y="3291364"/>
            <a:ext cx="6267926" cy="4838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many pencils are there in the bag?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1962150" y="3993833"/>
            <a:ext cx="5158979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zh-CN" altLang="en-US" dirty="0">
                <a:solidFill>
                  <a:srgbClr val="008000"/>
                </a:solidFill>
                <a:latin typeface="Tahoma" panose="020B0604030504040204" pitchFamily="2" charset="0"/>
              </a:rPr>
              <a:t>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twenty.</a:t>
            </a:r>
            <a:endParaRPr lang="zh-CN" altLang="en-US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6" name="矩形 11275"/>
          <p:cNvSpPr/>
          <p:nvPr/>
        </p:nvSpPr>
        <p:spPr>
          <a:xfrm>
            <a:off x="4165045" y="868443"/>
            <a:ext cx="591740" cy="540544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7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999"/>
                    </a:srgbClr>
                  </a:prstShdw>
                </a:effectLst>
                <a:latin typeface="宋体" panose="02010600030101010101" pitchFamily="2" charset="-122"/>
              </a:rPr>
              <a:t>any</a:t>
            </a:r>
            <a:endParaRPr lang="zh-CN" altLang="en-US" sz="27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999"/>
                  </a:srgbClr>
                </a:prstShdw>
              </a:effectLst>
              <a:latin typeface="宋体" panose="02010600030101010101" pitchFamily="2" charset="-122"/>
            </a:endParaRPr>
          </a:p>
        </p:txBody>
      </p:sp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86 -0.012436 C -0.004926 0.034035 0.002833 0.080770 -0.036360 0.101029 C -0.075553 0.121289 -0.210836 0.127774 -0.247450 0.108600 C -0.284053 0.089416 -0.254418 0.007022 -0.256595 -0.014862 " pathEditMode="relative" rAng="0" ptsTypes="aaaA">
                                      <p:cBhvr>
                                        <p:cTn id="1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8" grpId="1" bldLvl="0"/>
      <p:bldP spid="11268" grpId="2" bldLvl="0"/>
      <p:bldP spid="11269" grpId="0"/>
      <p:bldP spid="11269" grpId="1" bldLvl="0"/>
      <p:bldP spid="11270" grpId="0"/>
      <p:bldP spid="11272" grpId="0"/>
      <p:bldP spid="11273" grpId="0"/>
      <p:bldP spid="11274" grpId="0" bldLvl="0"/>
      <p:bldP spid="11275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2951" y="2164080"/>
            <a:ext cx="8144828" cy="1454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1.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听录音跟读课文。</a:t>
            </a:r>
            <a:endParaRPr 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用</a:t>
            </a:r>
            <a:r>
              <a:rPr 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there be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句型向父母介绍自己的班级。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3736" y="1016794"/>
            <a:ext cx="290322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72620" y="1463722"/>
            <a:ext cx="3734248" cy="3062366"/>
          </a:xfrm>
          <a:prstGeom prst="rect">
            <a:avLst/>
          </a:prstGeom>
        </p:spPr>
      </p:pic>
      <p:sp>
        <p:nvSpPr>
          <p:cNvPr id="40962" name="文本占位符 40961"/>
          <p:cNvSpPr>
            <a:spLocks noGrp="1"/>
          </p:cNvSpPr>
          <p:nvPr/>
        </p:nvSpPr>
        <p:spPr>
          <a:xfrm>
            <a:off x="4605405" y="1439988"/>
            <a:ext cx="4433816" cy="3086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School bag show</a:t>
            </a:r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书包秀</a:t>
            </a:r>
            <a:endParaRPr lang="zh-CN" altLang="en-US" sz="3000" b="1" dirty="0">
              <a:solidFill>
                <a:srgbClr val="008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8000"/>
                </a:solidFill>
              </a:rPr>
              <a:t>     </a:t>
            </a:r>
            <a:endParaRPr lang="zh-CN" altLang="en-US" b="1" dirty="0">
              <a:solidFill>
                <a:srgbClr val="008000"/>
              </a:solidFill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This is my school bag.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There is a…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There are …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3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2754" y="952024"/>
            <a:ext cx="3407569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a survey !</a:t>
            </a:r>
            <a:endParaRPr lang="zh-CN" altLang="en-US" sz="4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07407" y="1954054"/>
            <a:ext cx="4928711" cy="276415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文本框 54274"/>
          <p:cNvSpPr txBox="1"/>
          <p:nvPr/>
        </p:nvSpPr>
        <p:spPr>
          <a:xfrm>
            <a:off x="1549242" y="1449705"/>
            <a:ext cx="6386989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A: How many children are there in your class?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B: There are _______ children.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: </a:t>
            </a:r>
            <a:r>
              <a:rPr lang="en-US" altLang="zh-CN" sz="2400" b="1" dirty="0">
                <a:latin typeface="Times New Roman" panose="02020603050405020304" pitchFamily="18" charset="0"/>
              </a:rPr>
              <a:t>How </a:t>
            </a:r>
            <a:r>
              <a:rPr lang="en-US" altLang="zh-CN" sz="2400" b="1" dirty="0">
                <a:latin typeface="Times New Roman" panose="02020603050405020304" pitchFamily="18" charset="0"/>
              </a:rPr>
              <a:t>many boys are there in your class?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: </a:t>
            </a:r>
            <a:r>
              <a:rPr lang="en-US" altLang="zh-CN" sz="24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2400" b="1" dirty="0">
                <a:latin typeface="Times New Roman" panose="02020603050405020304" pitchFamily="18" charset="0"/>
              </a:rPr>
              <a:t>are _______ boys.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: </a:t>
            </a:r>
            <a:r>
              <a:rPr lang="en-US" altLang="zh-CN" sz="2400" b="1" dirty="0">
                <a:latin typeface="Times New Roman" panose="02020603050405020304" pitchFamily="18" charset="0"/>
              </a:rPr>
              <a:t>How </a:t>
            </a:r>
            <a:r>
              <a:rPr lang="en-US" altLang="zh-CN" sz="2400" b="1" dirty="0">
                <a:latin typeface="Times New Roman" panose="02020603050405020304" pitchFamily="18" charset="0"/>
              </a:rPr>
              <a:t>many girls are there in your class?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: </a:t>
            </a:r>
            <a:r>
              <a:rPr lang="en-US" altLang="zh-CN" sz="2400" b="1" dirty="0">
                <a:latin typeface="Times New Roman" panose="02020603050405020304" pitchFamily="18" charset="0"/>
              </a:rPr>
              <a:t>There </a:t>
            </a:r>
            <a:r>
              <a:rPr lang="en-US" altLang="zh-CN" sz="2400" b="1" dirty="0">
                <a:latin typeface="Times New Roman" panose="02020603050405020304" pitchFamily="18" charset="0"/>
              </a:rPr>
              <a:t>are _______ girls.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54285" name="矩形 54284"/>
          <p:cNvSpPr/>
          <p:nvPr/>
        </p:nvSpPr>
        <p:spPr>
          <a:xfrm>
            <a:off x="1894997" y="800577"/>
            <a:ext cx="5354003" cy="64912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2700" b="1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5910B"/>
                </a:solidFill>
                <a:latin typeface="宋体" panose="02010600030101010101" pitchFamily="2" charset="-122"/>
              </a:rPr>
              <a:t>Work in your group.</a:t>
            </a:r>
            <a:endParaRPr lang="zh-CN" altLang="en-US" sz="2700" b="1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5910B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338" name="图片 14337" descr="js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52488" y="1185863"/>
            <a:ext cx="4758690" cy="36209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95988" y="2455545"/>
            <a:ext cx="2982754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Amy’s </a:t>
            </a:r>
            <a:r>
              <a:rPr lang="en-US" altLang="zh-CN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endParaRPr lang="en-US" altLang="zh-CN"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607219" y="1582817"/>
            <a:ext cx="7963376" cy="3184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forty-one children in Amy’s class. T   F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twenty boys.                         T   F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There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thirty girls.                        T   F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 different in Amy’s class in England.   T   F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Sam 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Amy have got more friends in China.    T   F</a:t>
            </a:r>
            <a:endParaRPr lang="zh-CN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6" name="矩形 16385"/>
          <p:cNvSpPr/>
          <p:nvPr/>
        </p:nvSpPr>
        <p:spPr>
          <a:xfrm>
            <a:off x="607219" y="1098947"/>
            <a:ext cx="4152900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 and </a:t>
            </a:r>
            <a:r>
              <a:rPr lang="zh-CN" altLang="en-US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choose</a:t>
            </a:r>
            <a:r>
              <a:rPr lang="en-US" altLang="zh-CN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 or F.</a:t>
            </a:r>
            <a:endParaRPr lang="en-US" altLang="zh-CN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131844" y="1624965"/>
            <a:ext cx="321469" cy="516255"/>
          </a:xfrm>
          <a:prstGeom prst="ellipse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263164" y="2313623"/>
            <a:ext cx="321469" cy="516255"/>
          </a:xfrm>
          <a:prstGeom prst="ellipse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401277" y="2917031"/>
            <a:ext cx="321469" cy="516255"/>
          </a:xfrm>
          <a:prstGeom prst="ellipse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54692" y="3509963"/>
            <a:ext cx="321469" cy="516255"/>
          </a:xfrm>
          <a:prstGeom prst="ellipse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697629" y="4095274"/>
            <a:ext cx="321469" cy="516255"/>
          </a:xfrm>
          <a:prstGeom prst="ellipse">
            <a:avLst/>
          </a:prstGeom>
          <a:noFill/>
          <a:ln w="57150">
            <a:solidFill>
              <a:srgbClr val="FF000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68580" tIns="34290" rIns="68580" bIns="34290" numCol="1" anchor="t" anchorCtr="0" compatLnSpc="1"/>
          <a:lstStyle/>
          <a:p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占位符 17410"/>
          <p:cNvSpPr>
            <a:spLocks noGrp="1"/>
          </p:cNvSpPr>
          <p:nvPr/>
        </p:nvSpPr>
        <p:spPr>
          <a:xfrm>
            <a:off x="1321118" y="1693545"/>
            <a:ext cx="6318647" cy="3086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How many children are there in her class?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There are _________  children.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How many boys are there in her class?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There are ______ boys.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How many girls are there in her class?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latin typeface="Times New Roman" panose="02020603050405020304" pitchFamily="18" charset="0"/>
              </a:rPr>
              <a:t>There are ___________girls.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2796064" y="2120742"/>
            <a:ext cx="168259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forty-one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2712244" y="3087529"/>
            <a:ext cx="127396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</a:t>
            </a:r>
            <a:endParaRPr lang="zh-CN" altLang="en-US" sz="2700" dirty="0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2796064" y="4077177"/>
            <a:ext cx="201834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twenty-one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55169" y="933450"/>
            <a:ext cx="3051810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Amy’s </a:t>
            </a: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392204" y="1324451"/>
            <a:ext cx="4566285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repeat.</a:t>
            </a:r>
            <a:endParaRPr lang="en-US" altLang="zh-CN" sz="45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123599" y="2623185"/>
            <a:ext cx="4296251" cy="1736408"/>
          </a:xfrm>
          <a:prstGeom prst="cloudCallout">
            <a:avLst>
              <a:gd name="adj1" fmla="val 69588"/>
              <a:gd name="adj2" fmla="val 561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400"/>
          </a:p>
        </p:txBody>
      </p:sp>
      <p:sp>
        <p:nvSpPr>
          <p:cNvPr id="4" name="文本框 3"/>
          <p:cNvSpPr txBox="1"/>
          <p:nvPr/>
        </p:nvSpPr>
        <p:spPr>
          <a:xfrm>
            <a:off x="2847022" y="2764631"/>
            <a:ext cx="3273998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 attention to the  pronunciation and  intonation !</a:t>
            </a:r>
            <a:endParaRPr lang="en-US" altLang="zh-CN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图片 18433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335" y="636746"/>
            <a:ext cx="5943124" cy="4450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占位符 18434"/>
          <p:cNvSpPr>
            <a:spLocks noGrp="1"/>
          </p:cNvSpPr>
          <p:nvPr/>
        </p:nvSpPr>
        <p:spPr>
          <a:xfrm>
            <a:off x="2239328" y="901541"/>
            <a:ext cx="5073015" cy="161829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2700" b="1" dirty="0">
                <a:solidFill>
                  <a:srgbClr val="FF99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in groups. </a:t>
            </a:r>
            <a:endParaRPr lang="en-US" altLang="zh-CN" sz="2700" b="1" dirty="0">
              <a:solidFill>
                <a:srgbClr val="FF99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2700" b="1" dirty="0">
                <a:solidFill>
                  <a:srgbClr val="FF99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700" b="1" dirty="0">
                <a:solidFill>
                  <a:srgbClr val="FF99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（小组内分角色朗读课文）</a:t>
            </a:r>
            <a:endParaRPr lang="zh-CN" altLang="en-US" sz="2700" b="1" dirty="0">
              <a:solidFill>
                <a:srgbClr val="FF99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2700" b="1" dirty="0">
                <a:solidFill>
                  <a:srgbClr val="FF99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700" b="1" dirty="0">
                <a:solidFill>
                  <a:srgbClr val="FF99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You are Amy,  Sam and the boy.</a:t>
            </a:r>
            <a:endParaRPr lang="zh-CN" altLang="en-US" sz="2700" b="1" dirty="0">
              <a:solidFill>
                <a:srgbClr val="FF99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8436" name="拓展背景音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18660" y="4218146"/>
            <a:ext cx="228600" cy="22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031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9ffcbac-d60d-43c9-8e4b-47b29e1408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2469</Words>
  <Application>WPS 演示</Application>
  <PresentationFormat>全屏显示(16:9)</PresentationFormat>
  <Paragraphs>189</Paragraphs>
  <Slides>19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Tahoma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416</cp:revision>
  <dcterms:created xsi:type="dcterms:W3CDTF">2013-07-01T03:05:00Z</dcterms:created>
  <dcterms:modified xsi:type="dcterms:W3CDTF">2023-02-15T04:47:35Z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3D56103F4E054B82AA8F015C3AE01B67</vt:lpwstr>
  </property>
</Properties>
</file>