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8" r:id="rId3"/>
    <p:sldId id="334" r:id="rId5"/>
    <p:sldId id="357" r:id="rId6"/>
    <p:sldId id="330" r:id="rId7"/>
    <p:sldId id="359" r:id="rId8"/>
    <p:sldId id="358" r:id="rId9"/>
    <p:sldId id="342" r:id="rId10"/>
    <p:sldId id="362" r:id="rId11"/>
    <p:sldId id="363" r:id="rId12"/>
    <p:sldId id="364" r:id="rId13"/>
    <p:sldId id="366" r:id="rId14"/>
    <p:sldId id="367" r:id="rId15"/>
    <p:sldId id="365" r:id="rId16"/>
    <p:sldId id="355" r:id="rId17"/>
    <p:sldId id="369" r:id="rId18"/>
    <p:sldId id="370" r:id="rId19"/>
    <p:sldId id="368" r:id="rId20"/>
    <p:sldId id="371" r:id="rId21"/>
    <p:sldId id="335" r:id="rId22"/>
    <p:sldId id="372" r:id="rId23"/>
    <p:sldId id="268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898" y="1438410"/>
            <a:ext cx="6103620" cy="1345569"/>
            <a:chOff x="-1036528" y="2036105"/>
            <a:chExt cx="8138066" cy="1791617"/>
          </a:xfrm>
        </p:grpSpPr>
        <p:sp>
          <p:nvSpPr>
            <p:cNvPr id="2" name="矩形 24"/>
            <p:cNvSpPr/>
            <p:nvPr/>
          </p:nvSpPr>
          <p:spPr>
            <a:xfrm>
              <a:off x="1783935" y="2036105"/>
              <a:ext cx="2497138" cy="6099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8 Unit 1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528" y="2803216"/>
              <a:ext cx="8138066" cy="1024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44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He works hard.</a:t>
              </a:r>
              <a:endParaRPr lang="en-US" altLang="zh-CN" sz="44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08382" y="1152525"/>
            <a:ext cx="3035618" cy="404067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占位符 27650"/>
          <p:cNvSpPr>
            <a:spLocks noGrp="1"/>
          </p:cNvSpPr>
          <p:nvPr/>
        </p:nvSpPr>
        <p:spPr>
          <a:xfrm>
            <a:off x="896539" y="1420654"/>
            <a:ext cx="7350919" cy="29498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Daming naughty</a:t>
            </a:r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/lazy/</a:t>
            </a:r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class?</a:t>
            </a:r>
            <a:endParaRPr lang="en-US" altLang="zh-CN" sz="41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41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1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he is.</a:t>
            </a:r>
            <a:endParaRPr lang="en-US" altLang="zh-CN" sz="4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he isn’t.</a:t>
            </a:r>
            <a:endParaRPr lang="en-US" altLang="zh-CN" sz="4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714286" y="210741"/>
            <a:ext cx="2780824" cy="252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标题 10241"/>
          <p:cNvSpPr>
            <a:spLocks noGrp="1"/>
          </p:cNvSpPr>
          <p:nvPr/>
        </p:nvSpPr>
        <p:spPr>
          <a:xfrm>
            <a:off x="1435656" y="2745581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1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听音并指读。</a:t>
            </a:r>
            <a:endParaRPr lang="zh-CN" altLang="en-US" sz="41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243" name="文本占位符 10242"/>
          <p:cNvSpPr>
            <a:spLocks noGrp="1"/>
          </p:cNvSpPr>
          <p:nvPr/>
        </p:nvSpPr>
        <p:spPr>
          <a:xfrm>
            <a:off x="1435656" y="1612107"/>
            <a:ext cx="6372225" cy="7560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45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Listen, point and repeat.</a:t>
            </a:r>
            <a:endParaRPr lang="en-US" altLang="zh-CN" sz="45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buNone/>
            </a:pPr>
            <a:endParaRPr lang="en-US" altLang="zh-CN" sz="45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04699" y="993458"/>
            <a:ext cx="2409825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 it out!</a:t>
            </a:r>
            <a:endParaRPr lang="en-US" altLang="zh-CN" sz="4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图片 9217" descr="M6(4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367" y="1823085"/>
            <a:ext cx="1480661" cy="2017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M6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85668">
            <a:off x="1052381" y="1991769"/>
            <a:ext cx="1584369" cy="17458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569970" y="2002632"/>
            <a:ext cx="1879283" cy="18378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124"/>
          <p:cNvPicPr>
            <a:picLocks noChangeAspect="1"/>
          </p:cNvPicPr>
          <p:nvPr/>
        </p:nvPicPr>
        <p:blipFill>
          <a:blip r:embed="rId3" cstate="email"/>
          <a:srcRect r="-60" b="-61"/>
          <a:stretch>
            <a:fillRect/>
          </a:stretch>
        </p:blipFill>
        <p:spPr>
          <a:xfrm>
            <a:off x="488870" y="1232169"/>
            <a:ext cx="2440305" cy="23136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5125"/>
          <p:cNvSpPr txBox="1"/>
          <p:nvPr/>
        </p:nvSpPr>
        <p:spPr>
          <a:xfrm>
            <a:off x="4724639" y="1496140"/>
            <a:ext cx="3652361" cy="108394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Xiaoyong</a:t>
            </a: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clever?</a:t>
            </a:r>
            <a:endParaRPr lang="en-US" altLang="zh-CN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he is.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4991526" y="3237786"/>
            <a:ext cx="3408625" cy="10849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33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 Xiaoyong</a:t>
            </a:r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 loud?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he isn’t.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9316" y="3876437"/>
            <a:ext cx="4381199" cy="10849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33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 Xiaoyong</a:t>
            </a:r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 …?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Yes, he is. /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No, he isn’t.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9" name="椭圆 5128"/>
          <p:cNvSpPr/>
          <p:nvPr/>
        </p:nvSpPr>
        <p:spPr>
          <a:xfrm>
            <a:off x="4204098" y="1399223"/>
            <a:ext cx="4693444" cy="1277779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130" name="椭圆 5129"/>
          <p:cNvSpPr/>
          <p:nvPr/>
        </p:nvSpPr>
        <p:spPr>
          <a:xfrm>
            <a:off x="4262625" y="3076814"/>
            <a:ext cx="4831080" cy="1405414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" name="矩形 9"/>
          <p:cNvSpPr/>
          <p:nvPr/>
        </p:nvSpPr>
        <p:spPr>
          <a:xfrm>
            <a:off x="-138589" y="606487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uild="p"/>
      <p:bldP spid="5127" grpId="0" build="p"/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434364" y="901304"/>
            <a:ext cx="3217869" cy="10849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33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 Maomao</a:t>
            </a:r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 nice?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she is.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3859" y="2505790"/>
            <a:ext cx="3972882" cy="10849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33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 Maomao</a:t>
            </a:r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 naughty?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she isn’t.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rcRect b="-64"/>
          <a:stretch>
            <a:fillRect/>
          </a:stretch>
        </p:blipFill>
        <p:spPr>
          <a:xfrm>
            <a:off x="709613" y="797719"/>
            <a:ext cx="2443639" cy="27922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567101" y="3942160"/>
            <a:ext cx="4807598" cy="10849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33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 Maomao</a:t>
            </a:r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 …?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Yes, she is. /</a:t>
            </a:r>
            <a:r>
              <a:rPr lang="en-US" altLang="zh-CN" sz="33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No, she isn’t.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834051" y="2292192"/>
            <a:ext cx="4670822" cy="1512094"/>
          </a:xfrm>
          <a:prstGeom prst="ellipse">
            <a:avLst/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692128" y="641985"/>
            <a:ext cx="4670822" cy="1512094"/>
          </a:xfrm>
          <a:prstGeom prst="ellipse">
            <a:avLst/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7171"/>
          <p:cNvSpPr txBox="1"/>
          <p:nvPr/>
        </p:nvSpPr>
        <p:spPr>
          <a:xfrm>
            <a:off x="4398169" y="2373869"/>
            <a:ext cx="2980849" cy="108394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3300" b="1"/>
              <a:t> </a:t>
            </a:r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Parrot quiet?</a:t>
            </a:r>
            <a:endParaRPr lang="en-US" altLang="zh-CN" sz="3300" b="1"/>
          </a:p>
          <a:p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it isn’t.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4340305" y="861775"/>
            <a:ext cx="2987421" cy="10849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 Parrot loud ?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it is.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4" name="图片 717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18612" y="1029176"/>
            <a:ext cx="2857976" cy="2224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椭圆 7174"/>
          <p:cNvSpPr/>
          <p:nvPr/>
        </p:nvSpPr>
        <p:spPr>
          <a:xfrm>
            <a:off x="3566161" y="647700"/>
            <a:ext cx="4381976" cy="1397794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176" name="椭圆 7175"/>
          <p:cNvSpPr/>
          <p:nvPr/>
        </p:nvSpPr>
        <p:spPr>
          <a:xfrm>
            <a:off x="3690462" y="2159794"/>
            <a:ext cx="4258151" cy="1351598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177" name="文本框 7176"/>
          <p:cNvSpPr txBox="1"/>
          <p:nvPr/>
        </p:nvSpPr>
        <p:spPr>
          <a:xfrm>
            <a:off x="1676162" y="3888581"/>
            <a:ext cx="4041363" cy="108491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Is Parrot …?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Yes, it is. / No, it isn’t.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  <p:bldP spid="7173" grpId="0" build="p"/>
      <p:bldP spid="717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220" descr="作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293" y="1345454"/>
            <a:ext cx="2358866" cy="2510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文本框 9221"/>
          <p:cNvSpPr txBox="1"/>
          <p:nvPr/>
        </p:nvSpPr>
        <p:spPr>
          <a:xfrm>
            <a:off x="4128135" y="1164241"/>
            <a:ext cx="4572953" cy="290848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she lazy?</a:t>
            </a:r>
            <a:endParaRPr lang="en-US" altLang="zh-CN" sz="4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No, he isn’t.</a:t>
            </a:r>
            <a:endParaRPr lang="en-US" altLang="zh-CN" sz="4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altLang="zh-CN" sz="4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 hard</a:t>
            </a:r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4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714286" y="210741"/>
            <a:ext cx="2780824" cy="252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Rectangle 4"/>
          <p:cNvSpPr/>
          <p:nvPr/>
        </p:nvSpPr>
        <p:spPr>
          <a:xfrm>
            <a:off x="1269939" y="1965507"/>
            <a:ext cx="6838474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Lou </a:t>
            </a:r>
            <a:r>
              <a:rPr lang="en-US" altLang="zh-CN" sz="30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Chaoran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is a good girl.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She is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very  clever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But she’s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 bit quiet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She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works hard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She can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speak English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very well.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Her work is good.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9577" y="1059928"/>
            <a:ext cx="9045512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My role model</a:t>
            </a: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（我的榜样</a:t>
            </a: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: Lou </a:t>
            </a:r>
            <a:r>
              <a:rPr lang="en-US" altLang="zh-CN" sz="30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Chaoran</a:t>
            </a:r>
            <a:endParaRPr lang="zh-CN" altLang="en-US" sz="3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714286" y="210741"/>
            <a:ext cx="2780824" cy="252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Rectangle 4"/>
          <p:cNvSpPr/>
          <p:nvPr/>
        </p:nvSpPr>
        <p:spPr>
          <a:xfrm>
            <a:off x="2133957" y="2147880"/>
            <a:ext cx="6551295" cy="25622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________ is a good girl/boy.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7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She/He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is ________.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But she’s/he’s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 bit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She/he ______.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She/he can ________ very well.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________ is good.   ….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5894" y="648653"/>
            <a:ext cx="5852160" cy="1222534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Who is your role model? 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谁是你的榜样，让我们写一写吧。</a:t>
            </a:r>
            <a:endParaRPr lang="zh-CN" altLang="en-US" sz="3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03222" y="1532218"/>
            <a:ext cx="752570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Talk about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 s performance in class.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3553" y="2551065"/>
            <a:ext cx="5351145" cy="159274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 </a:t>
            </a:r>
            <a:r>
              <a:rPr lang="en-US" sz="3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isn</a:t>
            </a:r>
            <a:r>
              <a:rPr lang="en-US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 t</a:t>
            </a:r>
            <a:r>
              <a:rPr lang="en-US" sz="3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naughty in class</a:t>
            </a:r>
            <a:r>
              <a:rPr lang="en-US" sz="3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33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sz="3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 </a:t>
            </a:r>
            <a:r>
              <a:rPr lang="en-US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isn’t</a:t>
            </a:r>
            <a:r>
              <a:rPr lang="en-US" sz="3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lazy</a:t>
            </a:r>
            <a:r>
              <a:rPr lang="en-US" sz="3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33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His work</a:t>
            </a:r>
            <a:r>
              <a:rPr lang="en-US" sz="3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is good.</a:t>
            </a:r>
            <a:endParaRPr lang="zh-CN" altLang="en-US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66486" y="962501"/>
            <a:ext cx="4120039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4100" b="1" dirty="0">
                <a:latin typeface="Times New Roman" panose="02020603050405020304" pitchFamily="18" charset="0"/>
              </a:rPr>
              <a:t>Today is special.</a:t>
            </a:r>
            <a:endParaRPr lang="zh-CN" altLang="en-US" sz="4100" b="1" dirty="0"/>
          </a:p>
        </p:txBody>
      </p:sp>
      <p:pic>
        <p:nvPicPr>
          <p:cNvPr id="1126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86" y="1745456"/>
            <a:ext cx="3972878" cy="314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51521" y="1379171"/>
            <a:ext cx="7640955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Listen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repeat the dialogue for 5 times.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Write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new words and sentences for 2 lines.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Talk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your friend with your parents.</a:t>
            </a:r>
            <a:endParaRPr lang="zh-CN" alt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4"/>
          <p:cNvSpPr>
            <a:spLocks noChangeArrowheads="1"/>
          </p:cNvSpPr>
          <p:nvPr/>
        </p:nvSpPr>
        <p:spPr bwMode="auto">
          <a:xfrm>
            <a:off x="-1" y="630228"/>
            <a:ext cx="9144000" cy="2340592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7170" name="图片 2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03598" y="629841"/>
            <a:ext cx="8736806" cy="23419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-1" y="1660931"/>
            <a:ext cx="9144000" cy="1017598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4097"/>
          <p:cNvSpPr>
            <a:spLocks noGrp="1"/>
          </p:cNvSpPr>
          <p:nvPr/>
        </p:nvSpPr>
        <p:spPr>
          <a:xfrm>
            <a:off x="1675448" y="4300538"/>
            <a:ext cx="6164104" cy="92202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5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SzPct val="100000"/>
            </a:pPr>
            <a:r>
              <a:rPr lang="en-US" altLang="zh-CN" sz="41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Parents’ Day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家长日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05359" y="764350"/>
            <a:ext cx="5304281" cy="353618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200632313910560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687479" y="1859757"/>
            <a:ext cx="3896201" cy="31008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占位符 9218"/>
          <p:cNvSpPr>
            <a:spLocks noGrp="1"/>
          </p:cNvSpPr>
          <p:nvPr/>
        </p:nvSpPr>
        <p:spPr>
          <a:xfrm>
            <a:off x="1279493" y="986791"/>
            <a:ext cx="6241733" cy="8729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talk what are we like</a:t>
            </a:r>
            <a:r>
              <a:rPr lang="en-US" altLang="zh-CN" sz="4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4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Rectangle 7"/>
          <p:cNvSpPr/>
          <p:nvPr/>
        </p:nvSpPr>
        <p:spPr>
          <a:xfrm>
            <a:off x="4851559" y="688181"/>
            <a:ext cx="1747361" cy="42233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lazy 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 naughty      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     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clever         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       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shy    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            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 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2" name="AutoShape 8"/>
          <p:cNvSpPr/>
          <p:nvPr/>
        </p:nvSpPr>
        <p:spPr>
          <a:xfrm>
            <a:off x="4486276" y="688182"/>
            <a:ext cx="171926" cy="3943826"/>
          </a:xfrm>
          <a:prstGeom prst="leftBrace">
            <a:avLst>
              <a:gd name="adj1" fmla="val 566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3937" y="2210276"/>
            <a:ext cx="3384233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He/She</a:t>
            </a:r>
            <a:r>
              <a:rPr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is...</a:t>
            </a:r>
            <a:endParaRPr lang="en-US" altLang="zh-CN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158615" y="1915001"/>
            <a:ext cx="4451985" cy="17312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is a clever boy.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 he is naughty.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425417"/>
            <a:ext cx="3583305" cy="2709386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 bwMode="auto">
          <a:xfrm>
            <a:off x="3425571" y="1119063"/>
            <a:ext cx="1001268" cy="639413"/>
          </a:xfrm>
          <a:prstGeom prst="ellipse">
            <a:avLst/>
          </a:prstGeom>
          <a:ln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椭圆形标注 11270"/>
          <p:cNvSpPr/>
          <p:nvPr/>
        </p:nvSpPr>
        <p:spPr>
          <a:xfrm>
            <a:off x="919639" y="1572578"/>
            <a:ext cx="1781175" cy="1053941"/>
          </a:xfrm>
          <a:prstGeom prst="wedgeEllipseCallout">
            <a:avLst>
              <a:gd name="adj1" fmla="val 56130"/>
              <a:gd name="adj2" fmla="val 6575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/>
            <a:endParaRPr>
              <a:latin typeface="Comic Sans MS" panose="030F0702030302020204" pitchFamily="2" charset="0"/>
            </a:endParaRPr>
          </a:p>
        </p:txBody>
      </p:sp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-1" y="745332"/>
            <a:ext cx="1757246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126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814" y="1986439"/>
            <a:ext cx="3616166" cy="28608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文本框 11271"/>
          <p:cNvSpPr txBox="1"/>
          <p:nvPr/>
        </p:nvSpPr>
        <p:spPr>
          <a:xfrm>
            <a:off x="919639" y="1695689"/>
            <a:ext cx="1675210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Daming’s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father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3" name="椭圆形标注 11272"/>
          <p:cNvSpPr/>
          <p:nvPr/>
        </p:nvSpPr>
        <p:spPr>
          <a:xfrm>
            <a:off x="6247924" y="1409224"/>
            <a:ext cx="2078831" cy="1093946"/>
          </a:xfrm>
          <a:prstGeom prst="wedgeEllipseCallout">
            <a:avLst>
              <a:gd name="adj1" fmla="val -44500"/>
              <a:gd name="adj2" fmla="val 6772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/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Daming’s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mother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标题 4097"/>
          <p:cNvSpPr>
            <a:spLocks noGrp="1"/>
          </p:cNvSpPr>
          <p:nvPr/>
        </p:nvSpPr>
        <p:spPr>
          <a:xfrm>
            <a:off x="1392318" y="621269"/>
            <a:ext cx="6164104" cy="92202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5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SzPct val="100000"/>
            </a:pP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Parents’ Day</a:t>
            </a:r>
            <a:r>
              <a:rPr lang="en-US" altLang="zh-CN" sz="41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41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家长日</a:t>
            </a:r>
            <a:endParaRPr lang="zh-CN" altLang="en-US" sz="41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1273" grpId="0" bldLvl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标题 16387"/>
          <p:cNvSpPr>
            <a:spLocks noGrp="1"/>
          </p:cNvSpPr>
          <p:nvPr/>
        </p:nvSpPr>
        <p:spPr>
          <a:xfrm>
            <a:off x="3137774" y="528566"/>
            <a:ext cx="5153025" cy="72985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answer.</a:t>
            </a:r>
            <a:endParaRPr lang="en-US" altLang="zh-CN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9" name="文本占位符 16388"/>
          <p:cNvSpPr>
            <a:spLocks noGrp="1"/>
          </p:cNvSpPr>
          <p:nvPr/>
        </p:nvSpPr>
        <p:spPr>
          <a:xfrm>
            <a:off x="907733" y="1176814"/>
            <a:ext cx="5550694" cy="38338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buNone/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Is </a:t>
            </a:r>
            <a:r>
              <a:rPr lang="en-US" altLang="zh-CN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7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naughty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class?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buNone/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No, he isn’t.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buNone/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Is he a </a:t>
            </a:r>
            <a:r>
              <a:rPr lang="en-US" altLang="zh-CN" sz="27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boy?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buNone/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Yes, he is. He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hard.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buNone/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Is he </a:t>
            </a:r>
            <a:r>
              <a:rPr lang="en-US" altLang="zh-CN" sz="27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lazy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buNone/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No, he isn’t.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buNone/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Is he </a:t>
            </a:r>
            <a:r>
              <a:rPr lang="en-US" altLang="zh-CN" sz="27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clever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buNone/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Yes, he is.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work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en-US" altLang="zh-CN" sz="27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buNone/>
            </a:pP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7" name="Picture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61246" y="2929699"/>
            <a:ext cx="1886903" cy="17935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 Box 4"/>
          <p:cNvSpPr txBox="1"/>
          <p:nvPr/>
        </p:nvSpPr>
        <p:spPr>
          <a:xfrm>
            <a:off x="622935" y="4221004"/>
            <a:ext cx="3470910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good.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607219" y="3598545"/>
            <a:ext cx="3805238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Daming’s</a:t>
            </a: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endParaRPr lang="zh-CN" altLang="en-US" sz="3000" b="1" dirty="0">
              <a:solidFill>
                <a:srgbClr val="CC0000"/>
              </a:solidFill>
            </a:endParaRPr>
          </a:p>
        </p:txBody>
      </p:sp>
      <p:pic>
        <p:nvPicPr>
          <p:cNvPr id="17413" name="Picture 5" descr="u=1252184141,1991093398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1120" y="784860"/>
            <a:ext cx="3028950" cy="262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 Box 4"/>
          <p:cNvSpPr txBox="1"/>
          <p:nvPr/>
        </p:nvSpPr>
        <p:spPr>
          <a:xfrm>
            <a:off x="5008245" y="3620929"/>
            <a:ext cx="3314700" cy="122253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They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work</a:t>
            </a:r>
            <a:r>
              <a:rPr lang="en-US" altLang="zh-CN" sz="3000" b="1" dirty="0">
                <a:solidFill>
                  <a:srgbClr val="CC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30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hard.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努力工作</a:t>
            </a:r>
            <a:endParaRPr lang="zh-CN" altLang="en-US" sz="3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2935" y="784860"/>
            <a:ext cx="3518059" cy="263556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3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7412" grpId="0"/>
    </p:bldLst>
  </p:timing>
</p:sld>
</file>

<file path=ppt/tags/tag1.xml><?xml version="1.0" encoding="utf-8"?>
<p:tagLst xmlns:p="http://schemas.openxmlformats.org/presentationml/2006/main">
  <p:tag name="KSO_WPP_MARK_KEY" val="1a6eb05e-0001-4d37-bcf3-46185b74b4d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2070</Words>
  <Application>WPS 演示</Application>
  <PresentationFormat>全屏显示(16:9)</PresentationFormat>
  <Paragraphs>173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Comic Sans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415</cp:revision>
  <dcterms:created xsi:type="dcterms:W3CDTF">2013-07-01T03:05:00Z</dcterms:created>
  <dcterms:modified xsi:type="dcterms:W3CDTF">2023-02-15T04:49:13Z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28DC077EE97D4601BE6EA41AEF4E004A</vt:lpwstr>
  </property>
</Properties>
</file>