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8" r:id="rId3"/>
    <p:sldId id="334" r:id="rId5"/>
    <p:sldId id="330" r:id="rId6"/>
    <p:sldId id="358" r:id="rId7"/>
    <p:sldId id="342" r:id="rId8"/>
    <p:sldId id="362" r:id="rId9"/>
    <p:sldId id="361" r:id="rId10"/>
    <p:sldId id="368" r:id="rId11"/>
    <p:sldId id="359" r:id="rId12"/>
    <p:sldId id="363" r:id="rId13"/>
    <p:sldId id="384" r:id="rId14"/>
    <p:sldId id="360" r:id="rId15"/>
    <p:sldId id="385" r:id="rId16"/>
    <p:sldId id="366" r:id="rId17"/>
    <p:sldId id="367" r:id="rId18"/>
    <p:sldId id="365" r:id="rId19"/>
    <p:sldId id="364" r:id="rId20"/>
    <p:sldId id="355" r:id="rId21"/>
    <p:sldId id="371" r:id="rId22"/>
    <p:sldId id="370" r:id="rId23"/>
    <p:sldId id="335" r:id="rId24"/>
    <p:sldId id="369" r:id="rId25"/>
    <p:sldId id="26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40" d="100"/>
          <a:sy n="140" d="100"/>
        </p:scale>
        <p:origin x="-804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../../Local%20Settings/Temp/Rar$DI00.219/m07u1_1.swf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GIF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89891" y="1518376"/>
            <a:ext cx="5906691" cy="1082809"/>
            <a:chOff x="-1036709" y="2043553"/>
            <a:chExt cx="7875497" cy="1441754"/>
          </a:xfrm>
        </p:grpSpPr>
        <p:sp>
          <p:nvSpPr>
            <p:cNvPr id="2" name="矩形 24"/>
            <p:cNvSpPr/>
            <p:nvPr/>
          </p:nvSpPr>
          <p:spPr>
            <a:xfrm>
              <a:off x="1780550" y="2043553"/>
              <a:ext cx="2733611" cy="7376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9 Unit 1</a:t>
              </a:r>
              <a:endPara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They were very young.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3035618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29699"/>
          <p:cNvSpPr txBox="1"/>
          <p:nvPr/>
        </p:nvSpPr>
        <p:spPr>
          <a:xfrm>
            <a:off x="1324451" y="1978819"/>
            <a:ext cx="5715000" cy="260746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How old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lang="en-US" altLang="zh-CN" sz="3000" dirty="0">
                <a:latin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</a:rPr>
              <a:t>you, </a:t>
            </a:r>
            <a:r>
              <a:rPr lang="en-US" altLang="zh-CN" sz="3000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3000" dirty="0">
                <a:latin typeface="Times New Roman" panose="02020603050405020304" pitchFamily="18" charset="0"/>
              </a:rPr>
              <a:t>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I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3000" dirty="0">
                <a:latin typeface="Times New Roman" panose="02020603050405020304" pitchFamily="18" charset="0"/>
              </a:rPr>
              <a:t> two.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You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lang="en-US" altLang="zh-CN" sz="3000" dirty="0">
                <a:latin typeface="Times New Roman" panose="02020603050405020304" pitchFamily="18" charset="0"/>
              </a:rPr>
              <a:t> very cute!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And I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3000" dirty="0">
                <a:latin typeface="Times New Roman" panose="02020603050405020304" pitchFamily="18" charset="0"/>
              </a:rPr>
              <a:t> naughty, too.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29706" name="文本框 29705">
            <a:hlinkClick r:id="rId3" action="ppaction://hlinkfile"/>
          </p:cNvPr>
          <p:cNvSpPr txBox="1"/>
          <p:nvPr/>
        </p:nvSpPr>
        <p:spPr>
          <a:xfrm>
            <a:off x="1149821" y="759820"/>
            <a:ext cx="7345289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000" b="1" dirty="0">
                <a:latin typeface="Times New Roman" panose="02020603050405020304" pitchFamily="18" charset="0"/>
              </a:rPr>
              <a:t>Listen, point and find these sentences with “was, were”</a:t>
            </a:r>
            <a:r>
              <a:rPr lang="zh-CN" altLang="en-US" sz="3000" b="1" dirty="0">
                <a:latin typeface="Times New Roman" panose="02020603050405020304" pitchFamily="18" charset="0"/>
              </a:rPr>
              <a:t>：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1267302" y="2846070"/>
            <a:ext cx="6609160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</a:t>
            </a:r>
            <a:endParaRPr lang="en-US" altLang="zh-CN" sz="27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12645" y="803892"/>
            <a:ext cx="4566285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repeat.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123599" y="2623185"/>
            <a:ext cx="4296251" cy="1736408"/>
          </a:xfrm>
          <a:prstGeom prst="cloudCallout">
            <a:avLst>
              <a:gd name="adj1" fmla="val 69588"/>
              <a:gd name="adj2" fmla="val 561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4" name="文本框 3"/>
          <p:cNvSpPr txBox="1"/>
          <p:nvPr/>
        </p:nvSpPr>
        <p:spPr>
          <a:xfrm>
            <a:off x="2847023" y="2764631"/>
            <a:ext cx="3097530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 the  pronunciation and  intonation !</a:t>
            </a:r>
            <a:endParaRPr lang="en-US" altLang="zh-CN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448" y="1876425"/>
            <a:ext cx="1784985" cy="2524125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1179" y="1975009"/>
            <a:ext cx="2006918" cy="232695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15264" y="2726532"/>
            <a:ext cx="111299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3383" y="748666"/>
            <a:ext cx="3531496" cy="76174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act out !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3687" y="2186941"/>
            <a:ext cx="3706178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It was ... then.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It is ... now.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29722" y="979297"/>
            <a:ext cx="3361373" cy="76174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endParaRPr lang="en-US" altLang="zh-C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5" descr="扫描0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742474"/>
            <a:ext cx="2724150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6" descr="扫描00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971" y="742474"/>
            <a:ext cx="2118122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5" name="Text Box 13"/>
          <p:cNvSpPr txBox="1"/>
          <p:nvPr/>
        </p:nvSpPr>
        <p:spPr>
          <a:xfrm>
            <a:off x="1805464" y="4375309"/>
            <a:ext cx="285273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fat then.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5474971" y="4375309"/>
            <a:ext cx="2461736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he’s thin.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133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Picture 5" descr="扫描00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817" y="828675"/>
            <a:ext cx="2794397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6" descr="扫描0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9671" y="828675"/>
            <a:ext cx="2576513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Text Box 10"/>
          <p:cNvSpPr txBox="1"/>
          <p:nvPr/>
        </p:nvSpPr>
        <p:spPr>
          <a:xfrm>
            <a:off x="676752" y="4475322"/>
            <a:ext cx="3834289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were young then.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4989671" y="4475322"/>
            <a:ext cx="2856679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they’re old.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7" descr="扫描0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243" y="804386"/>
            <a:ext cx="2590800" cy="331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8" descr="扫描00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2511" y="804386"/>
            <a:ext cx="2753916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Text Box 10"/>
          <p:cNvSpPr txBox="1"/>
          <p:nvPr/>
        </p:nvSpPr>
        <p:spPr>
          <a:xfrm>
            <a:off x="1352550" y="4459605"/>
            <a:ext cx="3291607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short then.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5251132" y="4459606"/>
            <a:ext cx="235553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it’s long.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  <p:bldP spid="153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Picture 4" descr="扫描0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633" y="858679"/>
            <a:ext cx="2646045" cy="3246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9" descr="扫描00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735" y="944880"/>
            <a:ext cx="2578894" cy="30741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Text Box 10"/>
          <p:cNvSpPr txBox="1"/>
          <p:nvPr/>
        </p:nvSpPr>
        <p:spPr>
          <a:xfrm>
            <a:off x="622936" y="4309586"/>
            <a:ext cx="4080669" cy="5770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They were short then.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5060633" y="4309586"/>
            <a:ext cx="3120866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  <a:cs typeface="Times New Roman" panose="02020603050405020304" pitchFamily="18" charset="0"/>
              </a:rPr>
              <a:t>Now they’re tall.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Picture 30" descr="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7219" y="1595438"/>
            <a:ext cx="7751921" cy="2886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1"/>
          <p:cNvSpPr txBox="1"/>
          <p:nvPr/>
        </p:nvSpPr>
        <p:spPr>
          <a:xfrm>
            <a:off x="3023711" y="685324"/>
            <a:ext cx="291893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 and say.</a:t>
            </a:r>
            <a:endParaRPr lang="zh-CN" altLang="en-US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721" name="AutoShape 25"/>
          <p:cNvSpPr/>
          <p:nvPr/>
        </p:nvSpPr>
        <p:spPr>
          <a:xfrm>
            <a:off x="2029301" y="3429001"/>
            <a:ext cx="5085398" cy="1674971"/>
          </a:xfrm>
          <a:prstGeom prst="wedgeRoundRectCallout">
            <a:avLst>
              <a:gd name="adj1" fmla="val -57764"/>
              <a:gd name="adj2" fmla="val -37509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She was short. Now she’s tall. Her 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hair was long. Now her hair is short …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她曾很矮。现在她很高。她那时头发很长。现在她的头发很短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4" descr="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97744" y="1264206"/>
            <a:ext cx="6858000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461" name="AutoShape 5"/>
          <p:cNvSpPr/>
          <p:nvPr/>
        </p:nvSpPr>
        <p:spPr>
          <a:xfrm>
            <a:off x="1132285" y="4234815"/>
            <a:ext cx="1944290" cy="701279"/>
          </a:xfrm>
          <a:prstGeom prst="wedgeRoundRectCallout">
            <a:avLst>
              <a:gd name="adj1" fmla="val -9644"/>
              <a:gd name="adj2" fmla="val -8463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she Tingting?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她是婷婷吗？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5462" name="AutoShape 6"/>
          <p:cNvSpPr/>
          <p:nvPr/>
        </p:nvSpPr>
        <p:spPr>
          <a:xfrm>
            <a:off x="2266950" y="670084"/>
            <a:ext cx="1944291" cy="701279"/>
          </a:xfrm>
          <a:prstGeom prst="wedgeRoundRectCallout">
            <a:avLst>
              <a:gd name="adj1" fmla="val 39343"/>
              <a:gd name="adj2" fmla="val 7394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No, she isn’t.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不， 她不是。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5463" name="AutoShape 7"/>
          <p:cNvSpPr/>
          <p:nvPr/>
        </p:nvSpPr>
        <p:spPr>
          <a:xfrm>
            <a:off x="4210050" y="4131231"/>
            <a:ext cx="2052638" cy="701278"/>
          </a:xfrm>
          <a:prstGeom prst="wedgeRoundRectCallout">
            <a:avLst>
              <a:gd name="adj1" fmla="val -30162"/>
              <a:gd name="adj2" fmla="val -8582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she Fangfang?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她是芳芳吗？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5464" name="AutoShape 8"/>
          <p:cNvSpPr/>
          <p:nvPr/>
        </p:nvSpPr>
        <p:spPr>
          <a:xfrm>
            <a:off x="4750594" y="616506"/>
            <a:ext cx="1944291" cy="701278"/>
          </a:xfrm>
          <a:prstGeom prst="wedgeRoundRectCallout">
            <a:avLst>
              <a:gd name="adj1" fmla="val 39343"/>
              <a:gd name="adj2" fmla="val 7394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algn="ctr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Yes, she is.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是的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她是。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1" grpId="0" bldLvl="0" animBg="1"/>
      <p:bldP spid="275462" grpId="0" bldLvl="0" animBg="1"/>
      <p:bldP spid="275463" grpId="0" bldLvl="0" animBg="1"/>
      <p:bldP spid="27546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71999" y="721270"/>
            <a:ext cx="3804285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2700" i="1" dirty="0">
                <a:latin typeface="Times New Roman" panose="02020603050405020304" pitchFamily="18" charset="0"/>
              </a:rPr>
              <a:t>Short, short, short. 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I was short, then.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Fat, fat , fat. 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He was fat, then.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Thin, thin, thin. 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She was thin, then.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Young, young, young. 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They were young, then.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Cute, cute, cute. </a:t>
            </a:r>
            <a:endParaRPr lang="en-US" sz="2700" i="1" dirty="0">
              <a:latin typeface="Times New Roman" panose="02020603050405020304" pitchFamily="18" charset="0"/>
            </a:endParaRPr>
          </a:p>
          <a:p>
            <a:r>
              <a:rPr lang="en-US" sz="2700" i="1" dirty="0">
                <a:latin typeface="Times New Roman" panose="02020603050405020304" pitchFamily="18" charset="0"/>
              </a:rPr>
              <a:t>We were cute, then.</a:t>
            </a:r>
            <a:endParaRPr lang="zh-CN" altLang="en-US" sz="2700" i="1" dirty="0"/>
          </a:p>
        </p:txBody>
      </p:sp>
      <p:sp>
        <p:nvSpPr>
          <p:cNvPr id="5" name="矩形 4"/>
          <p:cNvSpPr/>
          <p:nvPr/>
        </p:nvSpPr>
        <p:spPr>
          <a:xfrm>
            <a:off x="473869" y="2007394"/>
            <a:ext cx="3699510" cy="8991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Let’s </a:t>
            </a:r>
            <a:r>
              <a:rPr lang="en-US" altLang="zh-CN" sz="54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chant !</a:t>
            </a:r>
            <a:endParaRPr lang="en-US" altLang="zh-CN" sz="54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TextBox 1"/>
          <p:cNvSpPr txBox="1"/>
          <p:nvPr/>
        </p:nvSpPr>
        <p:spPr>
          <a:xfrm>
            <a:off x="2276475" y="818714"/>
            <a:ext cx="4591050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Talk about yourself.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谈论你自己。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2773" name="Picture 11" descr="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09637" y="1494473"/>
            <a:ext cx="7131368" cy="32418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804" name="AutoShape 12"/>
          <p:cNvSpPr/>
          <p:nvPr/>
        </p:nvSpPr>
        <p:spPr>
          <a:xfrm>
            <a:off x="909638" y="3664424"/>
            <a:ext cx="3930491" cy="1071882"/>
          </a:xfrm>
          <a:prstGeom prst="wedgeRoundRectCallout">
            <a:avLst>
              <a:gd name="adj1" fmla="val 60153"/>
              <a:gd name="adj2" fmla="val -20157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was five. I was in Beijing.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My hair was long then. My hair is short now.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我那时五岁。在北京。我那时头发很长。我的头发现在很短。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69194" y="3170396"/>
            <a:ext cx="6988969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6925" y="894398"/>
            <a:ext cx="5838825" cy="19150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am, is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的过去式）是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were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are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的过去式）是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asn’t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 was not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eren’t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 were not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92029" y="2194560"/>
            <a:ext cx="7377589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Listen 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and repeat the test for three times.</a:t>
            </a:r>
            <a:endParaRPr 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Copy 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the words and sentences they lea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rned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today.</a:t>
            </a:r>
            <a:endParaRPr 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 Describe the old pictures to your parents.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6592" y="1246346"/>
            <a:ext cx="2707481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9026" name="文本框 129025"/>
          <p:cNvSpPr txBox="1"/>
          <p:nvPr/>
        </p:nvSpPr>
        <p:spPr>
          <a:xfrm>
            <a:off x="1489472" y="3171587"/>
            <a:ext cx="3780234" cy="95410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Then I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那时 我两岁。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9027" name="文本框 129026"/>
          <p:cNvSpPr txBox="1"/>
          <p:nvPr/>
        </p:nvSpPr>
        <p:spPr>
          <a:xfrm>
            <a:off x="5378054" y="3171587"/>
            <a:ext cx="2165985" cy="89916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Now I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am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现在我42岁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9028" name="文本框 129027"/>
          <p:cNvSpPr txBox="1"/>
          <p:nvPr/>
        </p:nvSpPr>
        <p:spPr>
          <a:xfrm>
            <a:off x="3779997" y="1682354"/>
            <a:ext cx="1509236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9029" name="组合 129028"/>
          <p:cNvGrpSpPr/>
          <p:nvPr/>
        </p:nvGrpSpPr>
        <p:grpSpPr>
          <a:xfrm>
            <a:off x="2964377" y="2992398"/>
            <a:ext cx="3511153" cy="323850"/>
            <a:chOff x="657" y="2251"/>
            <a:chExt cx="2949" cy="272"/>
          </a:xfrm>
        </p:grpSpPr>
        <p:sp>
          <p:nvSpPr>
            <p:cNvPr id="129030" name="直接连接符 129029"/>
            <p:cNvSpPr/>
            <p:nvPr/>
          </p:nvSpPr>
          <p:spPr>
            <a:xfrm>
              <a:off x="657" y="2251"/>
              <a:ext cx="0" cy="272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29031" name="直接连接符 129030"/>
            <p:cNvSpPr/>
            <p:nvPr/>
          </p:nvSpPr>
          <p:spPr>
            <a:xfrm>
              <a:off x="657" y="2251"/>
              <a:ext cx="2949" cy="0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29032" name="直接连接符 129031"/>
            <p:cNvSpPr/>
            <p:nvPr/>
          </p:nvSpPr>
          <p:spPr>
            <a:xfrm>
              <a:off x="3606" y="2251"/>
              <a:ext cx="0" cy="227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29033" name="文本框 129032"/>
          <p:cNvSpPr txBox="1"/>
          <p:nvPr/>
        </p:nvSpPr>
        <p:spPr>
          <a:xfrm>
            <a:off x="1435894" y="4327684"/>
            <a:ext cx="732377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my hair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short.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my hair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623798" y="756157"/>
            <a:ext cx="2145983" cy="2179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457974" y="697707"/>
            <a:ext cx="1987457" cy="197691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7" grpId="0"/>
      <p:bldP spid="129028" grpId="0"/>
      <p:bldP spid="1290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16" name="Picture 84" descr="C:\Users\Administrator\Desktop\135207499117.jpg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2994" y="817960"/>
            <a:ext cx="928688" cy="89962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7" name="Group 2"/>
          <p:cNvGrpSpPr/>
          <p:nvPr/>
        </p:nvGrpSpPr>
        <p:grpSpPr>
          <a:xfrm>
            <a:off x="526256" y="3468767"/>
            <a:ext cx="677466" cy="1404938"/>
            <a:chOff x="0" y="0"/>
            <a:chExt cx="1595" cy="3310"/>
          </a:xfrm>
        </p:grpSpPr>
        <p:sp>
          <p:nvSpPr>
            <p:cNvPr id="6209" name="Oval 3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0" name="Oval 4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1" name="Oval 5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2" name="Oval 6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3" name="Oval 7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4" name="Oval 8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5" name="Oval 9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6" name="Oval 10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17" name="Oval 11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6218" name="Group 12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6223" name="Oval 13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4" name="Oval 14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5" name="Oval 15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6" name="Oval 16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7" name="Oval 17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8" name="Oval 18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29" name="Oval 19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30" name="Oval 20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31" name="Oval 21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6219" name="AutoShape 22"/>
            <p:cNvCxnSpPr/>
            <p:nvPr/>
          </p:nvCxnSpPr>
          <p:spPr>
            <a:xfrm>
              <a:off x="788" y="1548"/>
              <a:ext cx="0" cy="1762"/>
            </a:xfrm>
            <a:prstGeom prst="straightConnector1">
              <a:avLst/>
            </a:prstGeom>
            <a:ln w="6350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6220" name="AutoShape 23"/>
            <p:cNvSpPr/>
            <p:nvPr/>
          </p:nvSpPr>
          <p:spPr>
            <a:xfrm rot="-114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21" name="AutoShape 24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222" name="AutoShape 25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149" name="Group 29"/>
          <p:cNvGrpSpPr/>
          <p:nvPr/>
        </p:nvGrpSpPr>
        <p:grpSpPr>
          <a:xfrm>
            <a:off x="1484234" y="4329351"/>
            <a:ext cx="315515" cy="657225"/>
            <a:chOff x="0" y="0"/>
            <a:chExt cx="1595" cy="3310"/>
          </a:xfrm>
        </p:grpSpPr>
        <p:sp>
          <p:nvSpPr>
            <p:cNvPr id="6186" name="Oval 30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7" name="Oval 31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8" name="Oval 32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89" name="Oval 33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0" name="Oval 34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1" name="Oval 35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2" name="Oval 36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3" name="Oval 37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4" name="Oval 38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6195" name="Group 39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6200" name="Oval 40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1" name="Oval 41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2" name="Oval 42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3" name="Oval 43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4" name="Oval 44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5" name="Oval 45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6" name="Oval 46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7" name="Oval 47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208" name="Oval 48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6196" name="AutoShape 49"/>
            <p:cNvCxnSpPr/>
            <p:nvPr/>
          </p:nvCxnSpPr>
          <p:spPr>
            <a:xfrm>
              <a:off x="788" y="1548"/>
              <a:ext cx="0" cy="1762"/>
            </a:xfrm>
            <a:prstGeom prst="straightConnector1">
              <a:avLst/>
            </a:prstGeom>
            <a:ln w="6350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6197" name="AutoShape 50"/>
            <p:cNvSpPr/>
            <p:nvPr/>
          </p:nvSpPr>
          <p:spPr>
            <a:xfrm rot="-114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8" name="AutoShape 51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99" name="AutoShape 52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150" name="Group 53"/>
          <p:cNvGrpSpPr/>
          <p:nvPr/>
        </p:nvGrpSpPr>
        <p:grpSpPr>
          <a:xfrm>
            <a:off x="1687830" y="3937636"/>
            <a:ext cx="477441" cy="992981"/>
            <a:chOff x="0" y="0"/>
            <a:chExt cx="1595" cy="3310"/>
          </a:xfrm>
        </p:grpSpPr>
        <p:sp>
          <p:nvSpPr>
            <p:cNvPr id="6163" name="Oval 54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4" name="Oval 55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5" name="Oval 56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6" name="Oval 57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7" name="Oval 58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8" name="Oval 59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9" name="Oval 60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0" name="Oval 61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1" name="Oval 62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6172" name="Group 63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6177" name="Oval 64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78" name="Oval 65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79" name="Oval 66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0" name="Oval 67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1" name="Oval 68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2" name="Oval 69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3" name="Oval 70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4" name="Oval 71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6185" name="Oval 72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6173" name="AutoShape 73"/>
            <p:cNvCxnSpPr/>
            <p:nvPr/>
          </p:nvCxnSpPr>
          <p:spPr>
            <a:xfrm>
              <a:off x="788" y="1548"/>
              <a:ext cx="0" cy="1762"/>
            </a:xfrm>
            <a:prstGeom prst="straightConnector1">
              <a:avLst/>
            </a:prstGeom>
            <a:ln w="63500" cap="flat" cmpd="sng">
              <a:solidFill>
                <a:srgbClr val="339933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6174" name="AutoShape 74"/>
            <p:cNvSpPr/>
            <p:nvPr/>
          </p:nvSpPr>
          <p:spPr>
            <a:xfrm rot="-114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5" name="AutoShape 75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76" name="AutoShape 76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78" name="Rectangle 2"/>
          <p:cNvSpPr>
            <a:spLocks noGrp="1"/>
          </p:cNvSpPr>
          <p:nvPr/>
        </p:nvSpPr>
        <p:spPr>
          <a:xfrm>
            <a:off x="1171338" y="389335"/>
            <a:ext cx="6169819" cy="857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defTabSz="895350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95350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defTabSz="895350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defTabSz="895350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defTabSz="895350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defTabSz="895350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defTabSz="895350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defTabSz="895350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defTabSz="895350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wasn’t </a:t>
            </a:r>
            <a:r>
              <a:rPr lang="en-US" altLang="zh-CN" sz="3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 then.</a:t>
            </a:r>
            <a:endParaRPr lang="en-US" altLang="zh-CN" sz="3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椭圆形标注 3"/>
          <p:cNvSpPr/>
          <p:nvPr/>
        </p:nvSpPr>
        <p:spPr>
          <a:xfrm>
            <a:off x="2771299" y="1150620"/>
            <a:ext cx="2411016" cy="696516"/>
          </a:xfrm>
          <a:prstGeom prst="wedgeEllipseCallout">
            <a:avLst>
              <a:gd name="adj1" fmla="val -44139"/>
              <a:gd name="adj2" fmla="val -55838"/>
            </a:avLst>
          </a:prstGeom>
          <a:solidFill>
            <a:srgbClr val="ADDB7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was not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0" name="Picture 10" descr="C:\Users\Administrator\Desktop\20100523_bca3831ff01155922568xuIdcx4kB9t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30868" y="3294697"/>
            <a:ext cx="3733800" cy="15478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154" name="Picture 78" descr="C:\Users\Administrator\Desktop\32bb9c8bc0be9eb8fc1f102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128475" y="2757726"/>
            <a:ext cx="2110978" cy="21014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TextBox 85"/>
          <p:cNvSpPr txBox="1"/>
          <p:nvPr/>
        </p:nvSpPr>
        <p:spPr>
          <a:xfrm>
            <a:off x="1312784" y="2651760"/>
            <a:ext cx="159662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6" name="TextBox 86"/>
          <p:cNvSpPr txBox="1"/>
          <p:nvPr/>
        </p:nvSpPr>
        <p:spPr>
          <a:xfrm>
            <a:off x="6831330" y="3480911"/>
            <a:ext cx="85725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椭圆形标注 88"/>
          <p:cNvSpPr/>
          <p:nvPr/>
        </p:nvSpPr>
        <p:spPr>
          <a:xfrm rot="-1280109">
            <a:off x="4745355" y="1587341"/>
            <a:ext cx="2525316" cy="663179"/>
          </a:xfrm>
          <a:prstGeom prst="wedgeEllipseCallout">
            <a:avLst>
              <a:gd name="adj1" fmla="val -50194"/>
              <a:gd name="adj2" fmla="val 65708"/>
            </a:avLst>
          </a:prstGeom>
          <a:solidFill>
            <a:srgbClr val="ADDB7B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were not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0" name="Picture 7" descr="C:\Users\Administrator\Desktop\u=1268834488,492802944&amp;fm=23&amp;gp=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48503" y="3960258"/>
            <a:ext cx="411956" cy="411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" name="Picture 6" descr="C:\Users\Administrator\Desktop\u=3475438694,2282189502&amp;fm=23&amp;gp=0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30581" y="3133964"/>
            <a:ext cx="611981" cy="4822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14" name="Oval 86"/>
          <p:cNvSpPr/>
          <p:nvPr/>
        </p:nvSpPr>
        <p:spPr>
          <a:xfrm>
            <a:off x="2469357" y="389572"/>
            <a:ext cx="1352074" cy="85725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615" name="Oval 87"/>
          <p:cNvSpPr/>
          <p:nvPr/>
        </p:nvSpPr>
        <p:spPr>
          <a:xfrm>
            <a:off x="4029076" y="2651760"/>
            <a:ext cx="1444466" cy="756285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616" name="Text Box 88"/>
          <p:cNvSpPr txBox="1"/>
          <p:nvPr/>
        </p:nvSpPr>
        <p:spPr>
          <a:xfrm>
            <a:off x="3188971" y="2676645"/>
            <a:ext cx="505063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weren’t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beautiful then.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-2.96296E-6 C 0.00625 0.00324 0.0125 0.00579 0.01849 0.01019 C 0.02109 0.01204 0.02292 0.01621 0.02539 0.01829 C 0.02839 0.02107 0.03151 0.02199 0.03451 0.02454 C 0.0487 0.03635 0.03672 0.02871 0.04961 0.04098 C 0.05208 0.04329 0.05495 0.04491 0.05768 0.04699 C 0.05807 0.04792 0.06471 0.06297 0.0668 0.06551 C 0.07018 0.06945 0.07383 0.07199 0.07721 0.0757 C 0.09388 0.09422 0.07604 0.07871 0.0957 0.09422 C 0.1112 0.12176 0.09792 0.10139 0.11536 0.12084 C 0.12044 0.12662 0.125 0.13426 0.13034 0.13936 C 0.13425 0.14329 0.1388 0.14468 0.14297 0.14769 C 0.14727 0.1507 0.15143 0.15487 0.15573 0.15787 C 0.16406 0.16366 0.17318 0.16667 0.18112 0.17431 C 0.18607 0.17917 0.19089 0.18449 0.19609 0.18866 C 0.20169 0.19329 0.20807 0.19514 0.21341 0.20093 C 0.22201 0.21042 0.22839 0.22639 0.23763 0.2338 C 0.24909 0.24283 0.26263 0.25232 0.27344 0.26459 C 0.28021 0.27223 0.2862 0.28172 0.29297 0.28912 C 0.33047 0.33033 0.27539 0.2588 0.32995 0.32616 C 0.33646 0.33403 0.34154 0.34584 0.34844 0.35278 C 0.42148 0.42709 0.38073 0.37176 0.42682 0.42662 C 0.43281 0.43357 0.43828 0.44213 0.44414 0.44908 C 0.45247 0.45926 0.46146 0.46737 0.46953 0.47801 C 0.47461 0.48449 0.47826 0.49422 0.48346 0.50047 C 0.5 0.52014 0.51445 0.52338 0.53307 0.5375 C 0.53906 0.5419 0.5444 0.54885 0.55039 0.55371 C 0.56328 0.56459 0.58398 0.57616 0.59648 0.58264 C 0.60143 0.58496 0.60651 0.58612 0.61146 0.58866 C 0.64167 0.60463 0.61406 0.59491 0.64154 0.60301 C 0.64492 0.60649 0.64818 0.61088 0.65182 0.6132 C 0.65482 0.61505 0.65807 0.61389 0.66107 0.61528 C 0.6651 0.61737 0.66888 0.62061 0.67266 0.62362 C 0.67617 0.62616 0.67969 0.62871 0.68307 0.63172 C 0.68932 0.6375 0.69557 0.64699 0.7026 0.65024 C 0.70716 0.65232 0.71185 0.65301 0.71654 0.6544 C 0.72708 0.66181 0.71836 0.65672 0.7349 0.66042 C 0.73685 0.66088 0.7388 0.66181 0.74076 0.6625 C 0.74297 0.6632 0.74531 0.66389 0.74766 0.66459 C 0.77344 0.67315 0.74375 0.66412 0.77305 0.67292 L 0.86419 0.67084 C 0.86576 0.67061 0.86771 0.66459 0.86771 0.66459 L 0.86654 0.65649 L 0.86771 0.66459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8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2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 bldLvl="0" animBg="1"/>
      <p:bldP spid="22614" grpId="0" bldLvl="0" animBg="1"/>
      <p:bldP spid="226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0418" name="标题 60417"/>
          <p:cNvSpPr>
            <a:spLocks noGrp="1" noRot="1"/>
          </p:cNvSpPr>
          <p:nvPr/>
        </p:nvSpPr>
        <p:spPr>
          <a:xfrm>
            <a:off x="1483995" y="488156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How were they then?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23" name="图片 60422" descr="Lingling家照片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75447" y="1418273"/>
            <a:ext cx="5980748" cy="35885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4" name="图片 60423" descr="DSC05547"/>
          <p:cNvPicPr>
            <a:picLocks noChangeAspect="1"/>
          </p:cNvPicPr>
          <p:nvPr/>
        </p:nvPicPr>
        <p:blipFill>
          <a:blip r:embed="rId4" cstate="email"/>
          <a:srcRect b="-26"/>
          <a:stretch>
            <a:fillRect/>
          </a:stretch>
        </p:blipFill>
        <p:spPr>
          <a:xfrm>
            <a:off x="2987040" y="2711291"/>
            <a:ext cx="2971800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04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614" name="矩形 110613"/>
          <p:cNvSpPr/>
          <p:nvPr/>
        </p:nvSpPr>
        <p:spPr>
          <a:xfrm>
            <a:off x="1820654" y="1892007"/>
            <a:ext cx="5076825" cy="191590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Who 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that little girl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7530" indent="-557530">
              <a:buAutoNum type="arabicPeriod"/>
            </a:pP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was she then ?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3604" y="854259"/>
            <a:ext cx="3590925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answer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615" name="文本框 110614"/>
          <p:cNvSpPr txBox="1"/>
          <p:nvPr/>
        </p:nvSpPr>
        <p:spPr>
          <a:xfrm>
            <a:off x="2420303" y="2537289"/>
            <a:ext cx="3522345" cy="5770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33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616" name="文本框 110615"/>
          <p:cNvSpPr txBox="1"/>
          <p:nvPr/>
        </p:nvSpPr>
        <p:spPr>
          <a:xfrm>
            <a:off x="2420302" y="3759652"/>
            <a:ext cx="2782253" cy="5770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was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14" grpId="0"/>
      <p:bldP spid="1106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7" name="文本框 98306"/>
          <p:cNvSpPr txBox="1"/>
          <p:nvPr/>
        </p:nvSpPr>
        <p:spPr>
          <a:xfrm>
            <a:off x="3268504" y="4055983"/>
            <a:ext cx="2964656" cy="101488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grandparents</a:t>
            </a:r>
            <a:endParaRPr lang="en-US" altLang="zh-CN" sz="3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外祖父母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2679621" y="3219927"/>
            <a:ext cx="1643063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latin typeface="Times New Roman" panose="02020603050405020304" pitchFamily="18" charset="0"/>
                <a:cs typeface="Times New Roman" panose="02020603050405020304" pitchFamily="18" charset="0"/>
              </a:rPr>
              <a:t>grandma</a:t>
            </a:r>
            <a:endParaRPr lang="en-US" altLang="zh-CN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4727496" y="3220165"/>
            <a:ext cx="137922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>
                <a:latin typeface="Times New Roman" panose="02020603050405020304" pitchFamily="18" charset="0"/>
                <a:cs typeface="Times New Roman" panose="02020603050405020304" pitchFamily="18" charset="0"/>
              </a:rPr>
              <a:t>grandpa</a:t>
            </a:r>
            <a:endParaRPr lang="en-US" altLang="zh-CN" sz="3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8312" name="组合 98311"/>
          <p:cNvGrpSpPr/>
          <p:nvPr/>
        </p:nvGrpSpPr>
        <p:grpSpPr>
          <a:xfrm>
            <a:off x="3566875" y="3623786"/>
            <a:ext cx="1620440" cy="647700"/>
            <a:chOff x="2245" y="3249"/>
            <a:chExt cx="1361" cy="544"/>
          </a:xfrm>
        </p:grpSpPr>
        <p:sp>
          <p:nvSpPr>
            <p:cNvPr id="98313" name="直接连接符 98312"/>
            <p:cNvSpPr/>
            <p:nvPr/>
          </p:nvSpPr>
          <p:spPr>
            <a:xfrm>
              <a:off x="2245" y="3294"/>
              <a:ext cx="635" cy="3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8314" name="直接连接符 98313"/>
            <p:cNvSpPr/>
            <p:nvPr/>
          </p:nvSpPr>
          <p:spPr>
            <a:xfrm flipH="1">
              <a:off x="2835" y="3249"/>
              <a:ext cx="771" cy="3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8315" name="直接连接符 98314"/>
            <p:cNvSpPr/>
            <p:nvPr/>
          </p:nvSpPr>
          <p:spPr>
            <a:xfrm flipH="1">
              <a:off x="2880" y="3612"/>
              <a:ext cx="0" cy="1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pic>
        <p:nvPicPr>
          <p:cNvPr id="69634" name="图片 69633" descr="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59631" y="789861"/>
            <a:ext cx="3033713" cy="2430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9" grpId="0"/>
      <p:bldP spid="983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1" name="Rectangle 3"/>
          <p:cNvSpPr/>
          <p:nvPr/>
        </p:nvSpPr>
        <p:spPr>
          <a:xfrm>
            <a:off x="1719262" y="4386739"/>
            <a:ext cx="4922021" cy="5678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They were young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曾年轻。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4698" name="Picture 10" descr="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59806" y="788671"/>
            <a:ext cx="3995738" cy="35659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46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4" name="图片 69633" descr="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6048" y="1158955"/>
            <a:ext cx="3033713" cy="243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标题 69634"/>
          <p:cNvSpPr>
            <a:spLocks noGrp="1"/>
          </p:cNvSpPr>
          <p:nvPr/>
        </p:nvSpPr>
        <p:spPr>
          <a:xfrm>
            <a:off x="1287780" y="519827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9636" name="内容占位符 69635" descr="QQQQQQQQQQQ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2986" y="1186101"/>
            <a:ext cx="3192066" cy="23752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文本框 69636"/>
          <p:cNvSpPr txBox="1"/>
          <p:nvPr/>
        </p:nvSpPr>
        <p:spPr>
          <a:xfrm>
            <a:off x="849631" y="4019789"/>
            <a:ext cx="3726656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Then they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young.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4358403" y="3966210"/>
            <a:ext cx="334922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 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Now they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old.</a:t>
            </a:r>
            <a:endParaRPr lang="en-US" altLang="zh-CN" sz="2400" b="1">
              <a:latin typeface="Comic Sans MS" panose="030F0702030302020204" pitchFamily="66" charset="0"/>
            </a:endParaRPr>
          </a:p>
        </p:txBody>
      </p:sp>
      <p:grpSp>
        <p:nvGrpSpPr>
          <p:cNvPr id="69647" name="组合 69646"/>
          <p:cNvGrpSpPr/>
          <p:nvPr/>
        </p:nvGrpSpPr>
        <p:grpSpPr>
          <a:xfrm>
            <a:off x="2465188" y="3561398"/>
            <a:ext cx="4213622" cy="486965"/>
            <a:chOff x="1156" y="3203"/>
            <a:chExt cx="3539" cy="409"/>
          </a:xfrm>
        </p:grpSpPr>
        <p:sp>
          <p:nvSpPr>
            <p:cNvPr id="69644" name="直接连接符 69643"/>
            <p:cNvSpPr/>
            <p:nvPr/>
          </p:nvSpPr>
          <p:spPr>
            <a:xfrm>
              <a:off x="1156" y="3249"/>
              <a:ext cx="3539" cy="0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9645" name="直接连接符 69644"/>
            <p:cNvSpPr/>
            <p:nvPr/>
          </p:nvSpPr>
          <p:spPr>
            <a:xfrm>
              <a:off x="1156" y="3249"/>
              <a:ext cx="0" cy="317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9646" name="直接连接符 69645"/>
            <p:cNvSpPr/>
            <p:nvPr/>
          </p:nvSpPr>
          <p:spPr>
            <a:xfrm>
              <a:off x="4649" y="3203"/>
              <a:ext cx="0" cy="409"/>
            </a:xfrm>
            <a:prstGeom prst="line">
              <a:avLst/>
            </a:prstGeom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9648" name="文本框 69647"/>
          <p:cNvSpPr txBox="1"/>
          <p:nvPr/>
        </p:nvSpPr>
        <p:spPr>
          <a:xfrm>
            <a:off x="849631" y="4549616"/>
            <a:ext cx="3375422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Then they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thin.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49" name="文本框 69648"/>
          <p:cNvSpPr txBox="1"/>
          <p:nvPr/>
        </p:nvSpPr>
        <p:spPr>
          <a:xfrm>
            <a:off x="4576286" y="4549616"/>
            <a:ext cx="294322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Now they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 fat 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50" name="直接连接符 69649"/>
          <p:cNvSpPr/>
          <p:nvPr/>
        </p:nvSpPr>
        <p:spPr>
          <a:xfrm flipH="1">
            <a:off x="4358640" y="729139"/>
            <a:ext cx="30480" cy="4304348"/>
          </a:xfrm>
          <a:prstGeom prst="line">
            <a:avLst/>
          </a:prstGeom>
          <a:ln w="317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  <p:bldP spid="69638" grpId="0"/>
      <p:bldP spid="69648" grpId="0"/>
      <p:bldP spid="69649" grpId="0"/>
    </p:bldLst>
  </p:timing>
</p:sld>
</file>

<file path=ppt/tags/tag1.xml><?xml version="1.0" encoding="utf-8"?>
<p:tagLst xmlns:p="http://schemas.openxmlformats.org/presentationml/2006/main">
  <p:tag name="KSO_WPP_MARK_KEY" val="fe9798bf-bf3e-44ea-a987-11cba9fff13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2196</Words>
  <Application>WPS 演示</Application>
  <PresentationFormat>全屏显示(16:9)</PresentationFormat>
  <Paragraphs>200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415</cp:revision>
  <dcterms:created xsi:type="dcterms:W3CDTF">2013-07-01T03:05:00Z</dcterms:created>
  <dcterms:modified xsi:type="dcterms:W3CDTF">2023-02-15T04:51:58Z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86654E2122E7472DABB91EBD0C4F33E8</vt:lpwstr>
  </property>
</Properties>
</file>