
<file path=[Content_Types].xml><?xml version="1.0" encoding="utf-8"?>
<Types xmlns="http://schemas.openxmlformats.org/package/2006/content-types">
  <Default Extension="png" ContentType="image/png"/>
  <Default Extension="gif" ContentType="image/gi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1"/>
  </p:notesMasterIdLst>
  <p:sldIdLst>
    <p:sldId id="361" r:id="rId3"/>
    <p:sldId id="290" r:id="rId4"/>
    <p:sldId id="402" r:id="rId5"/>
    <p:sldId id="424" r:id="rId6"/>
    <p:sldId id="425" r:id="rId7"/>
    <p:sldId id="429" r:id="rId8"/>
    <p:sldId id="430" r:id="rId9"/>
    <p:sldId id="405" r:id="rId10"/>
    <p:sldId id="431" r:id="rId12"/>
    <p:sldId id="432" r:id="rId13"/>
    <p:sldId id="407" r:id="rId14"/>
    <p:sldId id="433" r:id="rId15"/>
    <p:sldId id="434" r:id="rId16"/>
    <p:sldId id="435" r:id="rId17"/>
    <p:sldId id="436" r:id="rId18"/>
    <p:sldId id="383" r:id="rId19"/>
    <p:sldId id="396" r:id="rId20"/>
    <p:sldId id="437" r:id="rId21"/>
    <p:sldId id="438" r:id="rId22"/>
    <p:sldId id="401" r:id="rId23"/>
    <p:sldId id="286" r:id="rId24"/>
  </p:sldIdLst>
  <p:sldSz cx="9144000" cy="6858000" type="screen4x3"/>
  <p:notesSz cx="6858000" cy="9144000"/>
  <p:custDataLst>
    <p:tags r:id="rId28"/>
  </p:custDataLst>
  <p:defaultTextStyle>
    <a:defPPr>
      <a:defRPr lang="zh-CN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35" userDrawn="1">
          <p15:clr>
            <a:srgbClr val="A4A3A4"/>
          </p15:clr>
        </p15:guide>
        <p15:guide id="2" orient="horz" pos="3392" userDrawn="1">
          <p15:clr>
            <a:srgbClr val="A4A3A4"/>
          </p15:clr>
        </p15:guide>
        <p15:guide id="3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FFFF66"/>
    <a:srgbClr val="FF99FF"/>
    <a:srgbClr val="006600"/>
    <a:srgbClr val="6600CC"/>
    <a:srgbClr val="CC006A"/>
    <a:srgbClr val="644B7A"/>
    <a:srgbClr val="249F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7" autoAdjust="0"/>
    <p:restoredTop sz="94659" autoAdjust="0"/>
  </p:normalViewPr>
  <p:slideViewPr>
    <p:cSldViewPr snapToGrid="0" snapToObjects="1">
      <p:cViewPr varScale="1">
        <p:scale>
          <a:sx n="109" d="100"/>
          <a:sy n="109" d="100"/>
        </p:scale>
        <p:origin x="-1674" y="-90"/>
      </p:cViewPr>
      <p:guideLst>
        <p:guide orient="horz" pos="1135"/>
        <p:guide orient="horz" pos="339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E9F95DA4-43C8-4602-951E-D51409C83B86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fld id="{88F3EE4A-86DE-4F56-AFE2-D1CF6A70337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97CFDB5A-0CC7-43D5-914B-F9B9ECE01CFA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53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207C917B-0DB3-4962-9324-ACC89A2614E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74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0F346174-ACC7-47F0-897A-5F235261C795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25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9D168A0F-4823-4AD0-BDDE-4B2B60BB4207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9A7224-B640-43FD-862F-1A162A6EF95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D7C99F-BE4A-4444-B74C-C15BC442D98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0C1E3C-7C9C-412E-97C3-4A8BCAE9A16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2F1E70-AA80-4B6F-920A-284F361C7DB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50EF7-FBA4-45D1-B3FD-55CCD53913C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6F5DCB-28D9-4A9B-8DBB-07A44871FE5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5D5008-8C4A-47B4-9957-7D59728B806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550EC1-B978-4AF7-B185-50578826C83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6DCD2-29A5-474D-B9D5-CFCEE9A9817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ED17B6-8660-4412-9524-2DEB5491D53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692331-50EE-4B89-84B0-BA261BC2789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621BED-03C0-4409-9FEA-1F84EA3CB51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682C1-A074-4F28-ADB5-5A14EC6DAAD0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376308-636B-43F4-A35B-79A6A52641D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B181C-A3FC-4AEE-8146-34C5E849B25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DB3595-D4B4-4DDF-B5B8-2C3599859CE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28E4ED-D20E-4ADE-B30F-B39CA1FDE64E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46C2F2-4444-44DA-BA6A-1479A862A57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FDE3E-ADA0-4392-9756-76E731B4EEC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F71066-D168-4C81-A473-21E4CE49299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9BCE79-B331-4756-B12B-1C259F1DB89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0994F3-B59B-4229-A48B-F9E4900C4E4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229317C-3E7B-4659-AD03-5D8BF5E5635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kumimoji="1"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3C8B14F5-76CC-457B-B6EF-0614F0AD414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/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1.GIF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1.GIF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GIF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1.GIF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png"/><Relationship Id="rId3" Type="http://schemas.openxmlformats.org/officeDocument/2006/relationships/image" Target="../media/image17.png"/><Relationship Id="rId2" Type="http://schemas.openxmlformats.org/officeDocument/2006/relationships/image" Target="../media/image11.GIF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png"/><Relationship Id="rId3" Type="http://schemas.openxmlformats.org/officeDocument/2006/relationships/image" Target="../media/image18.png"/><Relationship Id="rId2" Type="http://schemas.openxmlformats.org/officeDocument/2006/relationships/image" Target="../media/image11.GIF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20.jpeg"/><Relationship Id="rId3" Type="http://schemas.openxmlformats.org/officeDocument/2006/relationships/image" Target="../media/image19.png"/><Relationship Id="rId2" Type="http://schemas.openxmlformats.org/officeDocument/2006/relationships/image" Target="../media/image11.GIF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21.png"/><Relationship Id="rId3" Type="http://schemas.openxmlformats.org/officeDocument/2006/relationships/image" Target="../media/image14.png"/><Relationship Id="rId2" Type="http://schemas.openxmlformats.org/officeDocument/2006/relationships/image" Target="../media/image11.GIF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23" descr="草地001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4856163"/>
            <a:ext cx="9144000" cy="201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图片 24" descr="小花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153534">
            <a:off x="7737475" y="5291138"/>
            <a:ext cx="1009650" cy="98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图片 25" descr="中间花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134921" y="5139532"/>
            <a:ext cx="912812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" name="AutoShape 508"/>
          <p:cNvSpPr>
            <a:spLocks noChangeArrowheads="1"/>
          </p:cNvSpPr>
          <p:nvPr/>
        </p:nvSpPr>
        <p:spPr bwMode="auto">
          <a:xfrm>
            <a:off x="495876" y="1061061"/>
            <a:ext cx="8152248" cy="2165538"/>
          </a:xfrm>
          <a:prstGeom prst="roundRect">
            <a:avLst>
              <a:gd name="adj" fmla="val 5074"/>
            </a:avLst>
          </a:prstGeom>
          <a:solidFill>
            <a:srgbClr val="FFFFFF"/>
          </a:solidFill>
          <a:ln w="57150" cmpd="sng">
            <a:noFill/>
            <a:round/>
          </a:ln>
          <a:effectLst>
            <a:innerShdw blurRad="123825" dist="88900" dir="13500000">
              <a:srgbClr val="FFFF00">
                <a:alpha val="50000"/>
              </a:srgbClr>
            </a:inn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defRPr/>
            </a:pPr>
            <a:endParaRPr lang="ko-KR" altLang="en-US" smtClean="0">
              <a:solidFill>
                <a:srgbClr val="000000"/>
              </a:solidFill>
              <a:latin typeface="Calibri" panose="020F0502020204030204" pitchFamily="34" charset="0"/>
              <a:ea typeface="Malgun Gothic" panose="020B0503020000020004" pitchFamily="34" charset="-127"/>
            </a:endParaRPr>
          </a:p>
        </p:txBody>
      </p:sp>
      <p:sp>
        <p:nvSpPr>
          <p:cNvPr id="8" name="同侧圆角矩形 7"/>
          <p:cNvSpPr/>
          <p:nvPr/>
        </p:nvSpPr>
        <p:spPr>
          <a:xfrm flipV="1">
            <a:off x="495300" y="2468563"/>
            <a:ext cx="8153400" cy="758825"/>
          </a:xfrm>
          <a:prstGeom prst="round2Same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081" name="Picture 39" descr="구름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95838" y="179388"/>
            <a:ext cx="68262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40" descr="구름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308850" y="542925"/>
            <a:ext cx="89535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3" name="TextBox 3"/>
          <p:cNvSpPr txBox="1">
            <a:spLocks noChangeArrowheads="1"/>
          </p:cNvSpPr>
          <p:nvPr/>
        </p:nvSpPr>
        <p:spPr bwMode="auto">
          <a:xfrm>
            <a:off x="485775" y="1433513"/>
            <a:ext cx="82677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7466" tIns="48733" rIns="97466" bIns="48733">
            <a:spAutoFit/>
          </a:bodyPr>
          <a:lstStyle>
            <a:lvl1pPr defTabSz="974725"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747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747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747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747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 b="1">
                <a:latin typeface="Times New Roman" panose="02020603050405020304" pitchFamily="18" charset="0"/>
                <a:ea typeface="黑体" panose="02010609060101010101" pitchFamily="49" charset="-122"/>
              </a:rPr>
              <a:t>Module 2</a:t>
            </a:r>
            <a:endParaRPr lang="zh-CN" altLang="en-US" sz="40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084" name="TextBox 4"/>
          <p:cNvSpPr txBox="1">
            <a:spLocks noChangeArrowheads="1"/>
          </p:cNvSpPr>
          <p:nvPr/>
        </p:nvSpPr>
        <p:spPr bwMode="auto">
          <a:xfrm>
            <a:off x="3521075" y="2644775"/>
            <a:ext cx="2722563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7466" tIns="48733" rIns="97466" bIns="48733">
            <a:spAutoFit/>
          </a:bodyPr>
          <a:lstStyle>
            <a:lvl1pPr defTabSz="974725"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747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747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747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747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WY   </a:t>
            </a:r>
            <a:r>
              <a:rPr lang="zh-CN" altLang="en-US" sz="2000" b="1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三年级下册 </a:t>
            </a:r>
            <a:endParaRPr lang="zh-CN" altLang="en-US" sz="2000" b="1">
              <a:solidFill>
                <a:srgbClr val="8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85" name="图片 70" descr="蝴蝶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18291536" flipH="1">
            <a:off x="7562056" y="3258345"/>
            <a:ext cx="1019175" cy="1103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" name="AutoShape 508"/>
          <p:cNvSpPr>
            <a:spLocks noChangeArrowheads="1"/>
          </p:cNvSpPr>
          <p:nvPr/>
        </p:nvSpPr>
        <p:spPr bwMode="auto">
          <a:xfrm>
            <a:off x="495876" y="1061061"/>
            <a:ext cx="8152248" cy="2165538"/>
          </a:xfrm>
          <a:prstGeom prst="roundRect">
            <a:avLst>
              <a:gd name="adj" fmla="val 5074"/>
            </a:avLst>
          </a:prstGeom>
          <a:noFill/>
          <a:ln w="76200" cmpd="sng">
            <a:solidFill>
              <a:srgbClr val="99CC00"/>
            </a:solidFill>
            <a:round/>
          </a:ln>
          <a:effectLst>
            <a:innerShdw blurRad="123825" dist="88900" dir="13500000">
              <a:srgbClr val="FFFF00">
                <a:alpha val="50000"/>
              </a:srgbClr>
            </a:inn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defRPr/>
            </a:pPr>
            <a:endParaRPr lang="ko-KR" altLang="en-US" smtClean="0">
              <a:solidFill>
                <a:srgbClr val="000000"/>
              </a:solidFill>
              <a:latin typeface="Calibri" panose="020F0502020204030204" pitchFamily="34" charset="0"/>
              <a:ea typeface="Malgun Gothic" panose="020B0503020000020004" pitchFamily="34" charset="-127"/>
            </a:endParaRPr>
          </a:p>
        </p:txBody>
      </p:sp>
      <p:pic>
        <p:nvPicPr>
          <p:cNvPr id="3089" name="Picture 50" descr="나뭇잎2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3371175">
            <a:off x="2063750" y="3001963"/>
            <a:ext cx="12827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椭圆 8"/>
          <p:cNvSpPr/>
          <p:nvPr/>
        </p:nvSpPr>
        <p:spPr>
          <a:xfrm>
            <a:off x="328488" y="1335352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328488" y="197644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328488" y="261753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8480736" y="1335352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>
            <a:off x="8480736" y="197644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8480736" y="261753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文本框 4"/>
          <p:cNvSpPr txBox="1"/>
          <p:nvPr/>
        </p:nvSpPr>
        <p:spPr>
          <a:xfrm>
            <a:off x="0" y="3994991"/>
            <a:ext cx="9144000" cy="6790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  <a:sp3d extrusionH="57150">
              <a:bevelT w="0" h="0"/>
            </a:sp3d>
          </a:bodyPr>
          <a:lstStyle/>
          <a:p>
            <a:pPr algn="ctr" eaLnBrk="1" fontAlgn="auto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ln w="10541" cmpd="sng">
                  <a:noFill/>
                  <a:prstDash val="solid"/>
                </a:ln>
                <a:gradFill>
                  <a:gsLst>
                    <a:gs pos="0">
                      <a:srgbClr val="D74184"/>
                    </a:gs>
                    <a:gs pos="50000">
                      <a:srgbClr val="D74184"/>
                    </a:gs>
                    <a:gs pos="100000">
                      <a:srgbClr val="D74184"/>
                    </a:gs>
                  </a:gsLst>
                  <a:lin ang="5400000"/>
                </a:gradFill>
                <a:effectLst>
                  <a:outerShdw blurRad="38100" dist="12700" algn="tl" rotWithShape="0">
                    <a:srgbClr val="000000">
                      <a:alpha val="40000"/>
                    </a:srgbClr>
                  </a:outerShdw>
                </a:effectLst>
                <a:latin typeface="Kozuka Gothic Pro H" pitchFamily="34" charset="-128"/>
                <a:ea typeface="Kozuka Gothic Pro H" pitchFamily="34" charset="-128"/>
                <a:cs typeface="方正大黑简体"/>
              </a:rPr>
              <a:t>Unit 1 They’re monkeys.</a:t>
            </a:r>
            <a:endParaRPr lang="en-US" altLang="zh-CN" sz="4000" b="1" dirty="0">
              <a:ln w="10541" cmpd="sng">
                <a:noFill/>
                <a:prstDash val="solid"/>
              </a:ln>
              <a:gradFill>
                <a:gsLst>
                  <a:gs pos="0">
                    <a:srgbClr val="D74184"/>
                  </a:gs>
                  <a:gs pos="50000">
                    <a:srgbClr val="D74184"/>
                  </a:gs>
                  <a:gs pos="100000">
                    <a:srgbClr val="D74184"/>
                  </a:gs>
                </a:gsLst>
                <a:lin ang="5400000"/>
              </a:gradFill>
              <a:effectLst>
                <a:outerShdw blurRad="38100" dist="12700" algn="tl" rotWithShape="0">
                  <a:srgbClr val="000000">
                    <a:alpha val="40000"/>
                  </a:srgbClr>
                </a:outerShdw>
              </a:effectLst>
              <a:latin typeface="Kozuka Gothic Pro H" pitchFamily="34" charset="-128"/>
              <a:ea typeface="Kozuka Gothic Pro H" pitchFamily="34" charset="-128"/>
              <a:cs typeface="方正大黑简体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文本框 17"/>
          <p:cNvSpPr txBox="1">
            <a:spLocks noChangeArrowheads="1"/>
          </p:cNvSpPr>
          <p:nvPr/>
        </p:nvSpPr>
        <p:spPr bwMode="auto">
          <a:xfrm>
            <a:off x="2311400" y="1622425"/>
            <a:ext cx="371475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/ elɪfənt/ </a:t>
            </a:r>
            <a:r>
              <a:rPr lang="en-US" altLang="zh-CN" sz="20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（名词）大象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矩形 1"/>
          <p:cNvSpPr>
            <a:spLocks noChangeArrowheads="1"/>
          </p:cNvSpPr>
          <p:nvPr/>
        </p:nvSpPr>
        <p:spPr bwMode="auto">
          <a:xfrm>
            <a:off x="1800225" y="2462213"/>
            <a:ext cx="5408613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70000"/>
              </a:lnSpc>
            </a:pP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An elephant has a long nose. 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大象长着长鼻子。</a:t>
            </a:r>
            <a:endParaRPr lang="zh-CN" altLang="en-US" sz="20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389" name="矩形 1"/>
          <p:cNvSpPr>
            <a:spLocks noChangeArrowheads="1"/>
          </p:cNvSpPr>
          <p:nvPr/>
        </p:nvSpPr>
        <p:spPr bwMode="auto">
          <a:xfrm>
            <a:off x="987425" y="2600325"/>
            <a:ext cx="8588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sz="1600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019175" y="1746669"/>
            <a:ext cx="13335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6391" name="组合 1"/>
          <p:cNvGrpSpPr/>
          <p:nvPr/>
        </p:nvGrpSpPr>
        <p:grpSpPr bwMode="auto">
          <a:xfrm>
            <a:off x="882650" y="3132138"/>
            <a:ext cx="1457325" cy="1220787"/>
            <a:chOff x="603250" y="3400860"/>
            <a:chExt cx="1546303" cy="1198128"/>
          </a:xfrm>
        </p:grpSpPr>
        <p:pic>
          <p:nvPicPr>
            <p:cNvPr id="16397" name="图片 3" descr="泡泡1.png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603250" y="3400860"/>
              <a:ext cx="1546303" cy="1198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98" name="文本框 2"/>
            <p:cNvSpPr txBox="1">
              <a:spLocks noChangeArrowheads="1"/>
            </p:cNvSpPr>
            <p:nvPr/>
          </p:nvSpPr>
          <p:spPr bwMode="auto">
            <a:xfrm>
              <a:off x="830102" y="3603582"/>
              <a:ext cx="1017899" cy="6945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0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Hei"/>
                  <a:sym typeface="Calibri" panose="020F0502020204030204" pitchFamily="34" charset="0"/>
                </a:rPr>
                <a:t>易错点</a:t>
              </a:r>
              <a:endParaRPr lang="en-US" altLang="zh-CN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Hei"/>
                <a:sym typeface="Calibri" panose="020F0502020204030204" pitchFamily="34" charset="0"/>
              </a:endParaRPr>
            </a:p>
            <a:p>
              <a:pPr algn="ctr" eaLnBrk="1" hangingPunct="1"/>
              <a:r>
                <a:rPr lang="zh-CN" altLang="en-US" sz="20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Hei"/>
                  <a:sym typeface="Calibri" panose="020F0502020204030204" pitchFamily="34" charset="0"/>
                </a:rPr>
                <a:t>提示</a:t>
              </a:r>
              <a:endParaRPr lang="en-US" altLang="zh-CN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Hei"/>
                <a:sym typeface="Calibri" panose="020F0502020204030204" pitchFamily="34" charset="0"/>
              </a:endParaRPr>
            </a:p>
          </p:txBody>
        </p:sp>
      </p:grpSp>
      <p:sp>
        <p:nvSpPr>
          <p:cNvPr id="19" name="TextBox 2"/>
          <p:cNvSpPr txBox="1">
            <a:spLocks noChangeArrowheads="1"/>
          </p:cNvSpPr>
          <p:nvPr/>
        </p:nvSpPr>
        <p:spPr bwMode="auto">
          <a:xfrm>
            <a:off x="2098675" y="4171950"/>
            <a:ext cx="5227638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表示“一头大象”要用“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an”</a:t>
            </a:r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an elephant</a:t>
            </a:r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TextBox 8"/>
          <p:cNvSpPr txBox="1">
            <a:spLocks noChangeArrowheads="1"/>
          </p:cNvSpPr>
          <p:nvPr/>
        </p:nvSpPr>
        <p:spPr bwMode="auto">
          <a:xfrm>
            <a:off x="2638425" y="4767263"/>
            <a:ext cx="59594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elephant</a:t>
            </a: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的前三个字母中的两个</a:t>
            </a: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 </a:t>
            </a: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就像大象的两只耳朵，</a:t>
            </a: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 </a:t>
            </a: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就像它的长鼻子。</a:t>
            </a:r>
            <a:endParaRPr lang="zh-CN" altLang="en-US" sz="2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6394" name="组合 2"/>
          <p:cNvGrpSpPr/>
          <p:nvPr/>
        </p:nvGrpSpPr>
        <p:grpSpPr bwMode="auto">
          <a:xfrm>
            <a:off x="1096963" y="4957763"/>
            <a:ext cx="1547812" cy="401637"/>
            <a:chOff x="475531" y="4002770"/>
            <a:chExt cx="1548196" cy="401846"/>
          </a:xfrm>
        </p:grpSpPr>
        <p:sp>
          <p:nvSpPr>
            <p:cNvPr id="16395" name="TextBox 10"/>
            <p:cNvSpPr txBox="1">
              <a:spLocks noChangeArrowheads="1"/>
            </p:cNvSpPr>
            <p:nvPr/>
          </p:nvSpPr>
          <p:spPr bwMode="auto">
            <a:xfrm>
              <a:off x="714374" y="4005263"/>
              <a:ext cx="1309353" cy="399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魔法记忆：</a:t>
              </a:r>
              <a:endParaRPr lang="zh-CN" altLang="en-US" sz="20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6396" name="图片 29" descr="花盆.png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75531" y="4002770"/>
              <a:ext cx="32385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uild="p"/>
      <p:bldP spid="19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文本框 17"/>
          <p:cNvSpPr txBox="1">
            <a:spLocks noChangeArrowheads="1"/>
          </p:cNvSpPr>
          <p:nvPr/>
        </p:nvSpPr>
        <p:spPr bwMode="auto">
          <a:xfrm>
            <a:off x="2570163" y="1528763"/>
            <a:ext cx="4318000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—What are they? </a:t>
            </a:r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它们是什么？</a:t>
            </a:r>
            <a:endParaRPr lang="zh-CN" altLang="en-US" sz="2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—They’re lions. </a:t>
            </a:r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它们是狮子。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773113" y="1690688"/>
            <a:ext cx="1778000" cy="44926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2000"/>
          </a:p>
        </p:txBody>
      </p:sp>
      <p:sp>
        <p:nvSpPr>
          <p:cNvPr id="18437" name="文本框 19"/>
          <p:cNvSpPr txBox="1">
            <a:spLocks noChangeArrowheads="1"/>
          </p:cNvSpPr>
          <p:nvPr/>
        </p:nvSpPr>
        <p:spPr bwMode="auto">
          <a:xfrm>
            <a:off x="1306513" y="1719263"/>
            <a:ext cx="12112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000" b="1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知识点</a:t>
            </a:r>
            <a:r>
              <a:rPr kumimoji="1" lang="en-US" altLang="zh-CN" sz="2000" b="1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 7</a:t>
            </a:r>
            <a:endParaRPr kumimoji="1" lang="zh-CN" altLang="en-US" sz="2000" b="1">
              <a:latin typeface="黑体" panose="02010609060101010101" pitchFamily="49" charset="-122"/>
              <a:ea typeface="黑体" panose="02010609060101010101" pitchFamily="49" charset="-122"/>
              <a:cs typeface="Hei"/>
            </a:endParaRPr>
          </a:p>
        </p:txBody>
      </p:sp>
      <p:pic>
        <p:nvPicPr>
          <p:cNvPr id="18438" name="图片 9" descr="book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1613" y="1582738"/>
            <a:ext cx="1087437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7" name="矩形 1"/>
          <p:cNvSpPr>
            <a:spLocks noChangeArrowheads="1"/>
          </p:cNvSpPr>
          <p:nvPr/>
        </p:nvSpPr>
        <p:spPr bwMode="auto">
          <a:xfrm>
            <a:off x="2079625" y="2854325"/>
            <a:ext cx="6256338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这是询问（数量大于一的）事物是什么的问句及回答。</a:t>
            </a:r>
            <a:endParaRPr lang="zh-CN" altLang="en-US" sz="20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440" name="矩形 1"/>
          <p:cNvSpPr>
            <a:spLocks noChangeArrowheads="1"/>
          </p:cNvSpPr>
          <p:nvPr/>
        </p:nvSpPr>
        <p:spPr bwMode="auto">
          <a:xfrm>
            <a:off x="1303338" y="3063875"/>
            <a:ext cx="8239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用法：</a:t>
            </a:r>
            <a:endParaRPr lang="zh-CN" altLang="en-US" sz="1600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8441" name="图片 2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41438" y="2119313"/>
            <a:ext cx="1143000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矩形 1"/>
          <p:cNvSpPr>
            <a:spLocks noChangeArrowheads="1"/>
          </p:cNvSpPr>
          <p:nvPr/>
        </p:nvSpPr>
        <p:spPr bwMode="auto">
          <a:xfrm>
            <a:off x="2589213" y="3530600"/>
            <a:ext cx="19875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What are they?</a:t>
            </a:r>
            <a:endParaRPr lang="zh-CN" altLang="en-US" sz="20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443" name="矩形 1"/>
          <p:cNvSpPr>
            <a:spLocks noChangeArrowheads="1"/>
          </p:cNvSpPr>
          <p:nvPr/>
        </p:nvSpPr>
        <p:spPr bwMode="auto">
          <a:xfrm>
            <a:off x="1301750" y="3740150"/>
            <a:ext cx="13033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问句句型：</a:t>
            </a:r>
            <a:endParaRPr lang="zh-CN" altLang="en-US" sz="1600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矩形 1"/>
          <p:cNvSpPr>
            <a:spLocks noChangeArrowheads="1"/>
          </p:cNvSpPr>
          <p:nvPr/>
        </p:nvSpPr>
        <p:spPr bwMode="auto">
          <a:xfrm>
            <a:off x="2089150" y="4216400"/>
            <a:ext cx="31067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They’re + 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可数名词复数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zh-CN" altLang="en-US" sz="20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445" name="矩形 1"/>
          <p:cNvSpPr>
            <a:spLocks noChangeArrowheads="1"/>
          </p:cNvSpPr>
          <p:nvPr/>
        </p:nvSpPr>
        <p:spPr bwMode="auto">
          <a:xfrm>
            <a:off x="1300163" y="4425950"/>
            <a:ext cx="8239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答语：</a:t>
            </a:r>
            <a:endParaRPr lang="zh-CN" altLang="en-US" sz="1600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矩形 1"/>
          <p:cNvSpPr>
            <a:spLocks noChangeArrowheads="1"/>
          </p:cNvSpPr>
          <p:nvPr/>
        </p:nvSpPr>
        <p:spPr bwMode="auto">
          <a:xfrm>
            <a:off x="2120900" y="4867275"/>
            <a:ext cx="4611688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—What are they? 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它们是什么？</a:t>
            </a:r>
            <a:endParaRPr lang="zh-CN" altLang="en-US" sz="20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—They are elephants. 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它们是大象。</a:t>
            </a:r>
            <a:endParaRPr lang="zh-CN" altLang="en-US" sz="20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447" name="矩形 1"/>
          <p:cNvSpPr>
            <a:spLocks noChangeArrowheads="1"/>
          </p:cNvSpPr>
          <p:nvPr/>
        </p:nvSpPr>
        <p:spPr bwMode="auto">
          <a:xfrm>
            <a:off x="1296988" y="5076825"/>
            <a:ext cx="8302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sz="1600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7" grpId="0" autoUpdateAnimBg="0" build="p"/>
      <p:bldP spid="23" grpId="0" autoUpdateAnimBg="0" build="p"/>
      <p:bldP spid="25" grpId="0" autoUpdateAnimBg="0" build="p"/>
      <p:bldP spid="28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59" name="组合 1"/>
          <p:cNvGrpSpPr/>
          <p:nvPr/>
        </p:nvGrpSpPr>
        <p:grpSpPr bwMode="auto">
          <a:xfrm>
            <a:off x="846138" y="1452563"/>
            <a:ext cx="1806575" cy="1514475"/>
            <a:chOff x="603250" y="3113088"/>
            <a:chExt cx="1917700" cy="1485900"/>
          </a:xfrm>
        </p:grpSpPr>
        <p:pic>
          <p:nvPicPr>
            <p:cNvPr id="19461" name="图片 3" descr="泡泡1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603250" y="3113088"/>
              <a:ext cx="1917700" cy="148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62" name="文本框 2"/>
            <p:cNvSpPr txBox="1">
              <a:spLocks noChangeArrowheads="1"/>
            </p:cNvSpPr>
            <p:nvPr/>
          </p:nvSpPr>
          <p:spPr bwMode="auto">
            <a:xfrm>
              <a:off x="856000" y="3428818"/>
              <a:ext cx="1344268" cy="918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4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Hei"/>
                  <a:sym typeface="Calibri" panose="020F0502020204030204" pitchFamily="34" charset="0"/>
                </a:rPr>
                <a:t>易错点</a:t>
              </a:r>
              <a:endParaRPr lang="en-US" altLang="zh-CN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Hei"/>
                <a:sym typeface="Calibri" panose="020F0502020204030204" pitchFamily="34" charset="0"/>
              </a:endParaRPr>
            </a:p>
            <a:p>
              <a:pPr algn="ctr" eaLnBrk="1" hangingPunct="1"/>
              <a:r>
                <a:rPr lang="zh-CN" altLang="en-US" sz="24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Hei"/>
                  <a:sym typeface="Calibri" panose="020F0502020204030204" pitchFamily="34" charset="0"/>
                </a:rPr>
                <a:t>提示</a:t>
              </a:r>
              <a:endParaRPr lang="en-US" altLang="zh-CN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Hei"/>
                <a:sym typeface="Calibri" panose="020F0502020204030204" pitchFamily="34" charset="0"/>
              </a:endParaRPr>
            </a:p>
          </p:txBody>
        </p:sp>
      </p:grpSp>
      <p:sp>
        <p:nvSpPr>
          <p:cNvPr id="29" name="TextBox 2"/>
          <p:cNvSpPr txBox="1">
            <a:spLocks noChangeArrowheads="1"/>
          </p:cNvSpPr>
          <p:nvPr/>
        </p:nvSpPr>
        <p:spPr bwMode="auto">
          <a:xfrm>
            <a:off x="2393950" y="2903538"/>
            <a:ext cx="5640388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they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he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she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it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的复数形式，对应的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be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动词是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are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he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she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it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是单数形式，对应的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be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动词是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is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They’re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They are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的缩写，后要跟复数名词。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483" name="组合 26"/>
          <p:cNvGrpSpPr/>
          <p:nvPr/>
        </p:nvGrpSpPr>
        <p:grpSpPr bwMode="auto">
          <a:xfrm>
            <a:off x="574675" y="1970088"/>
            <a:ext cx="1087438" cy="461962"/>
            <a:chOff x="1235491" y="4806950"/>
            <a:chExt cx="1086034" cy="462192"/>
          </a:xfrm>
        </p:grpSpPr>
        <p:sp>
          <p:nvSpPr>
            <p:cNvPr id="20488" name="TextBox 3"/>
            <p:cNvSpPr txBox="1">
              <a:spLocks noChangeArrowheads="1"/>
            </p:cNvSpPr>
            <p:nvPr/>
          </p:nvSpPr>
          <p:spPr bwMode="auto">
            <a:xfrm>
              <a:off x="1488251" y="4806950"/>
              <a:ext cx="833274" cy="462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典例</a:t>
              </a:r>
              <a:endPara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0489" name="图片 29" descr="花盆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235491" y="4867038"/>
              <a:ext cx="32385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" name="矩形 2"/>
          <p:cNvSpPr>
            <a:spLocks noChangeArrowheads="1"/>
          </p:cNvSpPr>
          <p:nvPr/>
        </p:nvSpPr>
        <p:spPr bwMode="auto">
          <a:xfrm>
            <a:off x="1754188" y="1743075"/>
            <a:ext cx="6831012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—What are they?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—_________________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A. It’s a dog.     B. They’re dog.     C. They’re dogs.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300413" y="2751138"/>
            <a:ext cx="3968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4"/>
          <p:cNvSpPr txBox="1">
            <a:spLocks noChangeArrowheads="1"/>
          </p:cNvSpPr>
          <p:nvPr/>
        </p:nvSpPr>
        <p:spPr bwMode="auto">
          <a:xfrm>
            <a:off x="874713" y="4062413"/>
            <a:ext cx="7642225" cy="17541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黑体 Std R"/>
              </a:rPr>
              <a:t>点拨</a:t>
            </a:r>
            <a:r>
              <a:rPr lang="zh-CN" altLang="en-US" sz="2400" b="1" dirty="0" smtClean="0">
                <a:solidFill>
                  <a:srgbClr val="FF0000"/>
                </a:solidFill>
                <a:latin typeface="Adobe 黑体 Std R"/>
                <a:ea typeface="黑体" panose="02010609060101010101" pitchFamily="49" charset="-122"/>
                <a:cs typeface="Adobe 黑体 Std R"/>
              </a:rPr>
              <a:t>：</a:t>
            </a:r>
            <a:endParaRPr lang="en-US" altLang="zh-CN" sz="2400" b="1" dirty="0" smtClean="0">
              <a:solidFill>
                <a:srgbClr val="FF0000"/>
              </a:solidFill>
              <a:latin typeface="Adobe 黑体 Std R"/>
              <a:ea typeface="黑体" panose="02010609060101010101" pitchFamily="49" charset="-122"/>
              <a:cs typeface="Adobe 黑体 Std R"/>
            </a:endParaRPr>
          </a:p>
          <a:p>
            <a:pPr eaLnBrk="1" hangingPunct="1">
              <a:lnSpc>
                <a:spcPct val="150000"/>
              </a:lnSpc>
              <a:defRPr/>
            </a:pPr>
            <a:endParaRPr lang="en-US" altLang="zh-CN" sz="2400" b="1" dirty="0">
              <a:solidFill>
                <a:srgbClr val="FF0000"/>
              </a:solidFill>
              <a:latin typeface="Adobe 黑体 Std R"/>
              <a:ea typeface="黑体" panose="02010609060101010101" pitchFamily="49" charset="-122"/>
              <a:cs typeface="Adobe 黑体 Std R"/>
            </a:endParaRPr>
          </a:p>
          <a:p>
            <a:pPr eaLnBrk="1" hangingPunct="1">
              <a:lnSpc>
                <a:spcPct val="150000"/>
              </a:lnSpc>
              <a:defRPr/>
            </a:pPr>
            <a:endParaRPr lang="en-US" altLang="zh-CN" sz="2400" b="1" dirty="0" smtClean="0">
              <a:solidFill>
                <a:srgbClr val="FF0000"/>
              </a:solidFill>
              <a:latin typeface="Adobe 黑体 Std R"/>
              <a:ea typeface="黑体" panose="02010609060101010101" pitchFamily="49" charset="-122"/>
              <a:cs typeface="Adobe 黑体 Std R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736725" y="4057650"/>
            <a:ext cx="6645275" cy="168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由问句看出，答语要用复数。</a:t>
            </a:r>
            <a:r>
              <a:rPr lang="en-US" altLang="zh-CN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项是单数，不符合题意；</a:t>
            </a:r>
            <a:r>
              <a:rPr lang="en-US" altLang="zh-CN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They’re</a:t>
            </a:r>
            <a:r>
              <a:rPr lang="zh-CN" altLang="en-US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后要跟复数名词，</a:t>
            </a:r>
            <a:r>
              <a:rPr lang="en-US" altLang="zh-CN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dog</a:t>
            </a:r>
            <a:r>
              <a:rPr lang="zh-CN" altLang="en-US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后应加“</a:t>
            </a:r>
            <a:r>
              <a:rPr lang="en-US" altLang="zh-CN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s”</a:t>
            </a:r>
            <a:r>
              <a:rPr lang="zh-CN" altLang="en-US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。故选</a:t>
            </a:r>
            <a:r>
              <a:rPr lang="en-US" altLang="zh-CN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>
              <a:solidFill>
                <a:srgbClr val="0066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 animBg="1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文本框 17"/>
          <p:cNvSpPr txBox="1">
            <a:spLocks noChangeArrowheads="1"/>
          </p:cNvSpPr>
          <p:nvPr/>
        </p:nvSpPr>
        <p:spPr bwMode="auto">
          <a:xfrm>
            <a:off x="2678113" y="1762125"/>
            <a:ext cx="41148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fat /fæt/ </a:t>
            </a:r>
            <a:r>
              <a:rPr lang="en-US" altLang="zh-CN" sz="20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adj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.( </a:t>
            </a:r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形容词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胖的［三会］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857250" y="1817688"/>
            <a:ext cx="1778000" cy="44926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2000"/>
          </a:p>
        </p:txBody>
      </p:sp>
      <p:sp>
        <p:nvSpPr>
          <p:cNvPr id="21509" name="文本框 19"/>
          <p:cNvSpPr txBox="1">
            <a:spLocks noChangeArrowheads="1"/>
          </p:cNvSpPr>
          <p:nvPr/>
        </p:nvSpPr>
        <p:spPr bwMode="auto">
          <a:xfrm>
            <a:off x="1390650" y="1846263"/>
            <a:ext cx="12112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000" b="1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知识点</a:t>
            </a:r>
            <a:r>
              <a:rPr kumimoji="1" lang="en-US" altLang="zh-CN" sz="2000" b="1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 8</a:t>
            </a:r>
            <a:endParaRPr kumimoji="1" lang="zh-CN" altLang="en-US" sz="2000" b="1">
              <a:latin typeface="黑体" panose="02010609060101010101" pitchFamily="49" charset="-122"/>
              <a:ea typeface="黑体" panose="02010609060101010101" pitchFamily="49" charset="-122"/>
              <a:cs typeface="Hei"/>
            </a:endParaRPr>
          </a:p>
        </p:txBody>
      </p:sp>
      <p:pic>
        <p:nvPicPr>
          <p:cNvPr id="21510" name="图片 9" descr="book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50" y="1709738"/>
            <a:ext cx="108743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矩形 1"/>
          <p:cNvSpPr>
            <a:spLocks noChangeArrowheads="1"/>
          </p:cNvSpPr>
          <p:nvPr/>
        </p:nvSpPr>
        <p:spPr bwMode="auto">
          <a:xfrm>
            <a:off x="2211388" y="2638425"/>
            <a:ext cx="3502025" cy="54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70000"/>
              </a:lnSpc>
            </a:pP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The panda is fat. 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这只熊猫胖。</a:t>
            </a:r>
            <a:endParaRPr lang="zh-CN" altLang="en-US" sz="20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512" name="矩形 1"/>
          <p:cNvSpPr>
            <a:spLocks noChangeArrowheads="1"/>
          </p:cNvSpPr>
          <p:nvPr/>
        </p:nvSpPr>
        <p:spPr bwMode="auto">
          <a:xfrm>
            <a:off x="1398588" y="2776538"/>
            <a:ext cx="812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sz="1600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TextBox 8"/>
          <p:cNvSpPr txBox="1">
            <a:spLocks noChangeArrowheads="1"/>
          </p:cNvSpPr>
          <p:nvPr/>
        </p:nvSpPr>
        <p:spPr bwMode="auto">
          <a:xfrm>
            <a:off x="3141663" y="4343400"/>
            <a:ext cx="334327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The cat is fat. </a:t>
            </a: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这只猫很胖。</a:t>
            </a:r>
            <a:endParaRPr lang="zh-CN" altLang="en-US" sz="2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1514" name="组合 2"/>
          <p:cNvGrpSpPr/>
          <p:nvPr/>
        </p:nvGrpSpPr>
        <p:grpSpPr bwMode="auto">
          <a:xfrm>
            <a:off x="1552575" y="4438650"/>
            <a:ext cx="1547813" cy="401638"/>
            <a:chOff x="475531" y="4002770"/>
            <a:chExt cx="1548196" cy="401846"/>
          </a:xfrm>
        </p:grpSpPr>
        <p:sp>
          <p:nvSpPr>
            <p:cNvPr id="21517" name="TextBox 10"/>
            <p:cNvSpPr txBox="1">
              <a:spLocks noChangeArrowheads="1"/>
            </p:cNvSpPr>
            <p:nvPr/>
          </p:nvSpPr>
          <p:spPr bwMode="auto">
            <a:xfrm>
              <a:off x="714374" y="4005263"/>
              <a:ext cx="1309353" cy="399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魔法记忆：</a:t>
              </a:r>
              <a:endParaRPr lang="zh-CN" altLang="en-US" sz="20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21518" name="图片 29" descr="花盆.png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75531" y="4002770"/>
              <a:ext cx="32385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" name="矩形 1"/>
          <p:cNvSpPr>
            <a:spLocks noChangeArrowheads="1"/>
          </p:cNvSpPr>
          <p:nvPr/>
        </p:nvSpPr>
        <p:spPr bwMode="auto">
          <a:xfrm>
            <a:off x="2446338" y="3479800"/>
            <a:ext cx="962025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70000"/>
              </a:lnSpc>
            </a:pP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cat 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猫</a:t>
            </a:r>
            <a:endParaRPr lang="zh-CN" altLang="en-US" sz="20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516" name="矩形 1"/>
          <p:cNvSpPr>
            <a:spLocks noChangeArrowheads="1"/>
          </p:cNvSpPr>
          <p:nvPr/>
        </p:nvSpPr>
        <p:spPr bwMode="auto">
          <a:xfrm>
            <a:off x="1397000" y="3617913"/>
            <a:ext cx="10493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形近词：</a:t>
            </a:r>
            <a:endParaRPr lang="zh-CN" altLang="en-US" sz="1600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uild="p"/>
      <p:bldP spid="38" grpId="0"/>
      <p:bldP spid="22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8"/>
          <p:cNvSpPr txBox="1">
            <a:spLocks noChangeArrowheads="1"/>
          </p:cNvSpPr>
          <p:nvPr/>
        </p:nvSpPr>
        <p:spPr bwMode="auto">
          <a:xfrm>
            <a:off x="1230313" y="1714500"/>
            <a:ext cx="7272337" cy="318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2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我来秀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50000"/>
              </a:lnSpc>
            </a:pP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你有什么动物玩具吗？把它带到学校来并用“ </a:t>
            </a:r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It’s a/an... 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What are they?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/They’re...”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的句型和同学们交流一下。秀一秀你的英语口语吧！</a:t>
            </a:r>
            <a:endParaRPr lang="en-US" altLang="zh-CN" sz="20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4579" name="图片 14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8"/>
          <p:cNvSpPr txBox="1"/>
          <p:nvPr/>
        </p:nvSpPr>
        <p:spPr>
          <a:xfrm>
            <a:off x="3061781" y="177711"/>
            <a:ext cx="2605200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4400" spc="-300" dirty="0" err="1" smtClean="0">
                <a:ln w="11430"/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Practise</a:t>
            </a:r>
            <a:r>
              <a:rPr kumimoji="1" lang="en-US" altLang="zh-CN" sz="4400" spc="-300" dirty="0">
                <a:ln w="11430"/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.</a:t>
            </a:r>
            <a:endParaRPr kumimoji="1" lang="zh-CN" altLang="en-US" sz="4400" spc="-300" dirty="0">
              <a:ln w="11430"/>
              <a:solidFill>
                <a:srgbClr val="CD3F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sp>
        <p:nvSpPr>
          <p:cNvPr id="25603" name="TextBox 1"/>
          <p:cNvSpPr txBox="1">
            <a:spLocks noChangeArrowheads="1"/>
          </p:cNvSpPr>
          <p:nvPr/>
        </p:nvSpPr>
        <p:spPr bwMode="auto">
          <a:xfrm>
            <a:off x="1136650" y="1100138"/>
            <a:ext cx="324485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Mime, ask and answer.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5604" name="组合 1"/>
          <p:cNvGrpSpPr/>
          <p:nvPr/>
        </p:nvGrpSpPr>
        <p:grpSpPr bwMode="auto">
          <a:xfrm>
            <a:off x="1019175" y="2133600"/>
            <a:ext cx="7686675" cy="3486150"/>
            <a:chOff x="1019175" y="1899681"/>
            <a:chExt cx="7686675" cy="3486150"/>
          </a:xfrm>
        </p:grpSpPr>
        <p:pic>
          <p:nvPicPr>
            <p:cNvPr id="25605" name="Picture 18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019175" y="1899681"/>
              <a:ext cx="7686675" cy="34861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5606" name="TextBox 1"/>
            <p:cNvSpPr txBox="1">
              <a:spLocks noChangeArrowheads="1"/>
            </p:cNvSpPr>
            <p:nvPr/>
          </p:nvSpPr>
          <p:spPr bwMode="auto">
            <a:xfrm>
              <a:off x="2810672" y="2569957"/>
              <a:ext cx="1856323" cy="5619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200000"/>
                </a:lnSpc>
              </a:pPr>
              <a:r>
                <a:rPr lang="en-US" altLang="zh-CN" sz="1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What are they?</a:t>
              </a:r>
              <a:endParaRPr lang="en-US" altLang="zh-CN" sz="1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607" name="TextBox 1"/>
            <p:cNvSpPr txBox="1">
              <a:spLocks noChangeArrowheads="1"/>
            </p:cNvSpPr>
            <p:nvPr/>
          </p:nvSpPr>
          <p:spPr bwMode="auto">
            <a:xfrm>
              <a:off x="5290635" y="2271949"/>
              <a:ext cx="236894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200000"/>
                </a:lnSpc>
              </a:pPr>
              <a:r>
                <a:rPr lang="en-US" altLang="zh-CN" sz="1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They’re monkeys.</a:t>
              </a:r>
              <a:endParaRPr lang="en-US" altLang="zh-CN" sz="1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7" name="TextBox 1"/>
          <p:cNvSpPr txBox="1">
            <a:spLocks noChangeArrowheads="1"/>
          </p:cNvSpPr>
          <p:nvPr/>
        </p:nvSpPr>
        <p:spPr bwMode="auto">
          <a:xfrm>
            <a:off x="1223963" y="1630363"/>
            <a:ext cx="5981700" cy="19383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50000"/>
              </a:lnSpc>
              <a:defRPr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一、根据图片和首字母提示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，完成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单词。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628650" eaLnBrk="1" hangingPunct="1">
              <a:lnSpc>
                <a:spcPct val="250000"/>
              </a:lnSpc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Look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a </a:t>
            </a:r>
            <a:r>
              <a:rPr lang="en-US" altLang="zh-CN" sz="2400" b="1" u="sng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b        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dog is there.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5" name="TextBox 2"/>
          <p:cNvSpPr txBox="1">
            <a:spLocks noChangeArrowheads="1"/>
          </p:cNvSpPr>
          <p:nvPr/>
        </p:nvSpPr>
        <p:spPr bwMode="auto">
          <a:xfrm>
            <a:off x="3238500" y="2928938"/>
            <a:ext cx="7397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aby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6629" name="Picture 1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78163" y="3803650"/>
            <a:ext cx="207645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7" name="TextBox 1"/>
          <p:cNvSpPr txBox="1">
            <a:spLocks noChangeArrowheads="1"/>
          </p:cNvSpPr>
          <p:nvPr/>
        </p:nvSpPr>
        <p:spPr bwMode="auto">
          <a:xfrm>
            <a:off x="1093788" y="1333500"/>
            <a:ext cx="7207250" cy="47085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50000"/>
              </a:lnSpc>
              <a:defRPr/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二、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我会连。将下列单词与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对应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的汉语意思连线。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628650" eaLnBrk="1" hangingPunct="1">
              <a:lnSpc>
                <a:spcPct val="250000"/>
              </a:lnSpc>
              <a:defRPr/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they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                                 A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全体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628650" eaLnBrk="1" hangingPunct="1">
              <a:lnSpc>
                <a:spcPct val="250000"/>
              </a:lnSpc>
              <a:defRPr/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monkey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                           B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婴儿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628650" eaLnBrk="1" hangingPunct="1">
              <a:lnSpc>
                <a:spcPct val="250000"/>
              </a:lnSpc>
              <a:defRPr/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all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                                    C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他们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628650" eaLnBrk="1" hangingPunct="1">
              <a:lnSpc>
                <a:spcPct val="250000"/>
              </a:lnSpc>
              <a:defRPr/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baby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                                D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猴子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3159125" y="2946400"/>
            <a:ext cx="2592388" cy="182721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562350" y="3873500"/>
            <a:ext cx="2189163" cy="174625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2890838" y="2946400"/>
            <a:ext cx="2860675" cy="180022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3284538" y="3860800"/>
            <a:ext cx="2586037" cy="181133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TextBox 1"/>
          <p:cNvSpPr txBox="1">
            <a:spLocks noChangeArrowheads="1"/>
          </p:cNvSpPr>
          <p:nvPr/>
        </p:nvSpPr>
        <p:spPr bwMode="auto">
          <a:xfrm>
            <a:off x="1093788" y="1333500"/>
            <a:ext cx="7207250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三、情景交际。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你在上学的路上看到了一群小动物，可是你不知道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它们是什么，你应该问：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________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A. What are they?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B. What is it?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TextBox 2"/>
          <p:cNvSpPr txBox="1">
            <a:spLocks noChangeArrowheads="1"/>
          </p:cNvSpPr>
          <p:nvPr/>
        </p:nvSpPr>
        <p:spPr bwMode="auto">
          <a:xfrm>
            <a:off x="5006975" y="3551238"/>
            <a:ext cx="3698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文本框 2"/>
          <p:cNvSpPr txBox="1">
            <a:spLocks noChangeArrowheads="1"/>
          </p:cNvSpPr>
          <p:nvPr/>
        </p:nvSpPr>
        <p:spPr bwMode="auto">
          <a:xfrm>
            <a:off x="-1898650" y="1925638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en-US" sz="1800"/>
          </a:p>
        </p:txBody>
      </p:sp>
      <p:pic>
        <p:nvPicPr>
          <p:cNvPr id="4099" name="Picture 16" descr="C:\Users\Administrator\Desktop\小学点拨课件副本.gif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54375" y="174625"/>
            <a:ext cx="272415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1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87413" y="1279525"/>
            <a:ext cx="7412037" cy="4899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3"/>
          <p:cNvSpPr txBox="1">
            <a:spLocks noChangeArrowheads="1"/>
          </p:cNvSpPr>
          <p:nvPr/>
        </p:nvSpPr>
        <p:spPr bwMode="auto">
          <a:xfrm>
            <a:off x="654050" y="1333500"/>
            <a:ext cx="8181975" cy="157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本节课我们学习了以下知识，请同学们一定加强巩固，以便能和同学们进行灵活交流哦！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TextBox 3"/>
          <p:cNvSpPr txBox="1">
            <a:spLocks noChangeArrowheads="1"/>
          </p:cNvSpPr>
          <p:nvPr/>
        </p:nvSpPr>
        <p:spPr bwMode="auto">
          <a:xfrm>
            <a:off x="641350" y="3106738"/>
            <a:ext cx="8656638" cy="219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重点词汇：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monkey, baby, they, all, zoo, tiger, lion, elephant, fat 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重点句式：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—What are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they?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1520825" eaLnBrk="1" hangingPunct="1">
              <a:lnSpc>
                <a:spcPct val="200000"/>
              </a:lnSpc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—They’re lions.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矩形 23"/>
          <p:cNvSpPr/>
          <p:nvPr/>
        </p:nvSpPr>
        <p:spPr>
          <a:xfrm>
            <a:off x="911225" y="1636713"/>
            <a:ext cx="446088" cy="44608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911225" y="3159125"/>
            <a:ext cx="446088" cy="44608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911225" y="4678363"/>
            <a:ext cx="446088" cy="44608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39946" name="TextBox 2"/>
          <p:cNvSpPr txBox="1">
            <a:spLocks noChangeArrowheads="1"/>
          </p:cNvSpPr>
          <p:nvPr/>
        </p:nvSpPr>
        <p:spPr bwMode="auto">
          <a:xfrm>
            <a:off x="950913" y="1325563"/>
            <a:ext cx="7769225" cy="397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55600" indent="-355600" eaLnBrk="1" hangingPunct="1">
              <a:lnSpc>
                <a:spcPct val="180000"/>
              </a:lnSpc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熟记本节课所学的句型、短语和单词，必须会听、说、读、写。</a:t>
            </a:r>
            <a:endParaRPr lang="en-US" altLang="zh-CN" sz="28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55600" indent="-355600" eaLnBrk="1" hangingPunct="1">
              <a:lnSpc>
                <a:spcPct val="180000"/>
              </a:lnSpc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将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Listen, point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and find “They’re...”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的对话朗读流利。</a:t>
            </a:r>
            <a:endParaRPr lang="en-US" altLang="zh-CN" sz="28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80000"/>
              </a:lnSpc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完成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配套的课后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作业。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文本框 17"/>
          <p:cNvSpPr txBox="1">
            <a:spLocks noChangeArrowheads="1"/>
          </p:cNvSpPr>
          <p:nvPr/>
        </p:nvSpPr>
        <p:spPr bwMode="auto">
          <a:xfrm>
            <a:off x="4029075" y="1527175"/>
            <a:ext cx="37369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 </a:t>
            </a:r>
            <a:r>
              <a:rPr lang="en-US" altLang="zh-CN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mʌŋki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 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 (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名词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猴子［四会］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630238" y="1690688"/>
            <a:ext cx="1778000" cy="44926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2000"/>
          </a:p>
        </p:txBody>
      </p:sp>
      <p:sp>
        <p:nvSpPr>
          <p:cNvPr id="6149" name="文本框 19"/>
          <p:cNvSpPr txBox="1">
            <a:spLocks noChangeArrowheads="1"/>
          </p:cNvSpPr>
          <p:nvPr/>
        </p:nvSpPr>
        <p:spPr bwMode="auto">
          <a:xfrm>
            <a:off x="1163638" y="1719263"/>
            <a:ext cx="12112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000" b="1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知识点</a:t>
            </a:r>
            <a:r>
              <a:rPr kumimoji="1" lang="en-US" altLang="zh-CN" sz="2000" b="1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 1</a:t>
            </a:r>
            <a:endParaRPr kumimoji="1" lang="zh-CN" altLang="en-US" sz="2000" b="1">
              <a:latin typeface="黑体" panose="02010609060101010101" pitchFamily="49" charset="-122"/>
              <a:ea typeface="黑体" panose="02010609060101010101" pitchFamily="49" charset="-122"/>
              <a:cs typeface="Hei"/>
            </a:endParaRPr>
          </a:p>
        </p:txBody>
      </p:sp>
      <p:pic>
        <p:nvPicPr>
          <p:cNvPr id="6150" name="图片 9" descr="book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738" y="1582738"/>
            <a:ext cx="1087437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"/>
          <p:cNvSpPr>
            <a:spLocks noChangeArrowheads="1"/>
          </p:cNvSpPr>
          <p:nvPr/>
        </p:nvSpPr>
        <p:spPr bwMode="auto">
          <a:xfrm>
            <a:off x="2020888" y="2397125"/>
            <a:ext cx="339566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 like monkeys. 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我喜欢猴子。</a:t>
            </a:r>
            <a:endParaRPr lang="zh-CN" altLang="en-US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152" name="矩形 1"/>
          <p:cNvSpPr>
            <a:spLocks noChangeArrowheads="1"/>
          </p:cNvSpPr>
          <p:nvPr/>
        </p:nvSpPr>
        <p:spPr bwMode="auto">
          <a:xfrm>
            <a:off x="1184275" y="2606675"/>
            <a:ext cx="8239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sz="1600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6153" name="Picture 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84438" y="1550988"/>
            <a:ext cx="1581150" cy="79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矩形 1"/>
          <p:cNvSpPr>
            <a:spLocks noChangeArrowheads="1"/>
          </p:cNvSpPr>
          <p:nvPr/>
        </p:nvSpPr>
        <p:spPr bwMode="auto">
          <a:xfrm>
            <a:off x="2255838" y="3048000"/>
            <a:ext cx="14620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donkey 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驴</a:t>
            </a:r>
            <a:endParaRPr lang="zh-CN" altLang="en-US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155" name="矩形 1"/>
          <p:cNvSpPr>
            <a:spLocks noChangeArrowheads="1"/>
          </p:cNvSpPr>
          <p:nvPr/>
        </p:nvSpPr>
        <p:spPr bwMode="auto">
          <a:xfrm>
            <a:off x="1181100" y="3257550"/>
            <a:ext cx="11350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形近词：</a:t>
            </a:r>
            <a:endParaRPr lang="zh-CN" altLang="en-US" sz="1600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矩形 1"/>
          <p:cNvSpPr>
            <a:spLocks noChangeArrowheads="1"/>
          </p:cNvSpPr>
          <p:nvPr/>
        </p:nvSpPr>
        <p:spPr bwMode="auto">
          <a:xfrm>
            <a:off x="2776538" y="3735388"/>
            <a:ext cx="6165850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把几个字母看作一个整体来记忆的方法。如：“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key”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再加上不同的字母，可组成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monkey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donkey 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等。</a:t>
            </a:r>
            <a:endParaRPr lang="zh-CN" altLang="en-US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157" name="矩形 1"/>
          <p:cNvSpPr>
            <a:spLocks noChangeArrowheads="1"/>
          </p:cNvSpPr>
          <p:nvPr/>
        </p:nvSpPr>
        <p:spPr bwMode="auto">
          <a:xfrm>
            <a:off x="1179513" y="3944938"/>
            <a:ext cx="16224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整体记忆法：</a:t>
            </a:r>
            <a:endParaRPr lang="zh-CN" altLang="en-US" sz="1600" b="1">
              <a:solidFill>
                <a:srgbClr val="3333FF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TextBox 8"/>
          <p:cNvSpPr txBox="1">
            <a:spLocks noChangeArrowheads="1"/>
          </p:cNvSpPr>
          <p:nvPr/>
        </p:nvSpPr>
        <p:spPr bwMode="auto">
          <a:xfrm>
            <a:off x="2806700" y="5191125"/>
            <a:ext cx="57197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monkey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monkey 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是猴子，猴子</a:t>
            </a:r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monkey 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逗人笑。</a:t>
            </a:r>
            <a:endParaRPr lang="zh-CN" altLang="en-US" sz="20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6159" name="组合 2"/>
          <p:cNvGrpSpPr/>
          <p:nvPr/>
        </p:nvGrpSpPr>
        <p:grpSpPr bwMode="auto">
          <a:xfrm>
            <a:off x="1217613" y="5286375"/>
            <a:ext cx="1547812" cy="401638"/>
            <a:chOff x="475531" y="4002770"/>
            <a:chExt cx="1548196" cy="401846"/>
          </a:xfrm>
        </p:grpSpPr>
        <p:sp>
          <p:nvSpPr>
            <p:cNvPr id="6161" name="TextBox 10"/>
            <p:cNvSpPr txBox="1">
              <a:spLocks noChangeArrowheads="1"/>
            </p:cNvSpPr>
            <p:nvPr/>
          </p:nvSpPr>
          <p:spPr bwMode="auto">
            <a:xfrm>
              <a:off x="714374" y="4005263"/>
              <a:ext cx="1309353" cy="399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魔法记忆：</a:t>
              </a:r>
              <a:endParaRPr lang="zh-CN" altLang="en-US" sz="20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6162" name="图片 29" descr="花盆.png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75531" y="4002770"/>
              <a:ext cx="32385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160" name="图片 2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578725" y="1614488"/>
            <a:ext cx="1143000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/>
      <p:bldP spid="27" grpId="0" build="p"/>
      <p:bldP spid="29" grpId="0"/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文本框 17"/>
          <p:cNvSpPr txBox="1">
            <a:spLocks noChangeArrowheads="1"/>
          </p:cNvSpPr>
          <p:nvPr/>
        </p:nvSpPr>
        <p:spPr bwMode="auto">
          <a:xfrm>
            <a:off x="3684588" y="1527175"/>
            <a:ext cx="45688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/ </a:t>
            </a:r>
            <a:r>
              <a:rPr lang="en-US" altLang="zh-CN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beɪbi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 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 (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名词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幼兽，幼畜［四会］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749300" y="1690688"/>
            <a:ext cx="1778000" cy="44926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2000"/>
          </a:p>
        </p:txBody>
      </p:sp>
      <p:sp>
        <p:nvSpPr>
          <p:cNvPr id="7173" name="文本框 19"/>
          <p:cNvSpPr txBox="1">
            <a:spLocks noChangeArrowheads="1"/>
          </p:cNvSpPr>
          <p:nvPr/>
        </p:nvSpPr>
        <p:spPr bwMode="auto">
          <a:xfrm>
            <a:off x="1282700" y="1719263"/>
            <a:ext cx="12112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000" b="1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知识点</a:t>
            </a:r>
            <a:r>
              <a:rPr kumimoji="1" lang="en-US" altLang="zh-CN" sz="2000" b="1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 2</a:t>
            </a:r>
            <a:endParaRPr kumimoji="1" lang="zh-CN" altLang="en-US" sz="2000" b="1">
              <a:latin typeface="黑体" panose="02010609060101010101" pitchFamily="49" charset="-122"/>
              <a:ea typeface="黑体" panose="02010609060101010101" pitchFamily="49" charset="-122"/>
              <a:cs typeface="Hei"/>
            </a:endParaRPr>
          </a:p>
        </p:txBody>
      </p:sp>
      <p:pic>
        <p:nvPicPr>
          <p:cNvPr id="7174" name="图片 9" descr="book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7800" y="1582738"/>
            <a:ext cx="108743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"/>
          <p:cNvSpPr>
            <a:spLocks noChangeArrowheads="1"/>
          </p:cNvSpPr>
          <p:nvPr/>
        </p:nvSpPr>
        <p:spPr bwMode="auto">
          <a:xfrm>
            <a:off x="2101850" y="2497138"/>
            <a:ext cx="5013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The baby monkey is there. 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猴宝宝在那里。</a:t>
            </a:r>
            <a:endParaRPr lang="zh-CN" altLang="en-US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176" name="矩形 1"/>
          <p:cNvSpPr>
            <a:spLocks noChangeArrowheads="1"/>
          </p:cNvSpPr>
          <p:nvPr/>
        </p:nvSpPr>
        <p:spPr bwMode="auto">
          <a:xfrm>
            <a:off x="1265238" y="2706688"/>
            <a:ext cx="8239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sz="1600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矩形 1"/>
          <p:cNvSpPr>
            <a:spLocks noChangeArrowheads="1"/>
          </p:cNvSpPr>
          <p:nvPr/>
        </p:nvSpPr>
        <p:spPr bwMode="auto">
          <a:xfrm>
            <a:off x="2600325" y="3267075"/>
            <a:ext cx="147320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7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baby 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婴儿</a:t>
            </a:r>
            <a:endParaRPr lang="zh-CN" altLang="en-US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178" name="矩形 1"/>
          <p:cNvSpPr>
            <a:spLocks noChangeArrowheads="1"/>
          </p:cNvSpPr>
          <p:nvPr/>
        </p:nvSpPr>
        <p:spPr bwMode="auto">
          <a:xfrm>
            <a:off x="1265238" y="3405188"/>
            <a:ext cx="13954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一词多义：</a:t>
            </a:r>
            <a:endParaRPr lang="zh-CN" altLang="en-US" sz="1600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7179" name="Picture 2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60650" y="1560513"/>
            <a:ext cx="1104900" cy="79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80" name="矩形 1"/>
          <p:cNvSpPr>
            <a:spLocks noChangeArrowheads="1"/>
          </p:cNvSpPr>
          <p:nvPr/>
        </p:nvSpPr>
        <p:spPr bwMode="auto">
          <a:xfrm>
            <a:off x="1263650" y="4092575"/>
            <a:ext cx="20732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图示对比记忆法：</a:t>
            </a:r>
            <a:endParaRPr lang="zh-CN" altLang="en-US" sz="1600" b="1">
              <a:solidFill>
                <a:srgbClr val="3333FF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3209925" y="4103688"/>
            <a:ext cx="4211638" cy="1516062"/>
            <a:chOff x="3209629" y="4103688"/>
            <a:chExt cx="4212443" cy="1515389"/>
          </a:xfrm>
        </p:grpSpPr>
        <p:pic>
          <p:nvPicPr>
            <p:cNvPr id="7183" name="Picture 2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498211" y="4103688"/>
              <a:ext cx="3857625" cy="990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184" name="矩形 1"/>
            <p:cNvSpPr>
              <a:spLocks noChangeArrowheads="1"/>
            </p:cNvSpPr>
            <p:nvPr/>
          </p:nvSpPr>
          <p:spPr bwMode="auto">
            <a:xfrm>
              <a:off x="3209629" y="5218967"/>
              <a:ext cx="194426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20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 baby monkey</a:t>
              </a:r>
              <a:endParaRPr lang="zh-CN" altLang="en-US" sz="1600" b="1"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185" name="矩形 1"/>
            <p:cNvSpPr>
              <a:spLocks noChangeArrowheads="1"/>
            </p:cNvSpPr>
            <p:nvPr/>
          </p:nvSpPr>
          <p:spPr bwMode="auto">
            <a:xfrm>
              <a:off x="6393394" y="5212232"/>
              <a:ext cx="102867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20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 baby</a:t>
              </a:r>
              <a:endParaRPr lang="zh-CN" altLang="en-US" sz="1600" b="1"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7182" name="图片 2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853363" y="1624013"/>
            <a:ext cx="1143000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/>
      <p:bldP spid="2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文本框 17"/>
          <p:cNvSpPr txBox="1">
            <a:spLocks noChangeArrowheads="1"/>
          </p:cNvSpPr>
          <p:nvPr/>
        </p:nvSpPr>
        <p:spPr bwMode="auto">
          <a:xfrm>
            <a:off x="3541713" y="1800225"/>
            <a:ext cx="47450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/</a:t>
            </a:r>
            <a:r>
              <a:rPr lang="en-US" altLang="zh-CN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ðeɪ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 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pron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 ( 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代词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他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 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她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 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它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们［四会］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642938" y="1976438"/>
            <a:ext cx="1778000" cy="44926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2000"/>
          </a:p>
        </p:txBody>
      </p:sp>
      <p:sp>
        <p:nvSpPr>
          <p:cNvPr id="8197" name="文本框 19"/>
          <p:cNvSpPr txBox="1">
            <a:spLocks noChangeArrowheads="1"/>
          </p:cNvSpPr>
          <p:nvPr/>
        </p:nvSpPr>
        <p:spPr bwMode="auto">
          <a:xfrm>
            <a:off x="1176338" y="2005013"/>
            <a:ext cx="12112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000" b="1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知识点</a:t>
            </a:r>
            <a:r>
              <a:rPr kumimoji="1" lang="en-US" altLang="zh-CN" sz="2000" b="1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 3</a:t>
            </a:r>
            <a:endParaRPr kumimoji="1" lang="zh-CN" altLang="en-US" sz="2000" b="1">
              <a:latin typeface="黑体" panose="02010609060101010101" pitchFamily="49" charset="-122"/>
              <a:ea typeface="黑体" panose="02010609060101010101" pitchFamily="49" charset="-122"/>
              <a:cs typeface="Hei"/>
            </a:endParaRPr>
          </a:p>
        </p:txBody>
      </p:sp>
      <p:pic>
        <p:nvPicPr>
          <p:cNvPr id="8198" name="图片 9" descr="book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8" y="1868488"/>
            <a:ext cx="1087437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7" name="矩形 1"/>
          <p:cNvSpPr>
            <a:spLocks noChangeArrowheads="1"/>
          </p:cNvSpPr>
          <p:nvPr/>
        </p:nvSpPr>
        <p:spPr bwMode="auto">
          <a:xfrm>
            <a:off x="1997075" y="2890838"/>
            <a:ext cx="4548188" cy="54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7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They’re sisters. 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她们是姐妹。</a:t>
            </a:r>
            <a:endParaRPr lang="zh-CN" altLang="en-US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200" name="矩形 1"/>
          <p:cNvSpPr>
            <a:spLocks noChangeArrowheads="1"/>
          </p:cNvSpPr>
          <p:nvPr/>
        </p:nvSpPr>
        <p:spPr bwMode="auto">
          <a:xfrm>
            <a:off x="1160463" y="3028950"/>
            <a:ext cx="8588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sz="1600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201" name="Picture 2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52688" y="1844675"/>
            <a:ext cx="1143000" cy="80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矩形 1"/>
          <p:cNvSpPr>
            <a:spLocks noChangeArrowheads="1"/>
          </p:cNvSpPr>
          <p:nvPr/>
        </p:nvSpPr>
        <p:spPr bwMode="auto">
          <a:xfrm>
            <a:off x="1995488" y="3743325"/>
            <a:ext cx="2474912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7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them 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他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 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她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 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它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们</a:t>
            </a:r>
            <a:endParaRPr lang="zh-CN" altLang="en-US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203" name="矩形 1"/>
          <p:cNvSpPr>
            <a:spLocks noChangeArrowheads="1"/>
          </p:cNvSpPr>
          <p:nvPr/>
        </p:nvSpPr>
        <p:spPr bwMode="auto">
          <a:xfrm>
            <a:off x="1157288" y="3881438"/>
            <a:ext cx="8588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宾格：</a:t>
            </a:r>
            <a:endParaRPr lang="zh-CN" altLang="en-US" sz="1600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矩形 1"/>
          <p:cNvSpPr>
            <a:spLocks noChangeArrowheads="1"/>
          </p:cNvSpPr>
          <p:nvPr/>
        </p:nvSpPr>
        <p:spPr bwMode="auto">
          <a:xfrm>
            <a:off x="2219325" y="4645025"/>
            <a:ext cx="2474913" cy="54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7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he 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他 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she 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她 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it 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它</a:t>
            </a:r>
            <a:endParaRPr lang="zh-CN" altLang="en-US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205" name="矩形 1"/>
          <p:cNvSpPr>
            <a:spLocks noChangeArrowheads="1"/>
          </p:cNvSpPr>
          <p:nvPr/>
        </p:nvSpPr>
        <p:spPr bwMode="auto">
          <a:xfrm>
            <a:off x="1155700" y="4783138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联想词：</a:t>
            </a:r>
            <a:endParaRPr lang="zh-CN" altLang="en-US" sz="1600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206" name="图片 2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077200" y="1873250"/>
            <a:ext cx="1143000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7" grpId="0" build="p"/>
      <p:bldP spid="27" grpId="0" build="p"/>
      <p:bldP spid="2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文本框 17"/>
          <p:cNvSpPr txBox="1">
            <a:spLocks noChangeArrowheads="1"/>
          </p:cNvSpPr>
          <p:nvPr/>
        </p:nvSpPr>
        <p:spPr bwMode="auto">
          <a:xfrm>
            <a:off x="3398838" y="1800225"/>
            <a:ext cx="47450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/</a:t>
            </a:r>
            <a:r>
              <a:rPr lang="en-US" altLang="zh-CN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ɔːl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 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pron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.( 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代词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每个；全体［四会］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500063" y="1976438"/>
            <a:ext cx="1778000" cy="44926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2000"/>
          </a:p>
        </p:txBody>
      </p:sp>
      <p:sp>
        <p:nvSpPr>
          <p:cNvPr id="9221" name="文本框 19"/>
          <p:cNvSpPr txBox="1">
            <a:spLocks noChangeArrowheads="1"/>
          </p:cNvSpPr>
          <p:nvPr/>
        </p:nvSpPr>
        <p:spPr bwMode="auto">
          <a:xfrm>
            <a:off x="1033463" y="2005013"/>
            <a:ext cx="12112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000" b="1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知识点</a:t>
            </a:r>
            <a:r>
              <a:rPr kumimoji="1" lang="en-US" altLang="zh-CN" sz="2000" b="1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 4</a:t>
            </a:r>
            <a:endParaRPr kumimoji="1" lang="zh-CN" altLang="en-US" sz="2000" b="1">
              <a:latin typeface="黑体" panose="02010609060101010101" pitchFamily="49" charset="-122"/>
              <a:ea typeface="黑体" panose="02010609060101010101" pitchFamily="49" charset="-122"/>
              <a:cs typeface="Hei"/>
            </a:endParaRPr>
          </a:p>
        </p:txBody>
      </p:sp>
      <p:pic>
        <p:nvPicPr>
          <p:cNvPr id="9222" name="图片 9" descr="book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1113" y="1868488"/>
            <a:ext cx="108743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7" name="矩形 1"/>
          <p:cNvSpPr>
            <a:spLocks noChangeArrowheads="1"/>
          </p:cNvSpPr>
          <p:nvPr/>
        </p:nvSpPr>
        <p:spPr bwMode="auto">
          <a:xfrm>
            <a:off x="1830388" y="2890838"/>
            <a:ext cx="4548187" cy="54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7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They’re all girls. 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她们都是女孩子。</a:t>
            </a:r>
            <a:endParaRPr lang="zh-CN" altLang="en-US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224" name="矩形 1"/>
          <p:cNvSpPr>
            <a:spLocks noChangeArrowheads="1"/>
          </p:cNvSpPr>
          <p:nvPr/>
        </p:nvSpPr>
        <p:spPr bwMode="auto">
          <a:xfrm>
            <a:off x="1017588" y="3028950"/>
            <a:ext cx="8588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sz="1600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矩形 1"/>
          <p:cNvSpPr>
            <a:spLocks noChangeArrowheads="1"/>
          </p:cNvSpPr>
          <p:nvPr/>
        </p:nvSpPr>
        <p:spPr bwMode="auto">
          <a:xfrm>
            <a:off x="2338388" y="3743325"/>
            <a:ext cx="247650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7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all 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全，都</a:t>
            </a:r>
            <a:endParaRPr lang="zh-CN" altLang="en-US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226" name="矩形 1"/>
          <p:cNvSpPr>
            <a:spLocks noChangeArrowheads="1"/>
          </p:cNvSpPr>
          <p:nvPr/>
        </p:nvSpPr>
        <p:spPr bwMode="auto">
          <a:xfrm>
            <a:off x="1014413" y="3881438"/>
            <a:ext cx="1343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一词多义：</a:t>
            </a:r>
            <a:endParaRPr lang="zh-CN" altLang="en-US" sz="1600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矩形 1"/>
          <p:cNvSpPr>
            <a:spLocks noChangeArrowheads="1"/>
          </p:cNvSpPr>
          <p:nvPr/>
        </p:nvSpPr>
        <p:spPr bwMode="auto">
          <a:xfrm>
            <a:off x="2609850" y="4645025"/>
            <a:ext cx="3952875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7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ball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（球）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-b = all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（每个；全体）</a:t>
            </a:r>
            <a:endParaRPr lang="zh-CN" altLang="en-US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228" name="矩形 1"/>
          <p:cNvSpPr>
            <a:spLocks noChangeArrowheads="1"/>
          </p:cNvSpPr>
          <p:nvPr/>
        </p:nvSpPr>
        <p:spPr bwMode="auto">
          <a:xfrm>
            <a:off x="1012825" y="4783138"/>
            <a:ext cx="1597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减法记忆法：</a:t>
            </a:r>
            <a:endParaRPr lang="zh-CN" altLang="en-US" sz="1600" b="1">
              <a:solidFill>
                <a:srgbClr val="3333FF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9229" name="Picture 2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38" y="1844675"/>
            <a:ext cx="1123950" cy="79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30" name="图片 2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688263" y="1873250"/>
            <a:ext cx="1143000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7" grpId="0" build="p"/>
      <p:bldP spid="27" grpId="0" build="p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文本框 17"/>
          <p:cNvSpPr txBox="1">
            <a:spLocks noChangeArrowheads="1"/>
          </p:cNvSpPr>
          <p:nvPr/>
        </p:nvSpPr>
        <p:spPr bwMode="auto">
          <a:xfrm>
            <a:off x="3862388" y="1800225"/>
            <a:ext cx="37147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/zuː/ </a:t>
            </a:r>
            <a:r>
              <a:rPr lang="en-US" altLang="zh-CN" sz="20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 ( </a:t>
            </a:r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名词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动物园［四会］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963613" y="1976438"/>
            <a:ext cx="1778000" cy="44926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2000"/>
          </a:p>
        </p:txBody>
      </p:sp>
      <p:sp>
        <p:nvSpPr>
          <p:cNvPr id="10245" name="文本框 19"/>
          <p:cNvSpPr txBox="1">
            <a:spLocks noChangeArrowheads="1"/>
          </p:cNvSpPr>
          <p:nvPr/>
        </p:nvSpPr>
        <p:spPr bwMode="auto">
          <a:xfrm>
            <a:off x="1497013" y="2005013"/>
            <a:ext cx="12112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000" b="1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知识点</a:t>
            </a:r>
            <a:r>
              <a:rPr kumimoji="1" lang="en-US" altLang="zh-CN" sz="2000" b="1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 5</a:t>
            </a:r>
            <a:endParaRPr kumimoji="1" lang="zh-CN" altLang="en-US" sz="2000" b="1">
              <a:latin typeface="黑体" panose="02010609060101010101" pitchFamily="49" charset="-122"/>
              <a:ea typeface="黑体" panose="02010609060101010101" pitchFamily="49" charset="-122"/>
              <a:cs typeface="Hei"/>
            </a:endParaRPr>
          </a:p>
        </p:txBody>
      </p:sp>
      <p:pic>
        <p:nvPicPr>
          <p:cNvPr id="10246" name="图片 9" descr="book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2113" y="1868488"/>
            <a:ext cx="1087437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7" name="矩形 1"/>
          <p:cNvSpPr>
            <a:spLocks noChangeArrowheads="1"/>
          </p:cNvSpPr>
          <p:nvPr/>
        </p:nvSpPr>
        <p:spPr bwMode="auto">
          <a:xfrm>
            <a:off x="2293938" y="2890838"/>
            <a:ext cx="591185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70000"/>
              </a:lnSpc>
            </a:pP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The baby panda is in the zoo.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熊猫幼崽在动物园里。</a:t>
            </a:r>
            <a:endParaRPr lang="zh-CN" altLang="en-US" sz="20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248" name="矩形 1"/>
          <p:cNvSpPr>
            <a:spLocks noChangeArrowheads="1"/>
          </p:cNvSpPr>
          <p:nvPr/>
        </p:nvSpPr>
        <p:spPr bwMode="auto">
          <a:xfrm>
            <a:off x="1481138" y="3028950"/>
            <a:ext cx="8588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sz="1600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0249" name="Picture 2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67013" y="1811338"/>
            <a:ext cx="1200150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矩形 1"/>
          <p:cNvSpPr>
            <a:spLocks noChangeArrowheads="1"/>
          </p:cNvSpPr>
          <p:nvPr/>
        </p:nvSpPr>
        <p:spPr bwMode="auto">
          <a:xfrm>
            <a:off x="2292350" y="3719513"/>
            <a:ext cx="2849563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70000"/>
              </a:lnSpc>
            </a:pP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in the zoo 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在动物园里</a:t>
            </a:r>
            <a:endParaRPr lang="zh-CN" altLang="en-US" sz="20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251" name="矩形 1"/>
          <p:cNvSpPr>
            <a:spLocks noChangeArrowheads="1"/>
          </p:cNvSpPr>
          <p:nvPr/>
        </p:nvSpPr>
        <p:spPr bwMode="auto">
          <a:xfrm>
            <a:off x="1477963" y="3857625"/>
            <a:ext cx="8588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短语：</a:t>
            </a:r>
            <a:endParaRPr lang="zh-CN" altLang="en-US" sz="1600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矩形 1"/>
          <p:cNvSpPr>
            <a:spLocks noChangeArrowheads="1"/>
          </p:cNvSpPr>
          <p:nvPr/>
        </p:nvSpPr>
        <p:spPr bwMode="auto">
          <a:xfrm>
            <a:off x="2527300" y="4478338"/>
            <a:ext cx="103505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70000"/>
              </a:lnSpc>
            </a:pP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too 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也</a:t>
            </a:r>
            <a:endParaRPr lang="zh-CN" altLang="en-US" sz="20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253" name="矩形 1"/>
          <p:cNvSpPr>
            <a:spLocks noChangeArrowheads="1"/>
          </p:cNvSpPr>
          <p:nvPr/>
        </p:nvSpPr>
        <p:spPr bwMode="auto">
          <a:xfrm>
            <a:off x="1476375" y="4616450"/>
            <a:ext cx="11239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形近词：</a:t>
            </a:r>
            <a:endParaRPr lang="zh-CN" altLang="en-US" sz="1600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0254" name="Picture 2" descr="http://images4.c-ctrip.com/target/tuangou/810/445/936/934fa4bc6bd842c18bfaab825490adc7_720_480_s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141913" y="3897313"/>
            <a:ext cx="3357562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5" name="图片 2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356475" y="1844675"/>
            <a:ext cx="1143000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7" grpId="0" build="p"/>
      <p:bldP spid="22" grpId="0" build="p"/>
      <p:bldP spid="2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文本框 17"/>
          <p:cNvSpPr txBox="1">
            <a:spLocks noChangeArrowheads="1"/>
          </p:cNvSpPr>
          <p:nvPr/>
        </p:nvSpPr>
        <p:spPr bwMode="auto">
          <a:xfrm>
            <a:off x="2901950" y="1955800"/>
            <a:ext cx="3024188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表示动物的词汇［四会］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081088" y="2011363"/>
            <a:ext cx="1778000" cy="44926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2000"/>
          </a:p>
        </p:txBody>
      </p:sp>
      <p:sp>
        <p:nvSpPr>
          <p:cNvPr id="12293" name="文本框 19"/>
          <p:cNvSpPr txBox="1">
            <a:spLocks noChangeArrowheads="1"/>
          </p:cNvSpPr>
          <p:nvPr/>
        </p:nvSpPr>
        <p:spPr bwMode="auto">
          <a:xfrm>
            <a:off x="1614488" y="2039938"/>
            <a:ext cx="12112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000" b="1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知识点</a:t>
            </a:r>
            <a:r>
              <a:rPr kumimoji="1" lang="en-US" altLang="zh-CN" sz="2000" b="1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 6</a:t>
            </a:r>
            <a:endParaRPr kumimoji="1" lang="zh-CN" altLang="en-US" sz="2000" b="1">
              <a:latin typeface="黑体" panose="02010609060101010101" pitchFamily="49" charset="-122"/>
              <a:ea typeface="黑体" panose="02010609060101010101" pitchFamily="49" charset="-122"/>
              <a:cs typeface="Hei"/>
            </a:endParaRPr>
          </a:p>
        </p:txBody>
      </p:sp>
      <p:pic>
        <p:nvPicPr>
          <p:cNvPr id="12294" name="图片 9" descr="book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9588" y="1903413"/>
            <a:ext cx="1087437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图片 2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45163" y="1900238"/>
            <a:ext cx="1143000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6" name="文本框 17"/>
          <p:cNvSpPr txBox="1">
            <a:spLocks noChangeArrowheads="1"/>
          </p:cNvSpPr>
          <p:nvPr/>
        </p:nvSpPr>
        <p:spPr bwMode="auto">
          <a:xfrm>
            <a:off x="2497138" y="2725738"/>
            <a:ext cx="3714750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/ taɪɡə</a:t>
            </a:r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 </a:t>
            </a:r>
            <a:r>
              <a:rPr lang="en-US" altLang="zh-CN" sz="20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（名词）老虎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矩形 1"/>
          <p:cNvSpPr>
            <a:spLocks noChangeArrowheads="1"/>
          </p:cNvSpPr>
          <p:nvPr/>
        </p:nvSpPr>
        <p:spPr bwMode="auto">
          <a:xfrm>
            <a:off x="2543175" y="3627438"/>
            <a:ext cx="3502025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70000"/>
              </a:lnSpc>
            </a:pP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This is a tiger. 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这是一只老虎。</a:t>
            </a:r>
            <a:endParaRPr lang="zh-CN" altLang="en-US" sz="20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298" name="矩形 1"/>
          <p:cNvSpPr>
            <a:spLocks noChangeArrowheads="1"/>
          </p:cNvSpPr>
          <p:nvPr/>
        </p:nvSpPr>
        <p:spPr bwMode="auto">
          <a:xfrm>
            <a:off x="1730375" y="3765550"/>
            <a:ext cx="8588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sz="1600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3334" name="Picture 2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714825" y="2831188"/>
            <a:ext cx="866775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" name="TextBox 8"/>
          <p:cNvSpPr txBox="1">
            <a:spLocks noChangeArrowheads="1"/>
          </p:cNvSpPr>
          <p:nvPr/>
        </p:nvSpPr>
        <p:spPr bwMode="auto">
          <a:xfrm>
            <a:off x="3367088" y="4535488"/>
            <a:ext cx="466725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tiger</a:t>
            </a: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tiger </a:t>
            </a: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是老虎，老虎</a:t>
            </a: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tiger </a:t>
            </a: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真威武。</a:t>
            </a:r>
            <a:endParaRPr lang="zh-CN" altLang="en-US" sz="2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2301" name="组合 2"/>
          <p:cNvGrpSpPr/>
          <p:nvPr/>
        </p:nvGrpSpPr>
        <p:grpSpPr bwMode="auto">
          <a:xfrm>
            <a:off x="1778000" y="4630738"/>
            <a:ext cx="1547813" cy="401637"/>
            <a:chOff x="475531" y="4002770"/>
            <a:chExt cx="1548196" cy="401846"/>
          </a:xfrm>
        </p:grpSpPr>
        <p:sp>
          <p:nvSpPr>
            <p:cNvPr id="12302" name="TextBox 10"/>
            <p:cNvSpPr txBox="1">
              <a:spLocks noChangeArrowheads="1"/>
            </p:cNvSpPr>
            <p:nvPr/>
          </p:nvSpPr>
          <p:spPr bwMode="auto">
            <a:xfrm>
              <a:off x="714374" y="4005263"/>
              <a:ext cx="1309353" cy="399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魔法记忆：</a:t>
              </a:r>
              <a:endParaRPr lang="zh-CN" altLang="en-US" sz="20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2303" name="图片 29" descr="花盆.png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75531" y="4002770"/>
              <a:ext cx="32385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uild="p"/>
      <p:bldP spid="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文本框 17"/>
          <p:cNvSpPr txBox="1">
            <a:spLocks noChangeArrowheads="1"/>
          </p:cNvSpPr>
          <p:nvPr/>
        </p:nvSpPr>
        <p:spPr bwMode="auto">
          <a:xfrm>
            <a:off x="1754188" y="1824038"/>
            <a:ext cx="3714750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/ laɪən/ </a:t>
            </a:r>
            <a:r>
              <a:rPr lang="en-US" altLang="zh-CN" sz="20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（名词）狮子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矩形 1"/>
          <p:cNvSpPr>
            <a:spLocks noChangeArrowheads="1"/>
          </p:cNvSpPr>
          <p:nvPr/>
        </p:nvSpPr>
        <p:spPr bwMode="auto">
          <a:xfrm>
            <a:off x="1800225" y="2782888"/>
            <a:ext cx="3821113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70000"/>
              </a:lnSpc>
            </a:pP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Here is a lion. 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这里有一头狮子。</a:t>
            </a:r>
            <a:endParaRPr lang="zh-CN" altLang="en-US" sz="20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341" name="矩形 1"/>
          <p:cNvSpPr>
            <a:spLocks noChangeArrowheads="1"/>
          </p:cNvSpPr>
          <p:nvPr/>
        </p:nvSpPr>
        <p:spPr bwMode="auto">
          <a:xfrm>
            <a:off x="987425" y="2921000"/>
            <a:ext cx="8588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sz="1600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971425" y="1933085"/>
            <a:ext cx="876300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矩形 1"/>
          <p:cNvSpPr>
            <a:spLocks noChangeArrowheads="1"/>
          </p:cNvSpPr>
          <p:nvPr/>
        </p:nvSpPr>
        <p:spPr bwMode="auto">
          <a:xfrm>
            <a:off x="2522538" y="3460750"/>
            <a:ext cx="6430962" cy="163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就是把一个单词和另外一个单词合成一个新单词记忆的方法。如：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li + on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（在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上面）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lion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（狮子）</a:t>
            </a:r>
            <a:endParaRPr lang="zh-CN" altLang="en-US" sz="20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344" name="矩形 1"/>
          <p:cNvSpPr>
            <a:spLocks noChangeArrowheads="1"/>
          </p:cNvSpPr>
          <p:nvPr/>
        </p:nvSpPr>
        <p:spPr bwMode="auto">
          <a:xfrm>
            <a:off x="962025" y="3763963"/>
            <a:ext cx="1597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减法记忆法：</a:t>
            </a:r>
            <a:endParaRPr lang="zh-CN" altLang="en-US" sz="1600" b="1">
              <a:solidFill>
                <a:srgbClr val="3333FF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uild="p"/>
      <p:bldP spid="24" grpId="0"/>
    </p:bldLst>
  </p:timing>
</p:sld>
</file>

<file path=ppt/tags/tag1.xml><?xml version="1.0" encoding="utf-8"?>
<p:tagLst xmlns:p="http://schemas.openxmlformats.org/presentationml/2006/main">
  <p:tag name="KSO_WPP_MARK_KEY" val="e8418ee8-13b5-4219-8883-7e17b778b03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2183</Words>
  <Application>WPS 演示</Application>
  <PresentationFormat>全屏显示(4:3)</PresentationFormat>
  <Paragraphs>228</Paragraphs>
  <Slides>21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9" baseType="lpstr">
      <vt:lpstr>Arial</vt:lpstr>
      <vt:lpstr>宋体</vt:lpstr>
      <vt:lpstr>Wingdings</vt:lpstr>
      <vt:lpstr>Calibri</vt:lpstr>
      <vt:lpstr>Arial</vt:lpstr>
      <vt:lpstr>Calibri</vt:lpstr>
      <vt:lpstr>Malgun Gothic</vt:lpstr>
      <vt:lpstr>Times New Roman</vt:lpstr>
      <vt:lpstr>黑体</vt:lpstr>
      <vt:lpstr>微软雅黑</vt:lpstr>
      <vt:lpstr>Kozuka Gothic Pro H</vt:lpstr>
      <vt:lpstr>Yu Gothic</vt:lpstr>
      <vt:lpstr>方正大黑简体</vt:lpstr>
      <vt:lpstr>Hei</vt:lpstr>
      <vt:lpstr>Arial Unicode MS</vt:lpstr>
      <vt:lpstr>Adobe 黑体 Std R</vt:lpstr>
      <vt:lpstr>Arial Black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628</cp:revision>
  <dcterms:created xsi:type="dcterms:W3CDTF">2016-01-15T00:46:00Z</dcterms:created>
  <dcterms:modified xsi:type="dcterms:W3CDTF">2023-02-16T02:51:48Z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FFFA19B8978E414CB30B7C98BE654D7F</vt:lpwstr>
  </property>
  <property fmtid="{D5CDD505-2E9C-101B-9397-08002B2CF9AE}" pid="3" name="KSOProductBuildVer">
    <vt:lpwstr>2052-11.1.0.13703</vt:lpwstr>
  </property>
</Properties>
</file>