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1" r:id="rId3"/>
    <p:sldId id="290" r:id="rId4"/>
    <p:sldId id="270" r:id="rId5"/>
    <p:sldId id="402" r:id="rId6"/>
    <p:sldId id="428" r:id="rId7"/>
    <p:sldId id="367" r:id="rId8"/>
    <p:sldId id="419" r:id="rId10"/>
    <p:sldId id="429" r:id="rId11"/>
    <p:sldId id="430" r:id="rId12"/>
    <p:sldId id="382" r:id="rId13"/>
    <p:sldId id="383" r:id="rId14"/>
    <p:sldId id="421" r:id="rId15"/>
    <p:sldId id="422" r:id="rId16"/>
    <p:sldId id="431" r:id="rId17"/>
    <p:sldId id="432" r:id="rId18"/>
    <p:sldId id="396" r:id="rId19"/>
    <p:sldId id="433" r:id="rId20"/>
    <p:sldId id="281" r:id="rId21"/>
    <p:sldId id="425" r:id="rId22"/>
    <p:sldId id="401" r:id="rId23"/>
    <p:sldId id="286" r:id="rId24"/>
    <p:sldId id="300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530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457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35EC385-31B9-46FE-AB2D-6C3302F3F714}" type="datetime1">
              <a:rPr lang="zh-CN" altLang="en-US" sz="1200"/>
            </a:fld>
            <a:endParaRPr lang="zh-CN" altLang="en-US" sz="1200"/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458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458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2458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DC91F22-EEEC-426A-8E6F-34270A6033D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BD19B8D-9D67-41A7-AE2D-7FBD2BE85E7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7276CEA-7FAE-4826-BCB8-1732048EF0C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6016569-6287-4E86-AFB1-9454E539872D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C923C33-C9D3-4C5E-9AEB-A7965DAC929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0BADC77-EBDB-4F1C-9E94-696F4EA3FB0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65E3F74-097D-4F4D-90A2-603FD7627DD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fld id="{DEEA3FF2-BB62-4629-ABA8-FA2B8F570356}" type="datetime1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ct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03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rtlCol="0" anchor="ctr" anchorCtr="0">
            <a:noAutofit/>
          </a:bodyPr>
          <a:lstStyle>
            <a:defPPr>
              <a:defRPr lang="zh-CN"/>
            </a:defPPr>
            <a:lvl1pPr marL="0" indent="0" algn="r" defTabSz="457200" rtl="0" eaLnBrk="0" fontAlgn="auto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43AD02-234B-412C-99B2-C8EC5AB2368C}" type="slidenum">
              <a:rPr kumimoji="1" lang="zh-CN" altLang="en-US" sz="120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marL="0" indent="0" algn="ctr" defTabSz="4572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hyperlink" Target="4.%20Listen%20and%20say.Then%20chant.mp4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36.png"/><Relationship Id="rId4" Type="http://schemas.openxmlformats.org/officeDocument/2006/relationships/hyperlink" Target="6.%20Listen,repeat%20and%20trace%20the%20letters.mp4" TargetMode="External"/><Relationship Id="rId3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39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4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48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2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7.png"/><Relationship Id="rId7" Type="http://schemas.openxmlformats.org/officeDocument/2006/relationships/image" Target="../media/image25.png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7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24" descr="小花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140000">
            <a:off x="7737475" y="5291138"/>
            <a:ext cx="1009650" cy="989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25" descr="中间花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3608" y="5301208"/>
            <a:ext cx="912812" cy="722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6" name="AutoShape 508"/>
          <p:cNvGrpSpPr/>
          <p:nvPr/>
        </p:nvGrpSpPr>
        <p:grpSpPr>
          <a:xfrm>
            <a:off x="493713" y="1060450"/>
            <a:ext cx="8156575" cy="2163763"/>
            <a:chOff x="311" y="668"/>
            <a:chExt cx="5138" cy="1363"/>
          </a:xfrm>
        </p:grpSpPr>
        <p:pic>
          <p:nvPicPr>
            <p:cNvPr id="2054" name="AutoShape 508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11" y="668"/>
              <a:ext cx="5138" cy="136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55" name="矩形 2054"/>
            <p:cNvSpPr/>
            <p:nvPr/>
          </p:nvSpPr>
          <p:spPr>
            <a:xfrm>
              <a:off x="333" y="689"/>
              <a:ext cx="5094" cy="13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 eaLnBrk="1" hangingPunct="1"/>
              <a:endParaRPr lang="ko-KR" altLang="en-US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</p:grpSp>
      <p:sp>
        <p:nvSpPr>
          <p:cNvPr id="2057" name="同侧圆角矩形 7"/>
          <p:cNvSpPr/>
          <p:nvPr/>
        </p:nvSpPr>
        <p:spPr>
          <a:xfrm flipV="1">
            <a:off x="495300" y="2468563"/>
            <a:ext cx="8153400" cy="758825"/>
          </a:xfrm>
          <a:custGeom>
            <a:avLst/>
            <a:gdLst/>
            <a:ahLst/>
            <a:cxnLst>
              <a:cxn ang="0">
                <a:pos x="126473" y="0"/>
              </a:cxn>
              <a:cxn ang="0">
                <a:pos x="8026927" y="0"/>
              </a:cxn>
              <a:cxn ang="0">
                <a:pos x="8153400" y="126473"/>
              </a:cxn>
              <a:cxn ang="0">
                <a:pos x="8153400" y="758825"/>
              </a:cxn>
              <a:cxn ang="0">
                <a:pos x="8153400" y="758825"/>
              </a:cxn>
              <a:cxn ang="0">
                <a:pos x="0" y="758825"/>
              </a:cxn>
              <a:cxn ang="0">
                <a:pos x="0" y="758825"/>
              </a:cxn>
              <a:cxn ang="0">
                <a:pos x="0" y="126473"/>
              </a:cxn>
              <a:cxn ang="0">
                <a:pos x="126473" y="0"/>
              </a:cxn>
            </a:cxnLst>
            <a:rect l="l" t="t" r="r" b="b"/>
            <a:pathLst>
              <a:path w="8153400" h="758825">
                <a:moveTo>
                  <a:pt x="126473" y="0"/>
                </a:moveTo>
                <a:lnTo>
                  <a:pt x="8026927" y="0"/>
                </a:lnTo>
                <a:cubicBezTo>
                  <a:pt x="8096776" y="0"/>
                  <a:pt x="8153400" y="56624"/>
                  <a:pt x="8153400" y="126473"/>
                </a:cubicBezTo>
                <a:lnTo>
                  <a:pt x="8153400" y="758825"/>
                </a:lnTo>
                <a:lnTo>
                  <a:pt x="8153400" y="758825"/>
                </a:lnTo>
                <a:lnTo>
                  <a:pt x="0" y="758825"/>
                </a:lnTo>
                <a:lnTo>
                  <a:pt x="0" y="758825"/>
                </a:lnTo>
                <a:lnTo>
                  <a:pt x="0" y="126473"/>
                </a:lnTo>
                <a:cubicBezTo>
                  <a:pt x="0" y="56624"/>
                  <a:pt x="56624" y="0"/>
                  <a:pt x="126473" y="0"/>
                </a:cubicBezTo>
                <a:close/>
              </a:path>
            </a:pathLst>
          </a:custGeom>
          <a:solidFill>
            <a:srgbClr val="FFFF00"/>
          </a:solidFill>
          <a:ln w="9525" cap="flat" cmpd="sng">
            <a:noFill/>
            <a:prstDash val="solid"/>
            <a:round/>
          </a:ln>
        </p:spPr>
      </p:sp>
      <p:pic>
        <p:nvPicPr>
          <p:cNvPr id="2059" name="Picture 39" descr="구름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60" name="Picture 40" descr="구름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61" name="TextBox 3"/>
          <p:cNvSpPr/>
          <p:nvPr/>
        </p:nvSpPr>
        <p:spPr>
          <a:xfrm>
            <a:off x="93663" y="1433513"/>
            <a:ext cx="826770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7466" tIns="48733" rIns="97466" bIns="48733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74725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	                 Module 3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62" name="TextBox 4"/>
          <p:cNvSpPr/>
          <p:nvPr/>
        </p:nvSpPr>
        <p:spPr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7466" tIns="48733" rIns="97466" bIns="48733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74725" eaLnBrk="1" hangingPunct="1"/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64" name="图片 70" descr="蝴蝶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18300000" flipH="1">
            <a:off x="7649369" y="3409156"/>
            <a:ext cx="1019175" cy="1103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67" name="AutoShape 508"/>
          <p:cNvGrpSpPr/>
          <p:nvPr/>
        </p:nvGrpSpPr>
        <p:grpSpPr>
          <a:xfrm>
            <a:off x="457200" y="1023938"/>
            <a:ext cx="8235950" cy="2243137"/>
            <a:chOff x="288" y="645"/>
            <a:chExt cx="5188" cy="1413"/>
          </a:xfrm>
        </p:grpSpPr>
        <p:pic>
          <p:nvPicPr>
            <p:cNvPr id="2065" name="AutoShape 508"/>
            <p:cNvPicPr/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88" y="645"/>
              <a:ext cx="5188" cy="141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66" name="矩形 2065"/>
            <p:cNvSpPr/>
            <p:nvPr/>
          </p:nvSpPr>
          <p:spPr>
            <a:xfrm>
              <a:off x="333" y="689"/>
              <a:ext cx="5094" cy="13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 eaLnBrk="1" hangingPunct="1"/>
              <a:endParaRPr lang="ko-KR" altLang="en-US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</p:grpSp>
      <p:pic>
        <p:nvPicPr>
          <p:cNvPr id="2068" name="Picture 50" descr="나뭇잎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3360000">
            <a:off x="2063750" y="3001963"/>
            <a:ext cx="1282700" cy="419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71" name="椭圆 8"/>
          <p:cNvGrpSpPr/>
          <p:nvPr/>
        </p:nvGrpSpPr>
        <p:grpSpPr>
          <a:xfrm>
            <a:off x="274638" y="1304925"/>
            <a:ext cx="444500" cy="444500"/>
            <a:chOff x="173" y="822"/>
            <a:chExt cx="280" cy="280"/>
          </a:xfrm>
        </p:grpSpPr>
        <p:pic>
          <p:nvPicPr>
            <p:cNvPr id="2069" name="椭圆 8"/>
            <p:cNvPicPr/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73" y="822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70" name="矩形 2069"/>
            <p:cNvSpPr/>
            <p:nvPr/>
          </p:nvSpPr>
          <p:spPr>
            <a:xfrm>
              <a:off x="238" y="872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74" name="椭圆 82"/>
          <p:cNvGrpSpPr/>
          <p:nvPr/>
        </p:nvGrpSpPr>
        <p:grpSpPr>
          <a:xfrm>
            <a:off x="274638" y="1944688"/>
            <a:ext cx="444500" cy="444500"/>
            <a:chOff x="173" y="1225"/>
            <a:chExt cx="280" cy="280"/>
          </a:xfrm>
        </p:grpSpPr>
        <p:pic>
          <p:nvPicPr>
            <p:cNvPr id="2072" name="椭圆 82"/>
            <p:cNvPicPr/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173" y="1225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73" name="矩形 2072"/>
            <p:cNvSpPr/>
            <p:nvPr/>
          </p:nvSpPr>
          <p:spPr>
            <a:xfrm>
              <a:off x="238" y="1276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77" name="椭圆 85"/>
          <p:cNvGrpSpPr/>
          <p:nvPr/>
        </p:nvGrpSpPr>
        <p:grpSpPr>
          <a:xfrm>
            <a:off x="274638" y="2584450"/>
            <a:ext cx="444500" cy="444500"/>
            <a:chOff x="173" y="1628"/>
            <a:chExt cx="280" cy="280"/>
          </a:xfrm>
        </p:grpSpPr>
        <p:pic>
          <p:nvPicPr>
            <p:cNvPr id="2075" name="椭圆 85"/>
            <p:cNvPicPr/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173" y="1628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76" name="矩形 2075"/>
            <p:cNvSpPr/>
            <p:nvPr/>
          </p:nvSpPr>
          <p:spPr>
            <a:xfrm>
              <a:off x="238" y="1680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80" name="椭圆 88"/>
          <p:cNvGrpSpPr/>
          <p:nvPr/>
        </p:nvGrpSpPr>
        <p:grpSpPr>
          <a:xfrm>
            <a:off x="8424863" y="1304925"/>
            <a:ext cx="444500" cy="444500"/>
            <a:chOff x="5307" y="822"/>
            <a:chExt cx="280" cy="280"/>
          </a:xfrm>
        </p:grpSpPr>
        <p:pic>
          <p:nvPicPr>
            <p:cNvPr id="2078" name="椭圆 88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5307" y="822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79" name="矩形 2078"/>
            <p:cNvSpPr/>
            <p:nvPr/>
          </p:nvSpPr>
          <p:spPr>
            <a:xfrm>
              <a:off x="5373" y="872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83" name="椭圆 96"/>
          <p:cNvGrpSpPr/>
          <p:nvPr/>
        </p:nvGrpSpPr>
        <p:grpSpPr>
          <a:xfrm>
            <a:off x="8424863" y="1944688"/>
            <a:ext cx="444500" cy="444500"/>
            <a:chOff x="5307" y="1225"/>
            <a:chExt cx="280" cy="280"/>
          </a:xfrm>
        </p:grpSpPr>
        <p:pic>
          <p:nvPicPr>
            <p:cNvPr id="2081" name="椭圆 96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5307" y="1225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82" name="矩形 2081"/>
            <p:cNvSpPr/>
            <p:nvPr/>
          </p:nvSpPr>
          <p:spPr>
            <a:xfrm>
              <a:off x="5373" y="1276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86" name="椭圆 97"/>
          <p:cNvGrpSpPr/>
          <p:nvPr/>
        </p:nvGrpSpPr>
        <p:grpSpPr>
          <a:xfrm>
            <a:off x="8424863" y="2584450"/>
            <a:ext cx="444500" cy="444500"/>
            <a:chOff x="5307" y="1628"/>
            <a:chExt cx="280" cy="280"/>
          </a:xfrm>
        </p:grpSpPr>
        <p:pic>
          <p:nvPicPr>
            <p:cNvPr id="2084" name="椭圆 97"/>
            <p:cNvPicPr/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5307" y="1628"/>
              <a:ext cx="280" cy="2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85" name="矩形 2084"/>
            <p:cNvSpPr/>
            <p:nvPr/>
          </p:nvSpPr>
          <p:spPr>
            <a:xfrm>
              <a:off x="5373" y="1680"/>
              <a:ext cx="149" cy="14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088" name="文本框 4"/>
          <p:cNvSpPr txBox="1"/>
          <p:nvPr/>
        </p:nvSpPr>
        <p:spPr>
          <a:xfrm>
            <a:off x="0" y="4183304"/>
            <a:ext cx="9144000" cy="6694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2 </a:t>
            </a:r>
            <a:r>
              <a:rPr kumimoji="0" lang="en-US" altLang="zh-CN" sz="3600" b="1" i="0" u="none" strike="noStrike" kern="1200" cap="none" spc="0" normalizeH="0" baseline="0" noProof="0" dirty="0" smtClean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Kozuka Gothic Pro H" pitchFamily="34" charset="-128"/>
                <a:ea typeface="Kozuka Gothic Pro H" pitchFamily="34" charset="-128"/>
                <a:cs typeface="方正大黑简体"/>
              </a:rPr>
              <a:t> I </a:t>
            </a:r>
            <a:r>
              <a:rPr kumimoji="0" lang="en-US" altLang="zh-CN" sz="36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Kozuka Gothic Pro H" pitchFamily="34" charset="-128"/>
                <a:ea typeface="Kozuka Gothic Pro H" pitchFamily="34" charset="-128"/>
                <a:cs typeface="方正大黑简体"/>
              </a:rPr>
              <a:t>don’t like riding my bike.</a:t>
            </a:r>
            <a:endParaRPr kumimoji="0" lang="en-US" altLang="zh-CN" sz="3600" b="1" i="0" u="none" strike="noStrike" kern="1200" cap="none" spc="0" normalizeH="0" baseline="0" noProof="0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1279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80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1268" name="文本框 8"/>
          <p:cNvSpPr txBox="1"/>
          <p:nvPr/>
        </p:nvSpPr>
        <p:spPr>
          <a:xfrm>
            <a:off x="2515271" y="113197"/>
            <a:ext cx="457163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3. Point and say.</a:t>
            </a:r>
            <a:endParaRPr kumimoji="1" lang="zh-CN" altLang="en-US" sz="44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1269" name="矩形 1"/>
          <p:cNvSpPr/>
          <p:nvPr/>
        </p:nvSpPr>
        <p:spPr>
          <a:xfrm>
            <a:off x="889000" y="1463675"/>
            <a:ext cx="6672263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football. I like morning exercises.</a:t>
            </a:r>
            <a:endParaRPr lang="zh-CN" altLang="en-US" sz="16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pic>
        <p:nvPicPr>
          <p:cNvPr id="11270" name="Picture 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763" y="2289175"/>
            <a:ext cx="7677150" cy="277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11271" name="矩形 2"/>
          <p:cNvSpPr/>
          <p:nvPr/>
        </p:nvSpPr>
        <p:spPr>
          <a:xfrm>
            <a:off x="1020763" y="3248025"/>
            <a:ext cx="102235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football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11272" name="矩形 35"/>
          <p:cNvSpPr/>
          <p:nvPr/>
        </p:nvSpPr>
        <p:spPr>
          <a:xfrm>
            <a:off x="3451225" y="3259138"/>
            <a:ext cx="1308100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basketball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11273" name="矩形 36"/>
          <p:cNvSpPr/>
          <p:nvPr/>
        </p:nvSpPr>
        <p:spPr>
          <a:xfrm>
            <a:off x="6251575" y="3233738"/>
            <a:ext cx="1792288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riding my bike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11274" name="矩形 37"/>
          <p:cNvSpPr/>
          <p:nvPr/>
        </p:nvSpPr>
        <p:spPr>
          <a:xfrm>
            <a:off x="835025" y="4491038"/>
            <a:ext cx="21494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morning exercises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11275" name="矩形 38"/>
          <p:cNvSpPr/>
          <p:nvPr/>
        </p:nvSpPr>
        <p:spPr>
          <a:xfrm>
            <a:off x="3962400" y="4491038"/>
            <a:ext cx="1443038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table tennis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11276" name="矩形 39"/>
          <p:cNvSpPr/>
          <p:nvPr/>
        </p:nvSpPr>
        <p:spPr>
          <a:xfrm>
            <a:off x="6640513" y="4452938"/>
            <a:ext cx="132715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swimming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78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2298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9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2292" name="文本框 8"/>
          <p:cNvSpPr txBox="1"/>
          <p:nvPr/>
        </p:nvSpPr>
        <p:spPr>
          <a:xfrm>
            <a:off x="1969280" y="321819"/>
            <a:ext cx="5797183" cy="49590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4. Listen and say. Then chant.</a:t>
            </a:r>
            <a:endParaRPr kumimoji="1" lang="en-US" altLang="zh-CN" sz="32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2293" name="矩形 1"/>
          <p:cNvSpPr/>
          <p:nvPr/>
        </p:nvSpPr>
        <p:spPr>
          <a:xfrm>
            <a:off x="746125" y="1046163"/>
            <a:ext cx="5068888" cy="4576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like coffee.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like tea.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like cats and they like me.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like coffee.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like tea.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14805" lvl="0" indent="-1614805" eaLnBrk="1" hangingPunct="1">
              <a:lnSpc>
                <a:spcPct val="2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I don’ t like lions and they don’ t like me.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4" name="Picture 2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15013" y="4598988"/>
            <a:ext cx="2116137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2295" name="Picture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59363" y="2089150"/>
            <a:ext cx="3443287" cy="2119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2297" name="Picture 12" descr="C:\Users\Administrator\Desktop\枫叶副本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38" y="1801813"/>
            <a:ext cx="7858125" cy="3867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grpSp>
        <p:nvGrpSpPr>
          <p:cNvPr id="13315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3323" name="Picture 47" descr="연필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3324" name="Picture 43" descr="꽃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3317" name="文本框 8"/>
          <p:cNvSpPr txBox="1"/>
          <p:nvPr/>
        </p:nvSpPr>
        <p:spPr>
          <a:xfrm>
            <a:off x="1731039" y="198451"/>
            <a:ext cx="6355394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5. Play the game. Follow and say.</a:t>
            </a:r>
            <a:endParaRPr kumimoji="1" lang="zh-CN" altLang="en-US" sz="32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3318" name="矩形 1"/>
          <p:cNvSpPr/>
          <p:nvPr/>
        </p:nvSpPr>
        <p:spPr>
          <a:xfrm>
            <a:off x="1317625" y="2740025"/>
            <a:ext cx="1839913" cy="314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football.</a:t>
            </a:r>
            <a:endParaRPr lang="zh-CN" altLang="en-US" sz="1400" b="1">
              <a:ea typeface="黑体" panose="02010609060101010101" pitchFamily="49" charset="-122"/>
            </a:endParaRPr>
          </a:p>
        </p:txBody>
      </p:sp>
      <p:sp>
        <p:nvSpPr>
          <p:cNvPr id="13319" name="矩形 1"/>
          <p:cNvSpPr/>
          <p:nvPr/>
        </p:nvSpPr>
        <p:spPr>
          <a:xfrm>
            <a:off x="3540125" y="2111375"/>
            <a:ext cx="1863725" cy="873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football and basketball.</a:t>
            </a:r>
            <a:endParaRPr lang="zh-CN" altLang="en-US" sz="1400" b="1">
              <a:ea typeface="黑体" panose="02010609060101010101" pitchFamily="49" charset="-122"/>
            </a:endParaRPr>
          </a:p>
        </p:txBody>
      </p:sp>
      <p:sp>
        <p:nvSpPr>
          <p:cNvPr id="13320" name="矩形 1"/>
          <p:cNvSpPr/>
          <p:nvPr/>
        </p:nvSpPr>
        <p:spPr>
          <a:xfrm>
            <a:off x="6273800" y="2139950"/>
            <a:ext cx="1839913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football, 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basketball...</a:t>
            </a:r>
            <a:endParaRPr lang="zh-CN" altLang="en-US" sz="1400" b="1">
              <a:ea typeface="黑体" panose="02010609060101010101" pitchFamily="49" charset="-122"/>
            </a:endParaRPr>
          </a:p>
        </p:txBody>
      </p:sp>
      <p:pic>
        <p:nvPicPr>
          <p:cNvPr id="13322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4345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4346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4340" name="文本框 8"/>
          <p:cNvSpPr txBox="1"/>
          <p:nvPr/>
        </p:nvSpPr>
        <p:spPr>
          <a:xfrm>
            <a:off x="1833666" y="41767"/>
            <a:ext cx="6163921" cy="88985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6. Listen, repeat and trace the letters.</a:t>
            </a:r>
            <a:endParaRPr kumimoji="1" lang="zh-CN" altLang="en-US" sz="32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4341" name="Picture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188" y="1736725"/>
            <a:ext cx="7092950" cy="2862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4342" name="Picture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78213" y="5289550"/>
            <a:ext cx="2120900" cy="658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4344" name="Picture 12" descr="C:\Users\Administrator\Desktop\枫叶副本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5378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5379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5364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文本框 17"/>
          <p:cNvSpPr/>
          <p:nvPr/>
        </p:nvSpPr>
        <p:spPr>
          <a:xfrm>
            <a:off x="2903538" y="1355725"/>
            <a:ext cx="26289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字母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Ee  Ff  Gg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6" name="圆角矩形 18"/>
          <p:cNvSpPr/>
          <p:nvPr/>
        </p:nvSpPr>
        <p:spPr>
          <a:xfrm>
            <a:off x="1035050" y="1601788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16200000" scaled="1"/>
          </a:gradFill>
          <a:ln>
            <a:solidFill>
              <a:srgbClr val="ECADC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367" name="文本框 19"/>
          <p:cNvSpPr/>
          <p:nvPr/>
        </p:nvSpPr>
        <p:spPr>
          <a:xfrm>
            <a:off x="1354138" y="1593850"/>
            <a:ext cx="14128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8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5370" name="图片 9" descr="book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163" y="1493838"/>
            <a:ext cx="1087437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1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2493963"/>
            <a:ext cx="3981450" cy="857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15372" name="TextBox 8"/>
          <p:cNvSpPr/>
          <p:nvPr/>
        </p:nvSpPr>
        <p:spPr>
          <a:xfrm>
            <a:off x="3082925" y="3559175"/>
            <a:ext cx="5164138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像山竖着放，小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像鱼肉真香；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像旗杆上绑，小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像个小拐棍；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G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让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挂条棍，小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g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大辫真是长。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73" name="组合 2"/>
          <p:cNvGrpSpPr/>
          <p:nvPr/>
        </p:nvGrpSpPr>
        <p:grpSpPr>
          <a:xfrm>
            <a:off x="1296988" y="3822700"/>
            <a:ext cx="1754187" cy="461963"/>
            <a:chOff x="487410" y="4005263"/>
            <a:chExt cx="1755623" cy="461088"/>
          </a:xfrm>
        </p:grpSpPr>
        <p:sp>
          <p:nvSpPr>
            <p:cNvPr id="15376" name="TextBox 10"/>
            <p:cNvSpPr/>
            <p:nvPr/>
          </p:nvSpPr>
          <p:spPr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5377" name="图片 29" descr="花盆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5375" name="Picture 12" descr="C:\Users\Administrator\Desktop\枫叶副本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6393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6394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6388" name="文本框 8"/>
          <p:cNvSpPr txBox="1"/>
          <p:nvPr/>
        </p:nvSpPr>
        <p:spPr>
          <a:xfrm>
            <a:off x="1697186" y="205543"/>
            <a:ext cx="6163921" cy="6472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7. Do and report.</a:t>
            </a:r>
            <a:endParaRPr kumimoji="1" lang="zh-CN" altLang="en-US" sz="44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6389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804988"/>
            <a:ext cx="7620000" cy="354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16390" name="矩形 1"/>
          <p:cNvSpPr/>
          <p:nvPr/>
        </p:nvSpPr>
        <p:spPr>
          <a:xfrm>
            <a:off x="2759075" y="2220913"/>
            <a:ext cx="4856163" cy="339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8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football. I don’t like basketball...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pic>
        <p:nvPicPr>
          <p:cNvPr id="16392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7422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7423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7412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1058246" y="1366356"/>
            <a:ext cx="68373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eaLnBrk="1" hangingPunct="1">
              <a:lnSpc>
                <a:spcPct val="250000"/>
              </a:lnSpc>
            </a:pPr>
            <a:r>
              <a:rPr lang="zh-CN" altLang="en-US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一、单项选择。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ct val="250000"/>
              </a:lnSpc>
            </a:pP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1. I like _______</a:t>
            </a:r>
            <a:r>
              <a:rPr lang="zh-CN" altLang="en-US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．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marR="0" lvl="0" indent="0" eaLnBrk="1" hangingPunct="1">
              <a:lnSpc>
                <a:spcPct val="2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swim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　　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B. swimming         C. swiming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4" name="TextBox 2"/>
          <p:cNvSpPr/>
          <p:nvPr/>
        </p:nvSpPr>
        <p:spPr>
          <a:xfrm>
            <a:off x="2520950" y="2652713"/>
            <a:ext cx="49688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7415" name="组合 22"/>
          <p:cNvGrpSpPr/>
          <p:nvPr/>
        </p:nvGrpSpPr>
        <p:grpSpPr>
          <a:xfrm>
            <a:off x="7119938" y="1125538"/>
            <a:ext cx="1797050" cy="368300"/>
            <a:chOff x="6895771" y="1125559"/>
            <a:chExt cx="2010051" cy="368279"/>
          </a:xfrm>
        </p:grpSpPr>
        <p:sp>
          <p:nvSpPr>
            <p:cNvPr id="17420" name="矩形 21"/>
            <p:cNvSpPr/>
            <p:nvPr/>
          </p:nvSpPr>
          <p:spPr>
            <a:xfrm>
              <a:off x="6925957" y="1143020"/>
              <a:ext cx="1979865" cy="3508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endParaRPr kumimoji="1"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21" name="文本框 17"/>
            <p:cNvSpPr/>
            <p:nvPr/>
          </p:nvSpPr>
          <p:spPr>
            <a:xfrm>
              <a:off x="6895771" y="1125559"/>
              <a:ext cx="206627" cy="3385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6" name="TextBox 4"/>
          <p:cNvSpPr txBox="1">
            <a:spLocks noChangeArrowheads="1"/>
          </p:cNvSpPr>
          <p:nvPr/>
        </p:nvSpPr>
        <p:spPr bwMode="auto">
          <a:xfrm>
            <a:off x="1207217" y="4227537"/>
            <a:ext cx="764222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4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</a:t>
            </a:r>
            <a:r>
              <a:rPr lang="zh-CN" altLang="en-US" sz="2400" b="1" spc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</a:rPr>
              <a:t>：</a:t>
            </a:r>
            <a:endParaRPr lang="en-US" altLang="zh-CN" sz="2400" b="1">
              <a:solidFill>
                <a:srgbClr val="FF0000"/>
              </a:solidFill>
              <a:latin typeface="Adobe 黑体 Std R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endParaRPr lang="en-US" altLang="zh-CN" sz="2400" b="1">
              <a:solidFill>
                <a:srgbClr val="FF0000"/>
              </a:solidFill>
              <a:latin typeface="Adobe 黑体 Std R"/>
              <a:ea typeface="黑体" panose="02010609060101010101" pitchFamily="49" charset="-122"/>
            </a:endParaRPr>
          </a:p>
        </p:txBody>
      </p:sp>
      <p:sp>
        <p:nvSpPr>
          <p:cNvPr id="17417" name="矩形 14"/>
          <p:cNvSpPr/>
          <p:nvPr/>
        </p:nvSpPr>
        <p:spPr>
          <a:xfrm>
            <a:off x="2032000" y="4229100"/>
            <a:ext cx="6645275" cy="113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后面的动词要用动词的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­ing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形式；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swim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­ing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形式要双写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再加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­ing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7419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8444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8445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8436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TextBox 1"/>
          <p:cNvSpPr txBox="1">
            <a:spLocks noChangeArrowheads="1"/>
          </p:cNvSpPr>
          <p:nvPr/>
        </p:nvSpPr>
        <p:spPr bwMode="auto">
          <a:xfrm>
            <a:off x="867174" y="1584724"/>
            <a:ext cx="761960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eaLnBrk="1" hangingPunct="1">
              <a:lnSpc>
                <a:spcPct val="250000"/>
              </a:lnSpc>
            </a:pP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你想告诉别人你喜欢骑自行车时，你应该说：</a:t>
            </a: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______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marR="0" lvl="0" indent="0" eaLnBrk="1" hangingPunct="1">
              <a:lnSpc>
                <a:spcPct val="250000"/>
              </a:lnSpc>
            </a:pP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A. I like ride my bike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marR="0" lvl="0" indent="0" eaLnBrk="1" hangingPunct="1">
              <a:lnSpc>
                <a:spcPct val="250000"/>
              </a:lnSpc>
            </a:pP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B. I like riding my bike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73050" marR="0" lvl="0" indent="0" eaLnBrk="1" hangingPunct="1">
              <a:lnSpc>
                <a:spcPct val="250000"/>
              </a:lnSpc>
            </a:pPr>
            <a:r>
              <a:rPr lang="en-US" altLang="zh-CN" sz="2400" b="1" spc="0">
                <a:latin typeface="Times New Roman" panose="02020603050405020304" pitchFamily="18" charset="0"/>
                <a:ea typeface="黑体" panose="02010609060101010101" pitchFamily="49" charset="-122"/>
              </a:rPr>
              <a:t>C. I don’t like riding my bike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TextBox 2"/>
          <p:cNvSpPr/>
          <p:nvPr/>
        </p:nvSpPr>
        <p:spPr>
          <a:xfrm>
            <a:off x="7742238" y="1979613"/>
            <a:ext cx="4968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8439" name="组合 22"/>
          <p:cNvGrpSpPr/>
          <p:nvPr/>
        </p:nvGrpSpPr>
        <p:grpSpPr>
          <a:xfrm>
            <a:off x="7119938" y="1125538"/>
            <a:ext cx="1797050" cy="368300"/>
            <a:chOff x="6895771" y="1125559"/>
            <a:chExt cx="2010051" cy="368279"/>
          </a:xfrm>
        </p:grpSpPr>
        <p:sp>
          <p:nvSpPr>
            <p:cNvPr id="18442" name="矩形 21"/>
            <p:cNvSpPr/>
            <p:nvPr/>
          </p:nvSpPr>
          <p:spPr>
            <a:xfrm>
              <a:off x="6925957" y="1143020"/>
              <a:ext cx="1979865" cy="3508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endParaRPr kumimoji="1"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43" name="文本框 17"/>
            <p:cNvSpPr/>
            <p:nvPr/>
          </p:nvSpPr>
          <p:spPr>
            <a:xfrm>
              <a:off x="6895771" y="1125559"/>
              <a:ext cx="206627" cy="3385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441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 24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9471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9472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9460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TextBox 2"/>
          <p:cNvSpPr/>
          <p:nvPr/>
        </p:nvSpPr>
        <p:spPr>
          <a:xfrm>
            <a:off x="1077913" y="1608138"/>
            <a:ext cx="6369050" cy="341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30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二、根据图片含义选出正确的单词补全句子。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3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I ____________ (like/don’t like)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football.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3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I _____________ (like/don’t like)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running.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9462" name="组合 22"/>
          <p:cNvGrpSpPr/>
          <p:nvPr/>
        </p:nvGrpSpPr>
        <p:grpSpPr>
          <a:xfrm>
            <a:off x="7119938" y="1125538"/>
            <a:ext cx="1797050" cy="368300"/>
            <a:chOff x="6895771" y="1125559"/>
            <a:chExt cx="2010051" cy="368279"/>
          </a:xfrm>
        </p:grpSpPr>
        <p:sp>
          <p:nvSpPr>
            <p:cNvPr id="19469" name="矩形 23"/>
            <p:cNvSpPr/>
            <p:nvPr/>
          </p:nvSpPr>
          <p:spPr>
            <a:xfrm>
              <a:off x="6925957" y="1143020"/>
              <a:ext cx="1979865" cy="3508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endParaRPr kumimoji="1"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70" name="文本框 17"/>
            <p:cNvSpPr/>
            <p:nvPr/>
          </p:nvSpPr>
          <p:spPr>
            <a:xfrm>
              <a:off x="6895771" y="1125559"/>
              <a:ext cx="206627" cy="3385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3" name="TextBox 2"/>
          <p:cNvSpPr/>
          <p:nvPr/>
        </p:nvSpPr>
        <p:spPr>
          <a:xfrm>
            <a:off x="2249488" y="3232150"/>
            <a:ext cx="8080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like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4" name="TextBox 2"/>
          <p:cNvSpPr/>
          <p:nvPr/>
        </p:nvSpPr>
        <p:spPr>
          <a:xfrm>
            <a:off x="1971675" y="4340225"/>
            <a:ext cx="171291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don’t like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465" name="Picture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4513" y="3040063"/>
            <a:ext cx="962025" cy="904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9466" name="Picture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7388" y="4117975"/>
            <a:ext cx="819150" cy="96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9468" name="Picture 12" descr="C:\Users\Administrator\Desktop\枫叶副本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 24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20499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00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0484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TextBox 2"/>
          <p:cNvSpPr/>
          <p:nvPr/>
        </p:nvSpPr>
        <p:spPr>
          <a:xfrm>
            <a:off x="862013" y="1441450"/>
            <a:ext cx="7886700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三、我是小法官。判断图片与单词或短语的含义是（√）否（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）一致。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(1) skipping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(2) swimming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(3) riding a bike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(4) table tennis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0486" name="组合 22"/>
          <p:cNvGrpSpPr/>
          <p:nvPr/>
        </p:nvGrpSpPr>
        <p:grpSpPr>
          <a:xfrm>
            <a:off x="7119938" y="1125538"/>
            <a:ext cx="1797050" cy="368300"/>
            <a:chOff x="6895771" y="1125559"/>
            <a:chExt cx="2010051" cy="368279"/>
          </a:xfrm>
        </p:grpSpPr>
        <p:sp>
          <p:nvSpPr>
            <p:cNvPr id="20497" name="矩形 23"/>
            <p:cNvSpPr/>
            <p:nvPr/>
          </p:nvSpPr>
          <p:spPr>
            <a:xfrm>
              <a:off x="6925957" y="1143020"/>
              <a:ext cx="1979865" cy="3508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endParaRPr kumimoji="1"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498" name="文本框 17"/>
            <p:cNvSpPr/>
            <p:nvPr/>
          </p:nvSpPr>
          <p:spPr>
            <a:xfrm>
              <a:off x="6895771" y="1125559"/>
              <a:ext cx="206627" cy="3385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487" name="Pictur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025" y="2874963"/>
            <a:ext cx="857250" cy="790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20488" name="Picture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13" y="3733800"/>
            <a:ext cx="933450" cy="676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20489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0650" y="4468813"/>
            <a:ext cx="933450" cy="847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20490" name="Picture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5863" y="5384800"/>
            <a:ext cx="1343025" cy="638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20491" name="TextBox 16"/>
          <p:cNvSpPr/>
          <p:nvPr/>
        </p:nvSpPr>
        <p:spPr>
          <a:xfrm>
            <a:off x="998538" y="3133725"/>
            <a:ext cx="5762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2" name="TextBox 17"/>
          <p:cNvSpPr/>
          <p:nvPr/>
        </p:nvSpPr>
        <p:spPr>
          <a:xfrm>
            <a:off x="973138" y="3859213"/>
            <a:ext cx="5762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3" name="TextBox 18"/>
          <p:cNvSpPr/>
          <p:nvPr/>
        </p:nvSpPr>
        <p:spPr>
          <a:xfrm>
            <a:off x="1000125" y="4606925"/>
            <a:ext cx="5762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4" name="TextBox 20"/>
          <p:cNvSpPr/>
          <p:nvPr/>
        </p:nvSpPr>
        <p:spPr>
          <a:xfrm>
            <a:off x="1003300" y="5332413"/>
            <a:ext cx="5762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96" name="Picture 12" descr="C:\Users\Administrator\Desktop\枫叶副本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/>
      <p:bldP spid="20492" grpId="0"/>
      <p:bldP spid="20493" grpId="0"/>
      <p:bldP spid="204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 22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3081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82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077" name="文本框 2"/>
          <p:cNvSpPr/>
          <p:nvPr/>
        </p:nvSpPr>
        <p:spPr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kumimoji="1" lang="zh-CN" altLang="en-US">
              <a:latin typeface="Calibri" panose="020F0502020204030204" pitchFamily="34" charset="0"/>
            </a:endParaRPr>
          </a:p>
        </p:txBody>
      </p:sp>
      <p:pic>
        <p:nvPicPr>
          <p:cNvPr id="3078" name="Picture 12" descr="C:\Users\Administrator\Desktop\枫叶副本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9" name="Picture 16" descr="C:\Users\Administrator\Desktop\小学点拨课件副本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80" name="矩形 1"/>
          <p:cNvSpPr/>
          <p:nvPr/>
        </p:nvSpPr>
        <p:spPr>
          <a:xfrm>
            <a:off x="1004888" y="2905125"/>
            <a:ext cx="74406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Say something you like or don’t like!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 11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21513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1514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1508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TextBox 3"/>
          <p:cNvSpPr/>
          <p:nvPr/>
        </p:nvSpPr>
        <p:spPr>
          <a:xfrm>
            <a:off x="1033463" y="1285875"/>
            <a:ext cx="7131050" cy="1576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0" name="TextBox 3"/>
          <p:cNvSpPr txBox="1">
            <a:spLocks noChangeArrowheads="1"/>
          </p:cNvSpPr>
          <p:nvPr/>
        </p:nvSpPr>
        <p:spPr bwMode="auto">
          <a:xfrm>
            <a:off x="1057275" y="2906713"/>
            <a:ext cx="710723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重点单词：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skip, ride,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bike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like swimming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908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don’t like swimming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Ff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Gg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12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 18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22539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2540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2532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矩形 23"/>
          <p:cNvSpPr/>
          <p:nvPr/>
        </p:nvSpPr>
        <p:spPr>
          <a:xfrm>
            <a:off x="935038" y="18510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4" name="矩形 24"/>
          <p:cNvSpPr/>
          <p:nvPr/>
        </p:nvSpPr>
        <p:spPr>
          <a:xfrm>
            <a:off x="935038" y="33607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5" name="矩形 25"/>
          <p:cNvSpPr/>
          <p:nvPr/>
        </p:nvSpPr>
        <p:spPr>
          <a:xfrm>
            <a:off x="935038" y="44767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6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407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marR="0" lvl="0" indent="-355600" eaLnBrk="1" hangingPunct="1">
              <a:lnSpc>
                <a:spcPts val="4000"/>
              </a:lnSpc>
            </a:pP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1  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熟记本节课所学的句型、短语和单词，必须会听、说、读、写。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ts val="9000"/>
              </a:lnSpc>
            </a:pP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2  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将</a:t>
            </a: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Listen and say.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朗读流利。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ts val="9000"/>
              </a:lnSpc>
            </a:pP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3  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完成配套的课后作业，见</a:t>
            </a: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典中点</a:t>
            </a:r>
            <a:r>
              <a:rPr lang="en-US" altLang="zh-CN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》P15</a:t>
            </a: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页或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marR="0" lvl="0" indent="0" eaLnBrk="1" hangingPunct="1">
              <a:lnSpc>
                <a:spcPct val="150000"/>
              </a:lnSpc>
            </a:pPr>
            <a:r>
              <a:rPr lang="zh-CN" altLang="en-US" sz="2800" b="1" spc="0" dirty="0">
                <a:latin typeface="Times New Roman" panose="02020603050405020304" pitchFamily="18" charset="0"/>
                <a:ea typeface="黑体" panose="02010609060101010101" pitchFamily="49" charset="-122"/>
              </a:rPr>
              <a:t>    课后作业课件。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2538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4"/>
          <p:cNvSpPr/>
          <p:nvPr/>
        </p:nvSpPr>
        <p:spPr>
          <a:xfrm>
            <a:off x="0" y="0"/>
            <a:ext cx="9239250" cy="53832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B7E0EC"/>
              </a:gs>
            </a:gsLst>
            <a:lin ang="16200000"/>
          </a:gradFill>
          <a:ln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3555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846638"/>
            <a:ext cx="9239250" cy="2011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Picture 39" descr="구름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7" name="Picture 40" descr="구름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8" name="Oval 17"/>
          <p:cNvSpPr/>
          <p:nvPr/>
        </p:nvSpPr>
        <p:spPr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23559" name="Picture 16" descr="꽃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61" name="矩形 12"/>
          <p:cNvSpPr/>
          <p:nvPr/>
        </p:nvSpPr>
        <p:spPr>
          <a:xfrm>
            <a:off x="1929002" y="1329274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all" spc="0" normalizeH="0" baseline="0" noProof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Thank you! </a:t>
            </a:r>
            <a:endParaRPr kumimoji="0" lang="zh-CN" altLang="en-US" sz="7200" b="1" i="0" u="none" strike="noStrike" kern="1200" cap="all" spc="0" normalizeH="0" baseline="0" noProof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6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341100" y="11061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250" y="2162175"/>
            <a:ext cx="7839075" cy="2533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grpSp>
        <p:nvGrpSpPr>
          <p:cNvPr id="4099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4107" name="Picture 47" descr="연필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108" name="Picture 43" descr="꽃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4101" name="文本框 8"/>
          <p:cNvSpPr txBox="1"/>
          <p:nvPr/>
        </p:nvSpPr>
        <p:spPr>
          <a:xfrm>
            <a:off x="1913720" y="162110"/>
            <a:ext cx="5983371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1. Listen, point and say.</a:t>
            </a:r>
            <a:endParaRPr kumimoji="1" lang="zh-CN" altLang="en-US" sz="40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4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5" name="矩形 1"/>
          <p:cNvSpPr/>
          <p:nvPr/>
        </p:nvSpPr>
        <p:spPr>
          <a:xfrm>
            <a:off x="1190625" y="4003675"/>
            <a:ext cx="1944688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swimming.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106" name="矩形 16"/>
          <p:cNvSpPr/>
          <p:nvPr/>
        </p:nvSpPr>
        <p:spPr>
          <a:xfrm>
            <a:off x="4425950" y="2462213"/>
            <a:ext cx="26384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swimming.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5139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40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5124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文本框 17"/>
          <p:cNvSpPr/>
          <p:nvPr/>
        </p:nvSpPr>
        <p:spPr>
          <a:xfrm>
            <a:off x="2535238" y="1362075"/>
            <a:ext cx="5053012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I like swimming.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我喜欢游泳。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swimming.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我不喜欢游泳。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6" name="圆角矩形 18"/>
          <p:cNvSpPr/>
          <p:nvPr/>
        </p:nvSpPr>
        <p:spPr>
          <a:xfrm>
            <a:off x="749300" y="1524000"/>
            <a:ext cx="1778000" cy="449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16200000" scaled="1"/>
          </a:gradFill>
          <a:ln>
            <a:solidFill>
              <a:srgbClr val="ECADC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 sz="2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文本框 19"/>
          <p:cNvSpPr/>
          <p:nvPr/>
        </p:nvSpPr>
        <p:spPr>
          <a:xfrm>
            <a:off x="1282700" y="1552575"/>
            <a:ext cx="121126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8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5130" name="图片 9" descr="book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7800" y="1416050"/>
            <a:ext cx="1087438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31" name="矩形 1"/>
          <p:cNvSpPr/>
          <p:nvPr/>
        </p:nvSpPr>
        <p:spPr>
          <a:xfrm>
            <a:off x="2578100" y="3984625"/>
            <a:ext cx="5445125" cy="611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like/ don’t like +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动词的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ing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其他）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32" name="矩形 1"/>
          <p:cNvSpPr/>
          <p:nvPr/>
        </p:nvSpPr>
        <p:spPr>
          <a:xfrm>
            <a:off x="1265238" y="4183063"/>
            <a:ext cx="132397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句型结构：</a:t>
            </a:r>
            <a:endParaRPr lang="zh-CN" altLang="en-US" sz="1600" b="1" dirty="0">
              <a:ea typeface="黑体" panose="02010609060101010101" pitchFamily="49" charset="-122"/>
            </a:endParaRPr>
          </a:p>
        </p:txBody>
      </p:sp>
      <p:sp>
        <p:nvSpPr>
          <p:cNvPr id="5133" name="矩形 1"/>
          <p:cNvSpPr/>
          <p:nvPr/>
        </p:nvSpPr>
        <p:spPr>
          <a:xfrm>
            <a:off x="2074863" y="2684463"/>
            <a:ext cx="6673850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这两个句子用来表达自己喜欢或不喜欢做某事。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句中的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意为“喜欢”，后面要接动词的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ing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34" name="矩形 1"/>
          <p:cNvSpPr/>
          <p:nvPr/>
        </p:nvSpPr>
        <p:spPr>
          <a:xfrm>
            <a:off x="1263650" y="2905125"/>
            <a:ext cx="82391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5135" name="矩形 1"/>
          <p:cNvSpPr/>
          <p:nvPr/>
        </p:nvSpPr>
        <p:spPr>
          <a:xfrm>
            <a:off x="2076450" y="4733925"/>
            <a:ext cx="6673850" cy="1227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singing.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我喜欢唱歌。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 t like dancing.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我不喜欢跳舞。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36" name="矩形 1"/>
          <p:cNvSpPr/>
          <p:nvPr/>
        </p:nvSpPr>
        <p:spPr>
          <a:xfrm>
            <a:off x="1265238" y="4954588"/>
            <a:ext cx="82391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pic>
        <p:nvPicPr>
          <p:cNvPr id="5138" name="Picture 12" descr="C:\Users\Administrator\Desktop\枫叶副本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build="p"/>
      <p:bldP spid="5133" grpId="0"/>
      <p:bldP spid="5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6173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74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6148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9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6151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90613" y="1663700"/>
            <a:ext cx="323850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52" name="矩形 16"/>
          <p:cNvSpPr/>
          <p:nvPr/>
        </p:nvSpPr>
        <p:spPr>
          <a:xfrm>
            <a:off x="1384300" y="1581150"/>
            <a:ext cx="701675" cy="495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3" name="矩形 2"/>
          <p:cNvSpPr/>
          <p:nvPr/>
        </p:nvSpPr>
        <p:spPr>
          <a:xfrm>
            <a:off x="2143125" y="1455738"/>
            <a:ext cx="35623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动词的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ing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形式的变化规则。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6154" name="表格 1"/>
          <p:cNvGraphicFramePr>
            <a:graphicFrameLocks noGrp="1"/>
          </p:cNvGraphicFramePr>
          <p:nvPr/>
        </p:nvGraphicFramePr>
        <p:xfrm>
          <a:off x="1470025" y="2365375"/>
          <a:ext cx="6403975" cy="3568700"/>
        </p:xfrm>
        <a:graphic>
          <a:graphicData uri="http://schemas.openxmlformats.org/drawingml/2006/table">
            <a:tbl>
              <a:tblPr/>
              <a:tblGrid>
                <a:gridCol w="3048000"/>
                <a:gridCol w="3355975"/>
              </a:tblGrid>
              <a:tr h="5492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规则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例词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一般情况→词尾加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look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（看）→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looking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10064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以不发音字母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e 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结尾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→去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e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，再加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ride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（骑） 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riding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come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（来） 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coming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14636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以重读闭音节结尾，且词尾只有一个辅音字母→双写这个辅音字母再加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4572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sit 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（坐） 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sitting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skip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（跳绳） 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skipping</a:t>
                      </a:r>
                      <a:endParaRPr lang="en-US" altLang="zh-CN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swim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（游泳）→ 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swimming</a:t>
                      </a:r>
                      <a:endParaRPr lang="zh-CN" altLang="en-US" sz="2000" b="1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20" marR="91420" marT="45732" marB="45732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172" name="Picture 12" descr="C:\Users\Administrator\Desktop\枫叶副本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9825" y="1101725"/>
            <a:ext cx="6980238" cy="4400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grpSp>
        <p:nvGrpSpPr>
          <p:cNvPr id="7171" name="组 19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7181" name="Picture 47" descr="연필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82" name="Picture 43" descr="꽃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7173" name="文本框 8"/>
          <p:cNvSpPr txBox="1"/>
          <p:nvPr/>
        </p:nvSpPr>
        <p:spPr>
          <a:xfrm>
            <a:off x="2441582" y="135340"/>
            <a:ext cx="48619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/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-300" normalizeH="0" baseline="0" noProof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uLnTx/>
                <a:uFillTx/>
                <a:latin typeface="Arial Black" panose="020B0A04020102020204"/>
                <a:ea typeface="+mn-ea"/>
                <a:cs typeface="Arial Black" panose="020B0A04020102020204"/>
              </a:rPr>
              <a:t>2. Listen and say.</a:t>
            </a:r>
            <a:endParaRPr kumimoji="1" lang="zh-CN" altLang="en-US" sz="4400" b="0" i="0" u="none" strike="noStrike" kern="1200" cap="none" spc="-300" normalizeH="0" baseline="0" noProof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uLnTx/>
              <a:uFillTx/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7175" name="矩形 1"/>
          <p:cNvSpPr/>
          <p:nvPr/>
        </p:nvSpPr>
        <p:spPr>
          <a:xfrm>
            <a:off x="1831975" y="2932113"/>
            <a:ext cx="20161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swimming.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7176" name="矩形 12"/>
          <p:cNvSpPr/>
          <p:nvPr/>
        </p:nvSpPr>
        <p:spPr>
          <a:xfrm>
            <a:off x="5014913" y="2949575"/>
            <a:ext cx="2451100" cy="401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skipping.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7177" name="矩形 14"/>
          <p:cNvSpPr/>
          <p:nvPr/>
        </p:nvSpPr>
        <p:spPr>
          <a:xfrm>
            <a:off x="1546225" y="5449888"/>
            <a:ext cx="2449513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skipping.</a:t>
            </a:r>
            <a:endParaRPr lang="zh-CN" altLang="en-US">
              <a:ea typeface="Times New Roman" panose="02020603050405020304" pitchFamily="18" charset="0"/>
            </a:endParaRPr>
          </a:p>
        </p:txBody>
      </p:sp>
      <p:sp>
        <p:nvSpPr>
          <p:cNvPr id="7178" name="矩形 15"/>
          <p:cNvSpPr/>
          <p:nvPr/>
        </p:nvSpPr>
        <p:spPr>
          <a:xfrm>
            <a:off x="4905375" y="5505450"/>
            <a:ext cx="327025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riding my bike.</a:t>
            </a:r>
            <a:endParaRPr lang="zh-CN" altLang="en-US">
              <a:ea typeface="Times New Roman" panose="02020603050405020304" pitchFamily="18" charset="0"/>
            </a:endParaRPr>
          </a:p>
        </p:txBody>
      </p:sp>
      <p:pic>
        <p:nvPicPr>
          <p:cNvPr id="7180" name="Picture 12" descr="C:\Users\Administrator\Desktop\枫叶副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8216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217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8196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文本框 17"/>
          <p:cNvSpPr/>
          <p:nvPr/>
        </p:nvSpPr>
        <p:spPr>
          <a:xfrm>
            <a:off x="3489325" y="1355725"/>
            <a:ext cx="32940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skɪp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跳绳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8" name="圆角矩形 18"/>
          <p:cNvSpPr/>
          <p:nvPr/>
        </p:nvSpPr>
        <p:spPr>
          <a:xfrm>
            <a:off x="1035050" y="1601788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16200000" scaled="1"/>
          </a:gradFill>
          <a:ln>
            <a:solidFill>
              <a:srgbClr val="ECADC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文本框 19"/>
          <p:cNvSpPr/>
          <p:nvPr/>
        </p:nvSpPr>
        <p:spPr>
          <a:xfrm>
            <a:off x="1354138" y="1593850"/>
            <a:ext cx="14128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0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8202" name="图片 9" descr="book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163" y="1493838"/>
            <a:ext cx="1087437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03" name="矩形 1"/>
          <p:cNvSpPr/>
          <p:nvPr/>
        </p:nvSpPr>
        <p:spPr>
          <a:xfrm>
            <a:off x="2328863" y="2151063"/>
            <a:ext cx="6283325" cy="852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My sister likes skipping.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我姐姐喜欢跳绳。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4" name="矩形 1"/>
          <p:cNvSpPr/>
          <p:nvPr/>
        </p:nvSpPr>
        <p:spPr>
          <a:xfrm>
            <a:off x="1384300" y="2538413"/>
            <a:ext cx="8255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8205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8300" y="1536700"/>
            <a:ext cx="7239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8206" name="矩形 1"/>
          <p:cNvSpPr/>
          <p:nvPr/>
        </p:nvSpPr>
        <p:spPr>
          <a:xfrm>
            <a:off x="3683000" y="2944813"/>
            <a:ext cx="144780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skipping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7" name="矩形 1"/>
          <p:cNvSpPr/>
          <p:nvPr/>
        </p:nvSpPr>
        <p:spPr>
          <a:xfrm>
            <a:off x="1385888" y="3317875"/>
            <a:ext cx="23939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动词的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ing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pic>
        <p:nvPicPr>
          <p:cNvPr id="8208" name="图片 1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98550" y="4233863"/>
            <a:ext cx="323850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209" name="矩形 16"/>
          <p:cNvSpPr/>
          <p:nvPr/>
        </p:nvSpPr>
        <p:spPr>
          <a:xfrm>
            <a:off x="1392238" y="4083050"/>
            <a:ext cx="8032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10" name="矩形 2"/>
          <p:cNvSpPr/>
          <p:nvPr/>
        </p:nvSpPr>
        <p:spPr>
          <a:xfrm>
            <a:off x="2219325" y="3930650"/>
            <a:ext cx="53006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skip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还可以表示“蹦蹦跳跳地走”。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11" name="矩形 1"/>
          <p:cNvSpPr/>
          <p:nvPr/>
        </p:nvSpPr>
        <p:spPr>
          <a:xfrm>
            <a:off x="1389063" y="4972050"/>
            <a:ext cx="18954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对比记忆法：</a:t>
            </a:r>
            <a:endParaRPr lang="zh-CN" altLang="en-US" b="1">
              <a:solidFill>
                <a:srgbClr val="3333FF"/>
              </a:solidFill>
              <a:ea typeface="黑体" panose="02010609060101010101" pitchFamily="49" charset="-122"/>
            </a:endParaRPr>
          </a:p>
        </p:txBody>
      </p:sp>
      <p:pic>
        <p:nvPicPr>
          <p:cNvPr id="8212" name="Picture 2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6938" y="4846638"/>
            <a:ext cx="2867025" cy="82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8213" name="矩形 1"/>
          <p:cNvSpPr/>
          <p:nvPr/>
        </p:nvSpPr>
        <p:spPr>
          <a:xfrm>
            <a:off x="3581400" y="5675313"/>
            <a:ext cx="29416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skip                  jump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8215" name="Picture 12" descr="C:\Users\Administrator\Desktop\枫叶副本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8206" grpId="0"/>
      <p:bldP spid="8210" grpId="0" build="p"/>
      <p:bldP spid="82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9237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38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20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文本框 17"/>
          <p:cNvSpPr/>
          <p:nvPr/>
        </p:nvSpPr>
        <p:spPr>
          <a:xfrm>
            <a:off x="3516313" y="1355725"/>
            <a:ext cx="42767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rаɪd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骑［三会］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2" name="圆角矩形 18"/>
          <p:cNvSpPr/>
          <p:nvPr/>
        </p:nvSpPr>
        <p:spPr>
          <a:xfrm>
            <a:off x="1035050" y="1601788"/>
            <a:ext cx="1778000" cy="4492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16200000" scaled="1"/>
          </a:gradFill>
          <a:ln>
            <a:solidFill>
              <a:srgbClr val="ECADC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223" name="文本框 19"/>
          <p:cNvSpPr/>
          <p:nvPr/>
        </p:nvSpPr>
        <p:spPr>
          <a:xfrm>
            <a:off x="1354138" y="1593850"/>
            <a:ext cx="14128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9226" name="图片 9" descr="book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163" y="1493838"/>
            <a:ext cx="1087437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7" name="矩形 1"/>
          <p:cNvSpPr/>
          <p:nvPr/>
        </p:nvSpPr>
        <p:spPr>
          <a:xfrm>
            <a:off x="2328863" y="2151063"/>
            <a:ext cx="3541712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ride a bike to school.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2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我骑自行车去学校。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8" name="矩形 1"/>
          <p:cNvSpPr/>
          <p:nvPr/>
        </p:nvSpPr>
        <p:spPr>
          <a:xfrm>
            <a:off x="1384300" y="2538413"/>
            <a:ext cx="8255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9229" name="矩形 1"/>
          <p:cNvSpPr/>
          <p:nvPr/>
        </p:nvSpPr>
        <p:spPr>
          <a:xfrm>
            <a:off x="3683000" y="3995738"/>
            <a:ext cx="1447800" cy="857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riding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0" name="矩形 1"/>
          <p:cNvSpPr/>
          <p:nvPr/>
        </p:nvSpPr>
        <p:spPr>
          <a:xfrm>
            <a:off x="1385888" y="4368800"/>
            <a:ext cx="23939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动词的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ing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形式：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pic>
        <p:nvPicPr>
          <p:cNvPr id="9231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5288" y="1546225"/>
            <a:ext cx="704850" cy="600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9232" name="矩形 1"/>
          <p:cNvSpPr/>
          <p:nvPr/>
        </p:nvSpPr>
        <p:spPr>
          <a:xfrm>
            <a:off x="2330450" y="4937125"/>
            <a:ext cx="3541713" cy="85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ride a bike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骑自行车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3" name="矩形 1"/>
          <p:cNvSpPr/>
          <p:nvPr/>
        </p:nvSpPr>
        <p:spPr>
          <a:xfrm>
            <a:off x="1385888" y="5311775"/>
            <a:ext cx="8255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9234" name="Picture 3" descr="E:\课件资料模板\可以插入PPT的可爱图片\骑车副本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2438" y="2922588"/>
            <a:ext cx="2987675" cy="2443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36" name="Picture 12" descr="C:\Users\Administrator\Desktop\枫叶副本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229" grpId="0"/>
      <p:bldP spid="92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 27"/>
          <p:cNvGrpSpPr/>
          <p:nvPr/>
        </p:nvGrpSpPr>
        <p:grpSpPr>
          <a:xfrm>
            <a:off x="-369887" y="4598988"/>
            <a:ext cx="1660525" cy="2216150"/>
            <a:chOff x="-474161" y="4081888"/>
            <a:chExt cx="1981984" cy="2645369"/>
          </a:xfrm>
        </p:grpSpPr>
        <p:pic>
          <p:nvPicPr>
            <p:cNvPr id="10262" name="Picture 47" descr="연필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263" name="Picture 43" descr="꽃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0244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5" name="文本框 17"/>
          <p:cNvSpPr/>
          <p:nvPr/>
        </p:nvSpPr>
        <p:spPr>
          <a:xfrm>
            <a:off x="3530600" y="1601788"/>
            <a:ext cx="4275138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/b</a:t>
            </a:r>
            <a:r>
              <a:rPr lang="az-Cyrl-AZ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ɪk/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自行车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6" name="圆角矩形 18"/>
          <p:cNvSpPr/>
          <p:nvPr/>
        </p:nvSpPr>
        <p:spPr>
          <a:xfrm>
            <a:off x="1035050" y="1847850"/>
            <a:ext cx="1778000" cy="449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3C7D4"/>
              </a:gs>
              <a:gs pos="100000">
                <a:schemeClr val="bg1"/>
              </a:gs>
            </a:gsLst>
            <a:lin ang="16200000" scaled="1"/>
          </a:gradFill>
          <a:ln>
            <a:solidFill>
              <a:srgbClr val="ECADC4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7" name="文本框 19"/>
          <p:cNvSpPr/>
          <p:nvPr/>
        </p:nvSpPr>
        <p:spPr>
          <a:xfrm>
            <a:off x="1354138" y="1839913"/>
            <a:ext cx="14128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8" name="矩形 25"/>
          <p:cNvSpPr/>
          <p:nvPr/>
        </p:nvSpPr>
        <p:spPr>
          <a:xfrm>
            <a:off x="7026275" y="1154113"/>
            <a:ext cx="188436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kumimoji="1"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250" name="图片 9" descr="book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163" y="1739900"/>
            <a:ext cx="1087437" cy="666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1" name="矩形 1"/>
          <p:cNvSpPr/>
          <p:nvPr/>
        </p:nvSpPr>
        <p:spPr>
          <a:xfrm>
            <a:off x="2328863" y="2397125"/>
            <a:ext cx="6022975" cy="85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the red bike.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我喜欢那辆红色的自行车。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2" name="矩形 1"/>
          <p:cNvSpPr/>
          <p:nvPr/>
        </p:nvSpPr>
        <p:spPr>
          <a:xfrm>
            <a:off x="1384300" y="2784475"/>
            <a:ext cx="8255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025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5763" y="1789113"/>
            <a:ext cx="714375" cy="581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pic>
        <p:nvPicPr>
          <p:cNvPr id="10254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811963" y="1741488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5" name="矩形 1"/>
          <p:cNvSpPr/>
          <p:nvPr/>
        </p:nvSpPr>
        <p:spPr>
          <a:xfrm>
            <a:off x="2659063" y="3244850"/>
            <a:ext cx="2185987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bicycle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自行车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6" name="矩形 1"/>
          <p:cNvSpPr/>
          <p:nvPr/>
        </p:nvSpPr>
        <p:spPr>
          <a:xfrm>
            <a:off x="1385888" y="3617913"/>
            <a:ext cx="1220787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同义词：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0257" name="矩形 1"/>
          <p:cNvSpPr/>
          <p:nvPr/>
        </p:nvSpPr>
        <p:spPr>
          <a:xfrm>
            <a:off x="1389063" y="4467225"/>
            <a:ext cx="189388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联想记忆法：</a:t>
            </a:r>
            <a:endParaRPr lang="zh-CN" altLang="en-US" b="1">
              <a:solidFill>
                <a:srgbClr val="3333FF"/>
              </a:solidFill>
              <a:ea typeface="黑体" panose="02010609060101010101" pitchFamily="49" charset="-122"/>
            </a:endParaRPr>
          </a:p>
        </p:txBody>
      </p:sp>
      <p:pic>
        <p:nvPicPr>
          <p:cNvPr id="10258" name="Picture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2488" y="4406900"/>
            <a:ext cx="3419475" cy="876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10259" name="矩形 1"/>
          <p:cNvSpPr/>
          <p:nvPr/>
        </p:nvSpPr>
        <p:spPr>
          <a:xfrm>
            <a:off x="3736975" y="5457825"/>
            <a:ext cx="277336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bus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car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0261" name="Picture 12" descr="C:\Users\Administrator\Desktop\枫叶副本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  <p:bldP spid="10255" grpId="0"/>
      <p:bldP spid="1025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49a1b16-44d4-4009-9a00-6b37d343f2b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2280</Words>
  <Application>WPS 演示</Application>
  <PresentationFormat>全屏显示(4:3)</PresentationFormat>
  <Paragraphs>224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楷体</vt:lpstr>
      <vt:lpstr>Adobe 黑体 Std R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2021-02-08T22:45:00Z</cp:lastPrinted>
  <dcterms:created xsi:type="dcterms:W3CDTF">2021-02-08T22:45:00Z</dcterms:created>
  <dcterms:modified xsi:type="dcterms:W3CDTF">2023-02-16T02:54:04Z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3A829B43AD064FB78991F01896A6AADF</vt:lpwstr>
  </property>
  <property fmtid="{D5CDD505-2E9C-101B-9397-08002B2CF9AE}" pid="7" name="KSOProductBuildVer">
    <vt:lpwstr>2052-11.1.0.13703</vt:lpwstr>
  </property>
</Properties>
</file>