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61" r:id="rId3"/>
    <p:sldId id="290" r:id="rId4"/>
    <p:sldId id="270" r:id="rId5"/>
    <p:sldId id="403" r:id="rId6"/>
    <p:sldId id="424" r:id="rId7"/>
    <p:sldId id="432" r:id="rId8"/>
    <p:sldId id="433" r:id="rId9"/>
    <p:sldId id="434" r:id="rId11"/>
    <p:sldId id="435" r:id="rId12"/>
    <p:sldId id="436" r:id="rId13"/>
    <p:sldId id="420" r:id="rId14"/>
    <p:sldId id="425" r:id="rId15"/>
    <p:sldId id="437" r:id="rId16"/>
    <p:sldId id="382" r:id="rId17"/>
    <p:sldId id="430" r:id="rId18"/>
    <p:sldId id="383" r:id="rId19"/>
    <p:sldId id="396" r:id="rId20"/>
    <p:sldId id="281" r:id="rId21"/>
    <p:sldId id="431" r:id="rId22"/>
    <p:sldId id="401" r:id="rId23"/>
    <p:sldId id="286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35" userDrawn="1">
          <p15:clr>
            <a:srgbClr val="A4A3A4"/>
          </p15:clr>
        </p15:guide>
        <p15:guide id="2" orient="horz" pos="3392" userDrawn="1">
          <p15:clr>
            <a:srgbClr val="A4A3A4"/>
          </p15:clr>
        </p15:guide>
        <p15:guide id="3" pos="2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FFFF66"/>
    <a:srgbClr val="FF99FF"/>
    <a:srgbClr val="006600"/>
    <a:srgbClr val="6600CC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7" autoAdjust="0"/>
    <p:restoredTop sz="94994" autoAdjust="0"/>
  </p:normalViewPr>
  <p:slideViewPr>
    <p:cSldViewPr snapToGrid="0" snapToObjects="1">
      <p:cViewPr>
        <p:scale>
          <a:sx n="100" d="100"/>
          <a:sy n="100" d="100"/>
        </p:scale>
        <p:origin x="-1944" y="-306"/>
      </p:cViewPr>
      <p:guideLst>
        <p:guide orient="horz" pos="1135"/>
        <p:guide orient="horz" pos="3392"/>
        <p:guide pos="28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F307ABB7-CF09-4F20-912B-88D2AE8C01B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024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024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692D196-7907-4683-90B3-18D46869B06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AF34091-93D1-4343-BAF1-C9FB8CE04A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43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C5400682-893B-4B6B-A073-82AA0C1B9C9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232E2-D7FF-4DDD-8954-536F16E18A4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709D97-0C1D-494A-87F2-78314EBCDA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8FA6B-B162-4141-92D0-2D0B2A8C34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F10FCF-17F8-4506-AECB-91D2F80F13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F56C7-609F-4E13-B598-8FE394AA7E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AFED87-2D58-4918-AF08-4F11B0CCBA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9E46B-9F79-4A3F-9604-5CA79F8953C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74C370-4418-40A5-BDA7-FBF89F5023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BB5594-1698-437B-8BD0-F8BDFB39A6E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E033B2-6A16-4AA1-9C15-88754CF71F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2597041B-3901-45C6-B491-A1599C328E2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7.png"/><Relationship Id="rId4" Type="http://schemas.openxmlformats.org/officeDocument/2006/relationships/image" Target="../media/image21.png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2.png"/><Relationship Id="rId4" Type="http://schemas.openxmlformats.org/officeDocument/2006/relationships/image" Target="../media/image15.GIF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1.png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28.png"/><Relationship Id="rId5" Type="http://schemas.openxmlformats.org/officeDocument/2006/relationships/image" Target="../media/image22.png"/><Relationship Id="rId4" Type="http://schemas.openxmlformats.org/officeDocument/2006/relationships/image" Target="../media/image15.GIF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0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3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38.pn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8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33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41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42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GIF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9.png"/><Relationship Id="rId7" Type="http://schemas.openxmlformats.org/officeDocument/2006/relationships/image" Target="../media/image24.png"/><Relationship Id="rId6" Type="http://schemas.openxmlformats.org/officeDocument/2006/relationships/image" Target="../media/image22.png"/><Relationship Id="rId5" Type="http://schemas.openxmlformats.org/officeDocument/2006/relationships/image" Target="../media/image23.png"/><Relationship Id="rId4" Type="http://schemas.openxmlformats.org/officeDocument/2006/relationships/image" Target="../media/image21.png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2.png"/><Relationship Id="rId3" Type="http://schemas.openxmlformats.org/officeDocument/2006/relationships/image" Target="../media/image14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4" descr="小花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1153534">
            <a:off x="7737475" y="5291138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25" descr="中间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9921" y="5255645"/>
            <a:ext cx="912812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5" y="1061061"/>
            <a:ext cx="8152248" cy="2165537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Tx/>
              <a:buNone/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3079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1" name="TextBox 3"/>
          <p:cNvSpPr txBox="1">
            <a:spLocks noChangeArrowheads="1"/>
          </p:cNvSpPr>
          <p:nvPr/>
        </p:nvSpPr>
        <p:spPr bwMode="auto">
          <a:xfrm>
            <a:off x="485775" y="1433513"/>
            <a:ext cx="82677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b="1">
                <a:latin typeface="Times New Roman" panose="02020603050405020304" pitchFamily="18" charset="0"/>
                <a:ea typeface="黑体" panose="02010609060101010101" pitchFamily="49" charset="-122"/>
              </a:rPr>
              <a:t>Module 4</a:t>
            </a:r>
            <a:endParaRPr lang="zh-CN" altLang="en-US" sz="40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82" name="TextBox 4"/>
          <p:cNvSpPr txBox="1">
            <a:spLocks noChangeArrowheads="1"/>
          </p:cNvSpPr>
          <p:nvPr/>
        </p:nvSpPr>
        <p:spPr bwMode="auto">
          <a:xfrm>
            <a:off x="3521075" y="2644775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WY   </a:t>
            </a:r>
            <a:r>
              <a:rPr lang="zh-CN" altLang="en-US" sz="2000" b="1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三年级下册 </a:t>
            </a:r>
            <a:endParaRPr lang="zh-CN" altLang="en-US" sz="2000" b="1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3" name="图片 70" descr="蝴蝶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7560469" y="3256756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Tx/>
              <a:buNone/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5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613" y="133508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613" y="197643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613" y="261778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425" y="133508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425" y="197643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425" y="261778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5" name="文本框 4"/>
          <p:cNvSpPr txBox="1"/>
          <p:nvPr/>
        </p:nvSpPr>
        <p:spPr>
          <a:xfrm>
            <a:off x="0" y="4199917"/>
            <a:ext cx="9144000" cy="68389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fontAlgn="auto">
              <a:lnSpc>
                <a:spcPts val="4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000" b="1" dirty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Unit 1 Do you like meat.</a:t>
            </a:r>
            <a:endParaRPr lang="en-US" altLang="zh-CN" sz="4000" b="1" dirty="0"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536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4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矩形 1"/>
          <p:cNvSpPr>
            <a:spLocks noChangeArrowheads="1"/>
          </p:cNvSpPr>
          <p:nvPr/>
        </p:nvSpPr>
        <p:spPr bwMode="auto">
          <a:xfrm>
            <a:off x="768350" y="2198688"/>
            <a:ext cx="1831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对比记忆法</a:t>
            </a:r>
            <a:r>
              <a:rPr lang="zh-CN" altLang="zh-CN" sz="24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2832100" y="3200400"/>
            <a:ext cx="367823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milk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milk the cow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2659063" y="4340225"/>
            <a:ext cx="554672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milk, milk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是牛奶，新鲜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milk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真美味！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5368" name="组合 2"/>
          <p:cNvGrpSpPr/>
          <p:nvPr/>
        </p:nvGrpSpPr>
        <p:grpSpPr bwMode="auto">
          <a:xfrm>
            <a:off x="858838" y="4446588"/>
            <a:ext cx="1755775" cy="461962"/>
            <a:chOff x="487410" y="4005263"/>
            <a:chExt cx="1755623" cy="461088"/>
          </a:xfrm>
        </p:grpSpPr>
        <p:sp>
          <p:nvSpPr>
            <p:cNvPr id="15369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528659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pic>
          <p:nvPicPr>
            <p:cNvPr id="15370" name="图片 29" descr="花盆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87410" y="4038327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05100" y="2084388"/>
            <a:ext cx="32956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638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638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文本框 17"/>
          <p:cNvSpPr txBox="1">
            <a:spLocks noChangeArrowheads="1"/>
          </p:cNvSpPr>
          <p:nvPr/>
        </p:nvSpPr>
        <p:spPr bwMode="auto">
          <a:xfrm>
            <a:off x="2427288" y="1349375"/>
            <a:ext cx="61706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8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—Do you like meat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Lingling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你喜欢肉吗，玲玲？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—Yes, I do.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是的，我喜欢。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66750" y="1476375"/>
            <a:ext cx="1778000" cy="44926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000"/>
          </a:p>
        </p:txBody>
      </p:sp>
      <p:sp>
        <p:nvSpPr>
          <p:cNvPr id="16391" name="文本框 19"/>
          <p:cNvSpPr txBox="1">
            <a:spLocks noChangeArrowheads="1"/>
          </p:cNvSpPr>
          <p:nvPr/>
        </p:nvSpPr>
        <p:spPr bwMode="auto">
          <a:xfrm>
            <a:off x="1200150" y="1504950"/>
            <a:ext cx="1211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 2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92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5250" y="1368425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1992313" y="2487613"/>
            <a:ext cx="6056312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这是询问对方是否喜欢某物的问句及回答。句中的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like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后面接可数名词复数或不可数名词。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4" name="矩形 1"/>
          <p:cNvSpPr>
            <a:spLocks noChangeArrowheads="1"/>
          </p:cNvSpPr>
          <p:nvPr/>
        </p:nvSpPr>
        <p:spPr bwMode="auto">
          <a:xfrm>
            <a:off x="1182688" y="2649538"/>
            <a:ext cx="8239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用法：</a:t>
            </a:r>
            <a:endParaRPr lang="zh-CN" altLang="en-US" sz="1600" b="1">
              <a:ea typeface="黑体" panose="02010609060101010101" pitchFamily="49" charset="-122"/>
            </a:endParaRPr>
          </a:p>
        </p:txBody>
      </p:sp>
      <p:pic>
        <p:nvPicPr>
          <p:cNvPr id="16395" name="图片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39838" y="1897063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2990850" y="3595688"/>
            <a:ext cx="25225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Do you like +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某物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7" name="矩形 1"/>
          <p:cNvSpPr>
            <a:spLocks noChangeArrowheads="1"/>
          </p:cNvSpPr>
          <p:nvPr/>
        </p:nvSpPr>
        <p:spPr bwMode="auto">
          <a:xfrm>
            <a:off x="1171575" y="3743325"/>
            <a:ext cx="18192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问句句型结构：</a:t>
            </a:r>
            <a:endParaRPr lang="zh-CN" altLang="en-US" sz="1600" b="1" dirty="0">
              <a:ea typeface="黑体" panose="02010609060101010101" pitchFamily="49" charset="-122"/>
            </a:endParaRP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2528888" y="4184650"/>
            <a:ext cx="42672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Yes,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do.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是的，我喜欢。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399" name="矩形 1"/>
          <p:cNvSpPr>
            <a:spLocks noChangeArrowheads="1"/>
          </p:cNvSpPr>
          <p:nvPr/>
        </p:nvSpPr>
        <p:spPr bwMode="auto">
          <a:xfrm>
            <a:off x="1173163" y="4332288"/>
            <a:ext cx="14065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肯定回答：</a:t>
            </a:r>
            <a:endParaRPr lang="zh-CN" altLang="en-US" sz="1600" b="1">
              <a:ea typeface="黑体" panose="02010609060101010101" pitchFamily="49" charset="-122"/>
            </a:endParaRPr>
          </a:p>
        </p:txBody>
      </p:sp>
      <p:sp>
        <p:nvSpPr>
          <p:cNvPr id="28" name="矩形 1"/>
          <p:cNvSpPr>
            <a:spLocks noChangeArrowheads="1"/>
          </p:cNvSpPr>
          <p:nvPr/>
        </p:nvSpPr>
        <p:spPr bwMode="auto">
          <a:xfrm>
            <a:off x="2530475" y="4787900"/>
            <a:ext cx="42687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No, I don’t.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不， 我不喜欢。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401" name="矩形 1"/>
          <p:cNvSpPr>
            <a:spLocks noChangeArrowheads="1"/>
          </p:cNvSpPr>
          <p:nvPr/>
        </p:nvSpPr>
        <p:spPr bwMode="auto">
          <a:xfrm>
            <a:off x="1176338" y="4935538"/>
            <a:ext cx="14049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否定回答：</a:t>
            </a:r>
            <a:endParaRPr lang="zh-CN" altLang="en-US" sz="1600" b="1">
              <a:ea typeface="黑体" panose="02010609060101010101" pitchFamily="49" charset="-122"/>
            </a:endParaRPr>
          </a:p>
        </p:txBody>
      </p:sp>
      <p:sp>
        <p:nvSpPr>
          <p:cNvPr id="30" name="矩形 1"/>
          <p:cNvSpPr>
            <a:spLocks noChangeArrowheads="1"/>
          </p:cNvSpPr>
          <p:nvPr/>
        </p:nvSpPr>
        <p:spPr bwMode="auto">
          <a:xfrm>
            <a:off x="2028825" y="5403850"/>
            <a:ext cx="47672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—Do you like noodles?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你喜欢面条吗？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—No, I don’t.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不，我不喜欢。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6403" name="矩形 1"/>
          <p:cNvSpPr>
            <a:spLocks noChangeArrowheads="1"/>
          </p:cNvSpPr>
          <p:nvPr/>
        </p:nvSpPr>
        <p:spPr bwMode="auto">
          <a:xfrm>
            <a:off x="1177925" y="5551488"/>
            <a:ext cx="903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1600" b="1">
              <a:ea typeface="黑体" panose="02010609060101010101" pitchFamily="49" charset="-122"/>
            </a:endParaRPr>
          </a:p>
        </p:txBody>
      </p:sp>
      <p:pic>
        <p:nvPicPr>
          <p:cNvPr id="16404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0" grpId="0"/>
      <p:bldP spid="23" grpId="0"/>
      <p:bldP spid="28" grpId="0"/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741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41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3" name="组合 26"/>
          <p:cNvGrpSpPr/>
          <p:nvPr/>
        </p:nvGrpSpPr>
        <p:grpSpPr bwMode="auto">
          <a:xfrm>
            <a:off x="879475" y="1806575"/>
            <a:ext cx="1244600" cy="461963"/>
            <a:chOff x="1235491" y="4806950"/>
            <a:chExt cx="1243359" cy="462192"/>
          </a:xfrm>
        </p:grpSpPr>
        <p:sp>
          <p:nvSpPr>
            <p:cNvPr id="17414" name="TextBox 3"/>
            <p:cNvSpPr txBox="1">
              <a:spLocks noChangeArrowheads="1"/>
            </p:cNvSpPr>
            <p:nvPr/>
          </p:nvSpPr>
          <p:spPr bwMode="auto">
            <a:xfrm>
              <a:off x="1488250" y="4806950"/>
              <a:ext cx="990600" cy="462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典例</a:t>
              </a:r>
              <a:endParaRPr lang="zh-CN" altLang="en-US"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415" name="图片 29" descr="花盆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235491" y="4867038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矩形 2"/>
          <p:cNvSpPr>
            <a:spLocks noChangeArrowheads="1"/>
          </p:cNvSpPr>
          <p:nvPr/>
        </p:nvSpPr>
        <p:spPr bwMode="auto">
          <a:xfrm>
            <a:off x="2058988" y="1579563"/>
            <a:ext cx="6161087" cy="219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—Do you like milk?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—________________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A. Yes, I do.      B. Yes, it is.      C. No, I’m not.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462338" y="2578100"/>
            <a:ext cx="396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4"/>
          <p:cNvSpPr txBox="1">
            <a:spLocks noChangeArrowheads="1"/>
          </p:cNvSpPr>
          <p:nvPr/>
        </p:nvSpPr>
        <p:spPr bwMode="auto">
          <a:xfrm>
            <a:off x="946150" y="3944938"/>
            <a:ext cx="7642225" cy="17541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771650" y="3946525"/>
            <a:ext cx="6645275" cy="168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以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do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开头的一般疑问句，其答语还要用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do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来回答。此题中对问句的肯定回答是“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Yes, I do.”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；否定回答是“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No, I don’t.”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7420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 animBg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843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3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43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圆角矩形 18"/>
          <p:cNvSpPr/>
          <p:nvPr/>
        </p:nvSpPr>
        <p:spPr>
          <a:xfrm>
            <a:off x="690563" y="1636713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000"/>
          </a:p>
        </p:txBody>
      </p:sp>
      <p:sp>
        <p:nvSpPr>
          <p:cNvPr id="18438" name="文本框 19"/>
          <p:cNvSpPr txBox="1">
            <a:spLocks noChangeArrowheads="1"/>
          </p:cNvSpPr>
          <p:nvPr/>
        </p:nvSpPr>
        <p:spPr bwMode="auto">
          <a:xfrm>
            <a:off x="1033463" y="1609725"/>
            <a:ext cx="1435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400" b="1">
                <a:latin typeface="黑体" panose="02010609060101010101" pitchFamily="49" charset="-122"/>
                <a:ea typeface="黑体" panose="02010609060101010101" pitchFamily="49" charset="-122"/>
              </a:rPr>
              <a:t> 3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439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44450" y="1528763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2035175" y="2406650"/>
            <a:ext cx="6684963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but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是连词，表示“但是”，它总是喜欢急转弯，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所以在句子中发现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but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时，我们要注意句意发生了转变。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1" name="矩形 1"/>
          <p:cNvSpPr>
            <a:spLocks noChangeArrowheads="1"/>
          </p:cNvSpPr>
          <p:nvPr/>
        </p:nvSpPr>
        <p:spPr bwMode="auto">
          <a:xfrm>
            <a:off x="1065213" y="2644775"/>
            <a:ext cx="835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用法：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18442" name="文本框 17"/>
          <p:cNvSpPr txBox="1">
            <a:spLocks noChangeArrowheads="1"/>
          </p:cNvSpPr>
          <p:nvPr/>
        </p:nvSpPr>
        <p:spPr bwMode="auto">
          <a:xfrm>
            <a:off x="3489325" y="1398588"/>
            <a:ext cx="43576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bʌt/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conj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连词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但是［四会］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2038350" y="4632325"/>
            <a:ext cx="53308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don’t like noodles. But I like rice.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我不喜欢面条。但是我喜欢米饭。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44" name="矩形 1"/>
          <p:cNvSpPr>
            <a:spLocks noChangeArrowheads="1"/>
          </p:cNvSpPr>
          <p:nvPr/>
        </p:nvSpPr>
        <p:spPr bwMode="auto">
          <a:xfrm>
            <a:off x="1068388" y="4886325"/>
            <a:ext cx="835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pic>
        <p:nvPicPr>
          <p:cNvPr id="18445" name="图片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820025" y="1525588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14600" y="1492250"/>
            <a:ext cx="98107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7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4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19175" y="3317875"/>
            <a:ext cx="7296150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58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9459" name="Picture 47" descr="연필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0" name="Picture 43" descr="꽃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2476966" y="145812"/>
            <a:ext cx="4861972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4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Listen and say.</a:t>
            </a:r>
            <a:endParaRPr kumimoji="1" lang="zh-CN" altLang="en-US" sz="44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grpSp>
        <p:nvGrpSpPr>
          <p:cNvPr id="19463" name="组合 1"/>
          <p:cNvGrpSpPr/>
          <p:nvPr/>
        </p:nvGrpSpPr>
        <p:grpSpPr bwMode="auto">
          <a:xfrm>
            <a:off x="1347788" y="1223963"/>
            <a:ext cx="6229350" cy="2171700"/>
            <a:chOff x="1347788" y="2028825"/>
            <a:chExt cx="6229350" cy="2171700"/>
          </a:xfrm>
        </p:grpSpPr>
        <p:pic>
          <p:nvPicPr>
            <p:cNvPr id="19464" name="Picture 13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47788" y="2028825"/>
              <a:ext cx="6229350" cy="217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5" name="TextBox 14"/>
            <p:cNvSpPr txBox="1">
              <a:spLocks noChangeArrowheads="1"/>
            </p:cNvSpPr>
            <p:nvPr/>
          </p:nvSpPr>
          <p:spPr bwMode="auto">
            <a:xfrm>
              <a:off x="2303143" y="2145399"/>
              <a:ext cx="2057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713105" indent="-713105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b="1">
                  <a:latin typeface="Times New Roman" panose="02020603050405020304" pitchFamily="18" charset="0"/>
                </a:rPr>
                <a:t>Do you like fish?</a:t>
              </a:r>
              <a:endPara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466" name="TextBox 14"/>
            <p:cNvSpPr txBox="1">
              <a:spLocks noChangeArrowheads="1"/>
            </p:cNvSpPr>
            <p:nvPr/>
          </p:nvSpPr>
          <p:spPr bwMode="auto">
            <a:xfrm>
              <a:off x="4488833" y="2549144"/>
              <a:ext cx="115712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en-US" altLang="zh-CN" b="1">
                  <a:latin typeface="Times New Roman" panose="02020603050405020304" pitchFamily="18" charset="0"/>
                </a:rPr>
                <a:t>Yes, I do.</a:t>
              </a:r>
              <a:endPara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467" name="TextBox 14"/>
          <p:cNvSpPr txBox="1">
            <a:spLocks noChangeArrowheads="1"/>
          </p:cNvSpPr>
          <p:nvPr/>
        </p:nvSpPr>
        <p:spPr bwMode="auto">
          <a:xfrm>
            <a:off x="1073150" y="3498850"/>
            <a:ext cx="205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13105" indent="-7131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</a:rPr>
              <a:t>Do you like rice?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8" name="TextBox 14"/>
          <p:cNvSpPr txBox="1">
            <a:spLocks noChangeArrowheads="1"/>
          </p:cNvSpPr>
          <p:nvPr/>
        </p:nvSpPr>
        <p:spPr bwMode="auto">
          <a:xfrm>
            <a:off x="6931025" y="3868738"/>
            <a:ext cx="14763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13105" indent="-7131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b="1">
                <a:latin typeface="Times New Roman" panose="02020603050405020304" pitchFamily="18" charset="0"/>
              </a:rPr>
              <a:t>No, I don’t.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69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 21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048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88" name="TextBox 8"/>
          <p:cNvSpPr txBox="1">
            <a:spLocks noChangeArrowheads="1"/>
          </p:cNvSpPr>
          <p:nvPr/>
        </p:nvSpPr>
        <p:spPr bwMode="auto">
          <a:xfrm>
            <a:off x="1074738" y="1219200"/>
            <a:ext cx="7048500" cy="409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50000"/>
              </a:lnSpc>
              <a:buFontTx/>
              <a:buNone/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划拳比拼发口令</a:t>
            </a:r>
            <a:endParaRPr lang="zh-CN" altLang="en-US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532130" eaLnBrk="1" hangingPunct="1">
              <a:lnSpc>
                <a:spcPct val="250000"/>
              </a:lnSpc>
              <a:buFontTx/>
              <a:buNone/>
              <a:defRPr/>
            </a:pP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先准备好表示食物的单词卡，课下和同学进行一次比拼，大家先通过划拳的方式决定由谁发出指令：</a:t>
            </a:r>
            <a:r>
              <a:rPr lang="en-US" altLang="zh-CN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fish</a:t>
            </a: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noodles... </a:t>
            </a:r>
            <a:r>
              <a:rPr lang="zh-CN" altLang="en-US" sz="20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其余的同学按口令拿出相应的单词卡片，谁的速度最快且正确，将是下一位发出指令的人。</a:t>
            </a:r>
            <a:endParaRPr lang="en-US" altLang="zh-CN" sz="20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485" name="图片 1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150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0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3061781" y="177711"/>
            <a:ext cx="324159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4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4. </a:t>
            </a:r>
            <a:r>
              <a:rPr kumimoji="1" lang="en-US" altLang="zh-CN" sz="4400" spc="-300" dirty="0" err="1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Practise</a:t>
            </a:r>
            <a:r>
              <a:rPr kumimoji="1" lang="en-US" altLang="zh-CN" sz="44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.</a:t>
            </a:r>
            <a:endParaRPr kumimoji="1" lang="zh-CN" altLang="en-US" sz="44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21509" name="TextBox 1"/>
          <p:cNvSpPr txBox="1">
            <a:spLocks noChangeArrowheads="1"/>
          </p:cNvSpPr>
          <p:nvPr/>
        </p:nvSpPr>
        <p:spPr bwMode="auto">
          <a:xfrm>
            <a:off x="1004888" y="3263900"/>
            <a:ext cx="2111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>
                <a:latin typeface="Times New Roman" panose="02020603050405020304" pitchFamily="18" charset="0"/>
              </a:rPr>
              <a:t>Do you like...?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10" name="Picture 1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413" y="1952625"/>
            <a:ext cx="7896225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Box 1"/>
          <p:cNvSpPr txBox="1">
            <a:spLocks noChangeArrowheads="1"/>
          </p:cNvSpPr>
          <p:nvPr/>
        </p:nvSpPr>
        <p:spPr bwMode="auto">
          <a:xfrm>
            <a:off x="6043613" y="3419475"/>
            <a:ext cx="2854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>
                <a:latin typeface="Times New Roman" panose="02020603050405020304" pitchFamily="18" charset="0"/>
              </a:rPr>
              <a:t>Yes, I do. / No, I don’t.</a:t>
            </a:r>
            <a:endParaRPr lang="en-US" altLang="zh-CN" sz="2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12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253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3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253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extBox 1"/>
          <p:cNvSpPr txBox="1">
            <a:spLocks noChangeArrowheads="1"/>
          </p:cNvSpPr>
          <p:nvPr/>
        </p:nvSpPr>
        <p:spPr bwMode="auto">
          <a:xfrm>
            <a:off x="1189038" y="1524000"/>
            <a:ext cx="6865937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一、我会选。根据单词选图片。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(    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) (1)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meat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　               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A.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　　　　　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(    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) (2)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rice                      B. 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) (3)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noodles               C. 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) (4)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fish                     D. 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    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) (5)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milk                    E. 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1406525" y="2520950"/>
            <a:ext cx="476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1428750" y="3254375"/>
            <a:ext cx="422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2"/>
          <p:cNvSpPr txBox="1">
            <a:spLocks noChangeArrowheads="1"/>
          </p:cNvSpPr>
          <p:nvPr/>
        </p:nvSpPr>
        <p:spPr bwMode="auto">
          <a:xfrm>
            <a:off x="1420813" y="3997325"/>
            <a:ext cx="471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1423988" y="4735513"/>
            <a:ext cx="473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1420813" y="5438775"/>
            <a:ext cx="4175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9" name="Picture 1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5388" y="2185988"/>
            <a:ext cx="847725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Picture 1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5388" y="3162300"/>
            <a:ext cx="971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1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11738" y="3749675"/>
            <a:ext cx="96202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2" name="Picture 19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54600" y="4652963"/>
            <a:ext cx="800100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3" name="Picture 20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67288" y="5519738"/>
            <a:ext cx="922337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4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 24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355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355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Box 2"/>
          <p:cNvSpPr txBox="1">
            <a:spLocks noChangeArrowheads="1"/>
          </p:cNvSpPr>
          <p:nvPr/>
        </p:nvSpPr>
        <p:spPr bwMode="auto">
          <a:xfrm>
            <a:off x="896938" y="1358900"/>
            <a:ext cx="6596062" cy="526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二、判断下列图片与对话是（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）否（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）相符。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(1)</a:t>
            </a:r>
            <a:endParaRPr lang="zh-CN" altLang="en-US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160780"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—Do you like noodles?</a:t>
            </a:r>
            <a:endParaRPr lang="zh-CN" altLang="en-US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160780"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—Yes, I do.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 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endParaRPr lang="zh-CN" altLang="en-US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160780"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—Do you like fish?</a:t>
            </a:r>
            <a:endParaRPr lang="zh-CN" altLang="en-US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160780"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—No, I don’t.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1154113" y="2365375"/>
            <a:ext cx="542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4"/>
          <p:cNvSpPr txBox="1">
            <a:spLocks noChangeArrowheads="1"/>
          </p:cNvSpPr>
          <p:nvPr/>
        </p:nvSpPr>
        <p:spPr bwMode="auto">
          <a:xfrm>
            <a:off x="1198563" y="4557713"/>
            <a:ext cx="538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60" name="Picture 1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03463" y="2152650"/>
            <a:ext cx="22669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1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55838" y="4360863"/>
            <a:ext cx="2286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 24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457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57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458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Box 2"/>
          <p:cNvSpPr txBox="1">
            <a:spLocks noChangeArrowheads="1"/>
          </p:cNvSpPr>
          <p:nvPr/>
        </p:nvSpPr>
        <p:spPr bwMode="auto">
          <a:xfrm>
            <a:off x="809625" y="1317625"/>
            <a:ext cx="79248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三、单项选择。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I don’t like meat. _______ I like fish.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50000"/>
              </a:lnSpc>
            </a:pP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A. And           B. But            C. So</a:t>
            </a:r>
            <a:endParaRPr lang="en-US" altLang="zh-CN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TextBox 3"/>
          <p:cNvSpPr txBox="1">
            <a:spLocks noChangeArrowheads="1"/>
          </p:cNvSpPr>
          <p:nvPr/>
        </p:nvSpPr>
        <p:spPr bwMode="auto">
          <a:xfrm>
            <a:off x="3554413" y="2622550"/>
            <a:ext cx="390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028700" y="4179888"/>
            <a:ext cx="7642225" cy="12001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Adobe 黑体 Std R"/>
              </a:rPr>
              <a:t>点拨</a:t>
            </a:r>
            <a:r>
              <a:rPr lang="zh-CN" altLang="en-US" sz="2400" b="1" dirty="0" smtClean="0">
                <a:solidFill>
                  <a:srgbClr val="FF0000"/>
                </a:solidFill>
                <a:latin typeface="Adobe 黑体 Std R"/>
                <a:ea typeface="黑体" panose="02010609060101010101" pitchFamily="49" charset="-122"/>
                <a:cs typeface="Adobe 黑体 Std R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  <a:p>
            <a:pPr eaLnBrk="1" hangingPunct="1">
              <a:lnSpc>
                <a:spcPct val="150000"/>
              </a:lnSpc>
              <a:buFontTx/>
              <a:buNone/>
              <a:defRPr/>
            </a:pPr>
            <a:endParaRPr lang="en-US" altLang="zh-CN" sz="2400" b="1" dirty="0">
              <a:solidFill>
                <a:srgbClr val="FF0000"/>
              </a:solidFill>
              <a:latin typeface="Adobe 黑体 Std R"/>
              <a:ea typeface="黑体" panose="02010609060101010101" pitchFamily="49" charset="-122"/>
              <a:cs typeface="Adobe 黑体 Std R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854200" y="4181475"/>
            <a:ext cx="6645275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根据句意“我不喜欢肉，但是我喜欢鱼肉”，可知选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but</a:t>
            </a:r>
            <a:r>
              <a:rPr lang="zh-CN" altLang="en-US" sz="2400" b="1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意为“但是”。</a:t>
            </a:r>
            <a:endParaRPr lang="zh-CN" altLang="en-US" sz="2400" b="1">
              <a:solidFill>
                <a:srgbClr val="0066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24585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组 22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409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9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00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Calibri" panose="020F0502020204030204" pitchFamily="34" charset="0"/>
            </a:endParaRPr>
          </a:p>
        </p:txBody>
      </p:sp>
      <p:pic>
        <p:nvPicPr>
          <p:cNvPr id="4101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6" descr="C:\Users\Administrator\Desktop\小学点拨课件副本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54375" y="174625"/>
            <a:ext cx="272415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35100" y="1569635"/>
            <a:ext cx="6484938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1" name="组 11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5602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3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604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903288" y="1368425"/>
            <a:ext cx="7131050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本节课我们学习了以下知识，请同学们一定加强巩固，以便能和同学们进行灵活交流哦！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927100" y="3000375"/>
            <a:ext cx="763746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重点词汇：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rice, meat, noodle, fish, milk, but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重点句式：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—Do you like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meat, </a:t>
            </a:r>
            <a:r>
              <a:rPr lang="en-US" altLang="zh-CN" sz="2400" b="1" dirty="0" err="1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Lingling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529080"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—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Yes, I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do.</a:t>
            </a:r>
            <a:endParaRPr lang="en-US" altLang="zh-CN" sz="24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607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组 18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2662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2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662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矩形 23"/>
          <p:cNvSpPr/>
          <p:nvPr/>
        </p:nvSpPr>
        <p:spPr>
          <a:xfrm>
            <a:off x="825500" y="1346200"/>
            <a:ext cx="446088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25500" y="3046413"/>
            <a:ext cx="446088" cy="446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25500" y="4749800"/>
            <a:ext cx="446088" cy="4460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39946" name="TextBox 2"/>
          <p:cNvSpPr txBox="1">
            <a:spLocks noChangeArrowheads="1"/>
          </p:cNvSpPr>
          <p:nvPr/>
        </p:nvSpPr>
        <p:spPr bwMode="auto">
          <a:xfrm>
            <a:off x="841375" y="1001713"/>
            <a:ext cx="7769225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55600" indent="-355600"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熟记本节课所学的句型、短语和单词，必须会听、说、读、写。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355600" indent="-355600"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Listen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point and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find “Do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you like...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的对话朗读流利。</a:t>
            </a:r>
            <a:endParaRPr lang="en-US" altLang="zh-CN" sz="2800" b="1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  </a:t>
            </a:r>
            <a:r>
              <a:rPr lang="zh-CN" altLang="en-US" sz="2800" b="1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配套的课后作业。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6633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65225" y="1309688"/>
            <a:ext cx="6813550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3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5124" name="Picture 47" descr="연필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5" name="Picture 43" descr="꽃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文本框 8"/>
          <p:cNvSpPr txBox="1"/>
          <p:nvPr/>
        </p:nvSpPr>
        <p:spPr>
          <a:xfrm>
            <a:off x="2317471" y="209610"/>
            <a:ext cx="4959243" cy="70788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40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Listen and chant.</a:t>
            </a:r>
            <a:endParaRPr kumimoji="1" lang="zh-CN" altLang="en-US" sz="40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5127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矩形 1"/>
          <p:cNvSpPr>
            <a:spLocks noChangeArrowheads="1"/>
          </p:cNvSpPr>
          <p:nvPr/>
        </p:nvSpPr>
        <p:spPr bwMode="auto">
          <a:xfrm>
            <a:off x="2401888" y="2062163"/>
            <a:ext cx="15287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yellow.</a:t>
            </a:r>
            <a:endParaRPr lang="en-US" altLang="zh-CN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blue.</a:t>
            </a:r>
            <a:endParaRPr lang="zh-CN" altLang="en-US" sz="1600" b="1" dirty="0">
              <a:ea typeface="黑体" panose="02010609060101010101" pitchFamily="49" charset="-122"/>
            </a:endParaRPr>
          </a:p>
        </p:txBody>
      </p:sp>
      <p:sp>
        <p:nvSpPr>
          <p:cNvPr id="5129" name="矩形 1"/>
          <p:cNvSpPr>
            <a:spLocks noChangeArrowheads="1"/>
          </p:cNvSpPr>
          <p:nvPr/>
        </p:nvSpPr>
        <p:spPr bwMode="auto">
          <a:xfrm>
            <a:off x="5484813" y="2114550"/>
            <a:ext cx="2662237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green.</a:t>
            </a:r>
            <a:endParaRPr lang="en-US" altLang="zh-CN" sz="20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Do you like them too?</a:t>
            </a:r>
            <a:endParaRPr lang="zh-CN" altLang="en-US" sz="1600" b="1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5" name="组 19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614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文本框 8"/>
          <p:cNvSpPr txBox="1"/>
          <p:nvPr/>
        </p:nvSpPr>
        <p:spPr>
          <a:xfrm>
            <a:off x="387985" y="608330"/>
            <a:ext cx="8077200" cy="48514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2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Listen</a:t>
            </a:r>
            <a:r>
              <a:rPr kumimoji="1" lang="zh-CN" altLang="en-US" sz="32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，</a:t>
            </a:r>
            <a:r>
              <a:rPr kumimoji="1" lang="en-US" altLang="zh-CN" sz="32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point and find “Do you like... ?</a:t>
            </a:r>
            <a:r>
              <a:rPr kumimoji="1" lang="zh-CN" altLang="en-US" sz="3200" spc="-300" dirty="0">
                <a:solidFill>
                  <a:srgbClr val="CD3F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”</a:t>
            </a:r>
            <a:endParaRPr kumimoji="1" lang="zh-CN" altLang="en-US" sz="3200" spc="-300" dirty="0">
              <a:solidFill>
                <a:srgbClr val="CD3F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6150" name="Picture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55675" y="1204913"/>
            <a:ext cx="7232650" cy="447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7170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1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172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文本框 17"/>
          <p:cNvSpPr txBox="1">
            <a:spLocks noChangeArrowheads="1"/>
          </p:cNvSpPr>
          <p:nvPr/>
        </p:nvSpPr>
        <p:spPr bwMode="auto">
          <a:xfrm>
            <a:off x="2706688" y="1236663"/>
            <a:ext cx="2103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表示食物的词汇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85825" y="1411288"/>
            <a:ext cx="1778000" cy="44926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C7D4"/>
              </a:gs>
              <a:gs pos="100000">
                <a:schemeClr val="bg1"/>
              </a:gs>
            </a:gsLst>
          </a:gradFill>
          <a:ln>
            <a:solidFill>
              <a:srgbClr val="ECADC4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 sz="2000"/>
          </a:p>
        </p:txBody>
      </p:sp>
      <p:sp>
        <p:nvSpPr>
          <p:cNvPr id="7175" name="文本框 19"/>
          <p:cNvSpPr txBox="1">
            <a:spLocks noChangeArrowheads="1"/>
          </p:cNvSpPr>
          <p:nvPr/>
        </p:nvSpPr>
        <p:spPr bwMode="auto">
          <a:xfrm>
            <a:off x="1419225" y="1439863"/>
            <a:ext cx="12112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知识点</a:t>
            </a:r>
            <a:r>
              <a:rPr lang="en-US" altLang="zh-CN" sz="2000" b="1">
                <a:latin typeface="黑体" panose="02010609060101010101" pitchFamily="49" charset="-122"/>
                <a:ea typeface="黑体" panose="02010609060101010101" pitchFamily="49" charset="-122"/>
              </a:rPr>
              <a:t> 1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6" name="图片 9" descr="book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4325" y="1303338"/>
            <a:ext cx="108743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2263775" y="2819400"/>
            <a:ext cx="4548188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have rice every day.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我每天都吃米饭。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78" name="矩形 1"/>
          <p:cNvSpPr>
            <a:spLocks noChangeArrowheads="1"/>
          </p:cNvSpPr>
          <p:nvPr/>
        </p:nvSpPr>
        <p:spPr bwMode="auto">
          <a:xfrm>
            <a:off x="1403350" y="3017838"/>
            <a:ext cx="835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1600" b="1">
              <a:ea typeface="黑体" panose="02010609060101010101" pitchFamily="49" charset="-122"/>
            </a:endParaRPr>
          </a:p>
        </p:txBody>
      </p:sp>
      <p:sp>
        <p:nvSpPr>
          <p:cNvPr id="17" name="矩形 1"/>
          <p:cNvSpPr>
            <a:spLocks noChangeArrowheads="1"/>
          </p:cNvSpPr>
          <p:nvPr/>
        </p:nvSpPr>
        <p:spPr bwMode="auto">
          <a:xfrm>
            <a:off x="2497138" y="3535363"/>
            <a:ext cx="16271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nice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美好的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80" name="矩形 1"/>
          <p:cNvSpPr>
            <a:spLocks noChangeArrowheads="1"/>
          </p:cNvSpPr>
          <p:nvPr/>
        </p:nvSpPr>
        <p:spPr bwMode="auto">
          <a:xfrm>
            <a:off x="1401763" y="3744913"/>
            <a:ext cx="10683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形近词：</a:t>
            </a:r>
            <a:endParaRPr lang="zh-CN" altLang="en-US" sz="1600" b="1">
              <a:ea typeface="黑体" panose="02010609060101010101" pitchFamily="49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2986088" y="4330700"/>
            <a:ext cx="40147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 + ice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（冰） 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rice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（米饭；米）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7182" name="矩形 1"/>
          <p:cNvSpPr>
            <a:spLocks noChangeArrowheads="1"/>
          </p:cNvSpPr>
          <p:nvPr/>
        </p:nvSpPr>
        <p:spPr bwMode="auto">
          <a:xfrm>
            <a:off x="1401763" y="4468813"/>
            <a:ext cx="1597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加法记忆法：</a:t>
            </a:r>
            <a:endParaRPr lang="zh-CN" altLang="en-US" sz="1600" b="1">
              <a:solidFill>
                <a:srgbClr val="3333FF"/>
              </a:solidFill>
              <a:ea typeface="黑体" panose="02010609060101010101" pitchFamily="49" charset="-122"/>
            </a:endParaRPr>
          </a:p>
        </p:txBody>
      </p:sp>
      <p:sp>
        <p:nvSpPr>
          <p:cNvPr id="7183" name="文本框 17"/>
          <p:cNvSpPr txBox="1">
            <a:spLocks noChangeArrowheads="1"/>
          </p:cNvSpPr>
          <p:nvPr/>
        </p:nvSpPr>
        <p:spPr bwMode="auto">
          <a:xfrm>
            <a:off x="2306638" y="2025650"/>
            <a:ext cx="4087812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miːt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（名词） 肉［三会］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7184" name="组合 1"/>
          <p:cNvGrpSpPr/>
          <p:nvPr/>
        </p:nvGrpSpPr>
        <p:grpSpPr bwMode="auto">
          <a:xfrm>
            <a:off x="1398588" y="4948238"/>
            <a:ext cx="1443037" cy="1209675"/>
            <a:chOff x="603250" y="3113088"/>
            <a:chExt cx="1532454" cy="1187398"/>
          </a:xfrm>
        </p:grpSpPr>
        <p:pic>
          <p:nvPicPr>
            <p:cNvPr id="7185" name="图片 3" descr="泡泡1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603250" y="3113088"/>
              <a:ext cx="1532454" cy="1187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86" name="文本框 2"/>
            <p:cNvSpPr txBox="1">
              <a:spLocks noChangeArrowheads="1"/>
            </p:cNvSpPr>
            <p:nvPr/>
          </p:nvSpPr>
          <p:spPr bwMode="auto">
            <a:xfrm>
              <a:off x="830847" y="3281523"/>
              <a:ext cx="1017900" cy="694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Calibri" panose="020F0502020204030204" pitchFamily="34" charset="0"/>
                </a:rPr>
                <a:t>易错点</a:t>
              </a:r>
              <a:endPara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endParaRPr>
            </a:p>
            <a:p>
              <a:pPr algn="ctr"/>
              <a:r>
                <a:rPr lang="zh-CN" altLang="en-US" sz="20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Calibri" panose="020F0502020204030204" pitchFamily="34" charset="0"/>
                </a:rPr>
                <a:t>提示</a:t>
              </a:r>
              <a:endParaRPr lang="en-US" altLang="zh-CN" sz="2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30" name="TextBox 2"/>
          <p:cNvSpPr txBox="1">
            <a:spLocks noChangeArrowheads="1"/>
          </p:cNvSpPr>
          <p:nvPr/>
        </p:nvSpPr>
        <p:spPr bwMode="auto">
          <a:xfrm>
            <a:off x="2617788" y="5907088"/>
            <a:ext cx="435768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rice 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是不可数名词，没有复数形式。</a:t>
            </a:r>
            <a:endParaRPr lang="zh-CN" altLang="en-US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7194" name="Picture 26"/>
          <p:cNvPicPr>
            <a:picLocks noChangeAspect="1" noChangeArrowheads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95131" y="2145257"/>
            <a:ext cx="800100" cy="628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9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17" grpId="0" build="p"/>
      <p:bldP spid="22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819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19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2141538" y="2628900"/>
            <a:ext cx="4548187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don’t like meat.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我不喜欢肉。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198" name="矩形 1"/>
          <p:cNvSpPr>
            <a:spLocks noChangeArrowheads="1"/>
          </p:cNvSpPr>
          <p:nvPr/>
        </p:nvSpPr>
        <p:spPr bwMode="auto">
          <a:xfrm>
            <a:off x="1281113" y="2827338"/>
            <a:ext cx="835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sz="1600" b="1">
              <a:ea typeface="黑体" panose="02010609060101010101" pitchFamily="49" charset="-122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2863850" y="3552825"/>
            <a:ext cx="4014788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 + eat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（吃）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meat( </a:t>
            </a: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肉</a:t>
            </a:r>
            <a:r>
              <a:rPr lang="en-US" altLang="zh-CN" sz="2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200" name="矩形 1"/>
          <p:cNvSpPr>
            <a:spLocks noChangeArrowheads="1"/>
          </p:cNvSpPr>
          <p:nvPr/>
        </p:nvSpPr>
        <p:spPr bwMode="auto">
          <a:xfrm>
            <a:off x="1279525" y="3690938"/>
            <a:ext cx="1597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加法记忆法：</a:t>
            </a:r>
            <a:endParaRPr lang="zh-CN" altLang="en-US" sz="1600" b="1">
              <a:solidFill>
                <a:srgbClr val="3333FF"/>
              </a:solidFill>
              <a:ea typeface="黑体" panose="02010609060101010101" pitchFamily="49" charset="-122"/>
            </a:endParaRPr>
          </a:p>
        </p:txBody>
      </p:sp>
      <p:sp>
        <p:nvSpPr>
          <p:cNvPr id="8201" name="文本框 17"/>
          <p:cNvSpPr txBox="1">
            <a:spLocks noChangeArrowheads="1"/>
          </p:cNvSpPr>
          <p:nvPr/>
        </p:nvSpPr>
        <p:spPr bwMode="auto">
          <a:xfrm>
            <a:off x="2155825" y="1670050"/>
            <a:ext cx="408781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</a:t>
            </a:r>
            <a:r>
              <a:rPr lang="en-US" altLang="zh-CN" sz="20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raɪs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（名词）米饭；米［四会］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8202" name="Picture 2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46200" y="1785938"/>
            <a:ext cx="8001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3" name="矩形 1"/>
          <p:cNvSpPr>
            <a:spLocks noChangeArrowheads="1"/>
          </p:cNvSpPr>
          <p:nvPr/>
        </p:nvSpPr>
        <p:spPr bwMode="auto">
          <a:xfrm>
            <a:off x="1281113" y="4579938"/>
            <a:ext cx="1597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联想记忆法：</a:t>
            </a:r>
            <a:endParaRPr lang="zh-CN" altLang="en-US" sz="1600" b="1">
              <a:solidFill>
                <a:srgbClr val="3333FF"/>
              </a:solidFill>
              <a:ea typeface="黑体" panose="02010609060101010101" pitchFamily="49" charset="-122"/>
            </a:endParaRPr>
          </a:p>
        </p:txBody>
      </p:sp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3502025" y="5680075"/>
            <a:ext cx="3730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chicken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</a:t>
            </a:r>
            <a:r>
              <a:rPr lang="en-US" altLang="zh-CN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mutton</a:t>
            </a:r>
            <a:r>
              <a:rPr lang="zh-CN" altLang="en-US" sz="20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endParaRPr lang="zh-CN" altLang="en-US" sz="1600" b="1">
              <a:ea typeface="黑体" panose="02010609060101010101" pitchFamily="49" charset="-122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74975" y="4376738"/>
            <a:ext cx="435292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22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7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9218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19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220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1895475" y="2519363"/>
            <a:ext cx="45481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noodles.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我喜欢面条。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2" name="矩形 1"/>
          <p:cNvSpPr>
            <a:spLocks noChangeArrowheads="1"/>
          </p:cNvSpPr>
          <p:nvPr/>
        </p:nvSpPr>
        <p:spPr bwMode="auto">
          <a:xfrm>
            <a:off x="925513" y="2744788"/>
            <a:ext cx="835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9223" name="文本框 17"/>
          <p:cNvSpPr txBox="1">
            <a:spLocks noChangeArrowheads="1"/>
          </p:cNvSpPr>
          <p:nvPr/>
        </p:nvSpPr>
        <p:spPr bwMode="auto">
          <a:xfrm>
            <a:off x="2087563" y="1520825"/>
            <a:ext cx="53784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nuːdl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(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名词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（常复）面条［四会］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904368" y="1609063"/>
            <a:ext cx="12287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1897063" y="3381375"/>
            <a:ext cx="4548187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 bowl of noodles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一碗面条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226" name="矩形 1"/>
          <p:cNvSpPr>
            <a:spLocks noChangeArrowheads="1"/>
          </p:cNvSpPr>
          <p:nvPr/>
        </p:nvSpPr>
        <p:spPr bwMode="auto">
          <a:xfrm>
            <a:off x="928688" y="3606800"/>
            <a:ext cx="835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短语：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2765425" y="4249738"/>
            <a:ext cx="608488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noodles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noodles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面条香，又细又长盘筷上，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配上蔬菜和鸡蛋，有色有味有营养。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9228" name="组合 2"/>
          <p:cNvGrpSpPr/>
          <p:nvPr/>
        </p:nvGrpSpPr>
        <p:grpSpPr bwMode="auto">
          <a:xfrm>
            <a:off x="968375" y="4502150"/>
            <a:ext cx="1754188" cy="461963"/>
            <a:chOff x="487410" y="4005263"/>
            <a:chExt cx="1755623" cy="461088"/>
          </a:xfrm>
        </p:grpSpPr>
        <p:sp>
          <p:nvSpPr>
            <p:cNvPr id="9229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528659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pic>
          <p:nvPicPr>
            <p:cNvPr id="9230" name="图片 29" descr="花盆.pn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87410" y="4038327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231" name="图片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396163" y="1660525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2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23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5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1266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7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8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1895475" y="2328863"/>
            <a:ext cx="45481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like fish.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我喜欢鱼肉。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1270" name="矩形 1"/>
          <p:cNvSpPr>
            <a:spLocks noChangeArrowheads="1"/>
          </p:cNvSpPr>
          <p:nvPr/>
        </p:nvSpPr>
        <p:spPr bwMode="auto">
          <a:xfrm>
            <a:off x="925513" y="2554288"/>
            <a:ext cx="835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11271" name="文本框 17"/>
          <p:cNvSpPr txBox="1">
            <a:spLocks noChangeArrowheads="1"/>
          </p:cNvSpPr>
          <p:nvPr/>
        </p:nvSpPr>
        <p:spPr bwMode="auto">
          <a:xfrm>
            <a:off x="2033588" y="1397000"/>
            <a:ext cx="5376862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fɪʃ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(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名词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鱼肉；鱼［四会］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TextBox 8"/>
          <p:cNvSpPr txBox="1">
            <a:spLocks noChangeArrowheads="1"/>
          </p:cNvSpPr>
          <p:nvPr/>
        </p:nvSpPr>
        <p:spPr bwMode="auto">
          <a:xfrm>
            <a:off x="2765425" y="3117850"/>
            <a:ext cx="52038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吃鱼</a:t>
            </a:r>
            <a:r>
              <a:rPr lang="en-US" altLang="zh-CN" sz="2400" b="1">
                <a:latin typeface="Times New Roman" panose="02020603050405020304" pitchFamily="18" charset="0"/>
                <a:ea typeface="黑体" panose="02010609060101010101" pitchFamily="49" charset="-122"/>
              </a:rPr>
              <a:t>(fish) </a:t>
            </a: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是件很“费事”的事儿。</a:t>
            </a:r>
            <a:endParaRPr lang="zh-CN" altLang="en-US" sz="2400" b="1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11273" name="组合 2"/>
          <p:cNvGrpSpPr/>
          <p:nvPr/>
        </p:nvGrpSpPr>
        <p:grpSpPr bwMode="auto">
          <a:xfrm>
            <a:off x="968375" y="3368675"/>
            <a:ext cx="1754188" cy="461963"/>
            <a:chOff x="487410" y="4005263"/>
            <a:chExt cx="1755623" cy="461088"/>
          </a:xfrm>
        </p:grpSpPr>
        <p:sp>
          <p:nvSpPr>
            <p:cNvPr id="11274" name="TextBox 10"/>
            <p:cNvSpPr txBox="1">
              <a:spLocks noChangeArrowheads="1"/>
            </p:cNvSpPr>
            <p:nvPr/>
          </p:nvSpPr>
          <p:spPr bwMode="auto">
            <a:xfrm>
              <a:off x="714374" y="4005263"/>
              <a:ext cx="1528659" cy="46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魔法记忆：</a:t>
              </a:r>
              <a:endParaRPr lang="zh-CN" altLang="en-US" sz="2400" b="1">
                <a:solidFill>
                  <a:srgbClr val="0000FF"/>
                </a:solidFill>
                <a:ea typeface="黑体" panose="02010609060101010101" pitchFamily="49" charset="-122"/>
              </a:endParaRPr>
            </a:p>
          </p:txBody>
        </p:sp>
        <p:pic>
          <p:nvPicPr>
            <p:cNvPr id="11275" name="图片 29" descr="花盆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87410" y="4038327"/>
              <a:ext cx="323850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7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06475" y="1474788"/>
            <a:ext cx="100012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图片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89688" y="1524000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78" name="组合 1"/>
          <p:cNvGrpSpPr/>
          <p:nvPr/>
        </p:nvGrpSpPr>
        <p:grpSpPr bwMode="auto">
          <a:xfrm>
            <a:off x="968375" y="3854450"/>
            <a:ext cx="1806575" cy="1514475"/>
            <a:chOff x="603250" y="3113088"/>
            <a:chExt cx="1917700" cy="1485900"/>
          </a:xfrm>
        </p:grpSpPr>
        <p:pic>
          <p:nvPicPr>
            <p:cNvPr id="11279" name="图片 3" descr="泡泡1.pn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603250" y="3113088"/>
              <a:ext cx="1917700" cy="148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0" name="文本框 2"/>
            <p:cNvSpPr txBox="1">
              <a:spLocks noChangeArrowheads="1"/>
            </p:cNvSpPr>
            <p:nvPr/>
          </p:nvSpPr>
          <p:spPr bwMode="auto">
            <a:xfrm>
              <a:off x="856000" y="3428818"/>
              <a:ext cx="1344268" cy="918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Calibri" panose="020F0502020204030204" pitchFamily="34" charset="0"/>
                </a:rPr>
                <a:t>易错点</a:t>
              </a:r>
              <a:endPara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endParaRPr>
            </a:p>
            <a:p>
              <a:pPr algn="ctr"/>
              <a:r>
                <a:rPr lang="zh-CN" altLang="en-US" sz="2400" b="1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Calibri" panose="020F0502020204030204" pitchFamily="34" charset="0"/>
                </a:rPr>
                <a:t>提示</a:t>
              </a:r>
              <a:endPara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32" name="TextBox 2"/>
          <p:cNvSpPr txBox="1">
            <a:spLocks noChangeArrowheads="1"/>
          </p:cNvSpPr>
          <p:nvPr/>
        </p:nvSpPr>
        <p:spPr bwMode="auto">
          <a:xfrm>
            <a:off x="2379663" y="5154613"/>
            <a:ext cx="60325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当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fish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表示“鱼肉”时，是不可数名词，没有复数形式。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1282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27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 27"/>
          <p:cNvGrpSpPr/>
          <p:nvPr/>
        </p:nvGrpSpPr>
        <p:grpSpPr bwMode="auto">
          <a:xfrm>
            <a:off x="-369888" y="4598988"/>
            <a:ext cx="1660526" cy="2216150"/>
            <a:chOff x="-474161" y="4081888"/>
            <a:chExt cx="1981984" cy="2645369"/>
          </a:xfrm>
        </p:grpSpPr>
        <p:pic>
          <p:nvPicPr>
            <p:cNvPr id="13314" name="Picture 47" descr="연필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3740" y="4081888"/>
              <a:ext cx="603122" cy="2435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5" name="Picture 43" descr="꽃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74161" y="4813904"/>
              <a:ext cx="1981984" cy="1913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316" name="图片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84538" y="352425"/>
            <a:ext cx="2586037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1"/>
          <p:cNvSpPr>
            <a:spLocks noChangeArrowheads="1"/>
          </p:cNvSpPr>
          <p:nvPr/>
        </p:nvSpPr>
        <p:spPr bwMode="auto">
          <a:xfrm>
            <a:off x="2114550" y="2519363"/>
            <a:ext cx="59245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 want to drink some milk.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我想喝些牛奶。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18" name="矩形 1"/>
          <p:cNvSpPr>
            <a:spLocks noChangeArrowheads="1"/>
          </p:cNvSpPr>
          <p:nvPr/>
        </p:nvSpPr>
        <p:spPr bwMode="auto">
          <a:xfrm>
            <a:off x="1144588" y="2744788"/>
            <a:ext cx="835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例句：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sp>
        <p:nvSpPr>
          <p:cNvPr id="13319" name="文本框 17"/>
          <p:cNvSpPr txBox="1">
            <a:spLocks noChangeArrowheads="1"/>
          </p:cNvSpPr>
          <p:nvPr/>
        </p:nvSpPr>
        <p:spPr bwMode="auto">
          <a:xfrm>
            <a:off x="2128838" y="1520825"/>
            <a:ext cx="43561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/mɪlk/ 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. (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名词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牛奶 ［四会］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3" name="矩形 1"/>
          <p:cNvSpPr>
            <a:spLocks noChangeArrowheads="1"/>
          </p:cNvSpPr>
          <p:nvPr/>
        </p:nvSpPr>
        <p:spPr bwMode="auto">
          <a:xfrm>
            <a:off x="2116138" y="3381375"/>
            <a:ext cx="4548187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a glass of milk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一杯牛奶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1" name="矩形 1"/>
          <p:cNvSpPr>
            <a:spLocks noChangeArrowheads="1"/>
          </p:cNvSpPr>
          <p:nvPr/>
        </p:nvSpPr>
        <p:spPr bwMode="auto">
          <a:xfrm>
            <a:off x="1146175" y="3606800"/>
            <a:ext cx="835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短语：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pic>
        <p:nvPicPr>
          <p:cNvPr id="13322" name="图片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321425" y="1660525"/>
            <a:ext cx="114300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184738" y="1565515"/>
            <a:ext cx="99060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2117725" y="4216400"/>
            <a:ext cx="31781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milk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是不可数名词。</a:t>
            </a:r>
            <a:endParaRPr lang="zh-CN" altLang="en-US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3325" name="矩形 1"/>
          <p:cNvSpPr>
            <a:spLocks noChangeArrowheads="1"/>
          </p:cNvSpPr>
          <p:nvPr/>
        </p:nvSpPr>
        <p:spPr bwMode="auto">
          <a:xfrm>
            <a:off x="1149350" y="4441825"/>
            <a:ext cx="835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用法：</a:t>
            </a:r>
            <a:endParaRPr lang="zh-CN" altLang="en-US" b="1">
              <a:ea typeface="黑体" panose="02010609060101010101" pitchFamily="49" charset="-122"/>
            </a:endParaRPr>
          </a:p>
        </p:txBody>
      </p:sp>
      <p:pic>
        <p:nvPicPr>
          <p:cNvPr id="13326" name="图片 1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98525" y="5378450"/>
            <a:ext cx="323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7" name="矩形 16"/>
          <p:cNvSpPr>
            <a:spLocks noChangeArrowheads="1"/>
          </p:cNvSpPr>
          <p:nvPr/>
        </p:nvSpPr>
        <p:spPr bwMode="auto">
          <a:xfrm>
            <a:off x="1192213" y="5227638"/>
            <a:ext cx="8032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49" charset="-122"/>
              </a:rPr>
              <a:t>拓展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4" name="矩形 2"/>
          <p:cNvSpPr>
            <a:spLocks noChangeArrowheads="1"/>
          </p:cNvSpPr>
          <p:nvPr/>
        </p:nvSpPr>
        <p:spPr bwMode="auto">
          <a:xfrm>
            <a:off x="2019300" y="5075238"/>
            <a:ext cx="55832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milk 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还可以表示动作，意为“挤奶”。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3329" name="Picture 12" descr="C:\Users\Administrator\Desktop\枫叶副本.gif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726488" y="6257925"/>
            <a:ext cx="4397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/>
      <p:bldP spid="23" grpId="0"/>
      <p:bldP spid="21" grpId="0"/>
      <p:bldP spid="34" grpId="0" build="p"/>
    </p:bldLst>
  </p:timing>
</p:sld>
</file>

<file path=ppt/tags/tag1.xml><?xml version="1.0" encoding="utf-8"?>
<p:tagLst xmlns:p="http://schemas.openxmlformats.org/presentationml/2006/main">
  <p:tag name="KSO_WPP_MARK_KEY" val="2d1d7f64-5c26-44bd-b31c-f2db68089564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2294</Words>
  <Application>WPS 演示</Application>
  <PresentationFormat>全屏显示(4:3)</PresentationFormat>
  <Paragraphs>232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Calibri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Arial Black</vt:lpstr>
      <vt:lpstr>Arial Unicode MS</vt:lpstr>
      <vt:lpstr>Adobe 黑体 Std R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638</cp:revision>
  <dcterms:created xsi:type="dcterms:W3CDTF">2016-01-15T00:46:00Z</dcterms:created>
  <dcterms:modified xsi:type="dcterms:W3CDTF">2023-02-16T02:54:53Z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A2A7550281414F6B87E27E1E2B1CA13B</vt:lpwstr>
  </property>
  <property fmtid="{D5CDD505-2E9C-101B-9397-08002B2CF9AE}" pid="3" name="KSOProductBuildVer">
    <vt:lpwstr>2052-11.1.0.13703</vt:lpwstr>
  </property>
</Properties>
</file>