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46" r:id="rId4"/>
    <p:sldId id="347" r:id="rId5"/>
    <p:sldId id="264" r:id="rId6"/>
    <p:sldId id="345" r:id="rId7"/>
    <p:sldId id="318" r:id="rId8"/>
    <p:sldId id="287" r:id="rId9"/>
    <p:sldId id="335" r:id="rId10"/>
    <p:sldId id="266" r:id="rId11"/>
    <p:sldId id="309" r:id="rId12"/>
    <p:sldId id="320" r:id="rId13"/>
    <p:sldId id="311" r:id="rId14"/>
    <p:sldId id="310" r:id="rId15"/>
    <p:sldId id="270" r:id="rId16"/>
    <p:sldId id="271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99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C6F7AD-6725-4019-8330-AAD1A5FCA9C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9B6AE-2A5D-48B7-B49C-52223E98102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0E8A45-3FDE-4FB1-9DDF-3E803F82D13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1ED7C-A4AD-4DEF-9C03-505DA6CC1CB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4EAEE5F-E707-411F-AEDC-BA319DDFAD6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E14618-A07F-4A96-B9D4-BCEC12F3825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6CE793-CF5C-4DFC-AD42-54802FAD4586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AC939-6D91-4E40-9E02-8CC3E2251BFC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0C0956-EF0D-4B26-885A-1E184B08087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25898-BA61-4CFB-A273-C60052AB0B7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A95A5D-B5BC-4E21-9ACC-E6771D9B9A3D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D8EEFE-5585-4D8A-91B4-EF0595098B7A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506002-F764-4CDE-8029-2499F0499CF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0BE43-7DFA-493A-8F4B-B2C0710F2991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719BA0-3A97-40DB-9C3F-1AFABA2F57CF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FA70E-B79D-4394-AA02-0E4BFA6732A0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586094-D4CA-4DB6-A90B-80EFA9BFA3D5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EFE9C-E385-4C02-B978-06E52050824D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4783805-5CFC-46DA-B189-1419B7160ABC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339B1-3AD2-4CD9-A80F-B01604B4370B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CB24C0-C57D-4D54-AB89-084157DB814E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364B0-B88D-4703-9184-A5FBDBF920E9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单击此处编辑母版标题样式</a:t>
            </a:r>
            <a:endParaRPr lang="zh-CN" altLang="zh-CN">
              <a:sym typeface="Calibri" panose="020F05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  <a:endParaRPr lang="zh-CN" altLang="zh-CN">
              <a:sym typeface="Calibri" panose="020F0502020204030204" pitchFamily="34" charset="0"/>
            </a:endParaRP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  <a:endParaRPr lang="zh-CN" altLang="zh-CN">
              <a:sym typeface="Calibri" panose="020F0502020204030204" pitchFamily="34" charset="0"/>
            </a:endParaRP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  <a:endParaRPr lang="zh-CN" altLang="zh-CN">
              <a:sym typeface="Calibri" panose="020F0502020204030204" pitchFamily="34" charset="0"/>
            </a:endParaRP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  <a:endParaRPr lang="zh-CN" altLang="zh-CN">
              <a:sym typeface="Calibri" panose="020F0502020204030204" pitchFamily="34" charset="0"/>
            </a:endParaRP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  <a:endParaRPr lang="zh-CN" altLang="zh-CN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6790F5-CC69-4353-802C-043EF5DAD6D1}" type="datetime1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BD7250E-324C-4C30-B297-5A8408B70C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>
            <a:spLocks noChangeArrowheads="1"/>
          </p:cNvSpPr>
          <p:nvPr/>
        </p:nvSpPr>
        <p:spPr bwMode="auto">
          <a:xfrm>
            <a:off x="0" y="1196976"/>
            <a:ext cx="1219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Module5   Unit1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315" name="TextBox 4"/>
          <p:cNvSpPr>
            <a:spLocks noChangeArrowheads="1"/>
          </p:cNvSpPr>
          <p:nvPr/>
        </p:nvSpPr>
        <p:spPr bwMode="auto">
          <a:xfrm>
            <a:off x="0" y="2259014"/>
            <a:ext cx="12192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She goes to school on Mondays.</a:t>
            </a:r>
            <a:endParaRPr lang="zh-CN" altLang="en-US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99BCBF-EF5F-49C4-B260-25D14135DA5A}" type="datetime1">
              <a:rPr lang="zh-CN" altLang="en-US">
                <a:solidFill>
                  <a:srgbClr val="898989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1450" y="1917701"/>
            <a:ext cx="511175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640013" y="1125539"/>
            <a:ext cx="72437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She go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es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 to school on Mondays.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8" name="WordArt 4"/>
          <p:cNvSpPr>
            <a:spLocks noChangeArrowheads="1" noChangeShapeType="1"/>
          </p:cNvSpPr>
          <p:nvPr/>
        </p:nvSpPr>
        <p:spPr bwMode="auto">
          <a:xfrm>
            <a:off x="2024035" y="142852"/>
            <a:ext cx="29511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kern="10">
                <a:ln w="12700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can say</a:t>
            </a:r>
            <a:r>
              <a:rPr lang="zh-CN" altLang="en-US" sz="3600" b="1" kern="10">
                <a:ln w="12700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 b="1" kern="10">
              <a:ln w="12700" cmpd="sng">
                <a:solidFill>
                  <a:srgbClr val="EAEAEA"/>
                </a:solidFill>
                <a:round/>
              </a:ln>
              <a:solidFill>
                <a:srgbClr val="800080"/>
              </a:solidFill>
              <a:effectLst>
                <a:prstShdw prst="shdw11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AA9303-A87A-4C02-914C-32D5DF9BC016}" type="datetime1">
              <a:rPr lang="zh-CN" altLang="en-US">
                <a:solidFill>
                  <a:srgbClr val="898989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3388" y="1485901"/>
            <a:ext cx="8712200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352676" y="692151"/>
            <a:ext cx="7243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He go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es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 to school on Mondays.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WordArt 4"/>
          <p:cNvSpPr>
            <a:spLocks noChangeArrowheads="1" noChangeShapeType="1"/>
          </p:cNvSpPr>
          <p:nvPr/>
        </p:nvSpPr>
        <p:spPr bwMode="auto">
          <a:xfrm>
            <a:off x="2381225" y="142852"/>
            <a:ext cx="29511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kern="10">
                <a:ln w="12700" cap="flat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can say</a:t>
            </a:r>
            <a:r>
              <a:rPr lang="zh-CN" altLang="en-US" sz="3600" b="1" kern="10">
                <a:ln w="12700" cap="flat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 b="1" kern="10">
              <a:ln w="12700" cap="flat" cmpd="sng">
                <a:solidFill>
                  <a:srgbClr val="EAEAEA"/>
                </a:solidFill>
                <a:round/>
              </a:ln>
              <a:solidFill>
                <a:srgbClr val="800080"/>
              </a:solidFill>
              <a:effectLst>
                <a:prstShdw prst="shdw11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776414" y="1485900"/>
            <a:ext cx="8664575" cy="5372100"/>
          </a:xfrm>
        </p:spPr>
      </p:pic>
      <p:sp>
        <p:nvSpPr>
          <p:cNvPr id="13315" name="TextBox 4"/>
          <p:cNvSpPr>
            <a:spLocks noChangeArrowheads="1"/>
          </p:cNvSpPr>
          <p:nvPr/>
        </p:nvSpPr>
        <p:spPr bwMode="auto">
          <a:xfrm>
            <a:off x="1920876" y="693739"/>
            <a:ext cx="89646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He play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s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football on Mondays.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316" name="WordArt 4"/>
          <p:cNvSpPr>
            <a:spLocks noChangeArrowheads="1" noChangeShapeType="1"/>
          </p:cNvSpPr>
          <p:nvPr/>
        </p:nvSpPr>
        <p:spPr bwMode="auto">
          <a:xfrm>
            <a:off x="2024034" y="66656"/>
            <a:ext cx="328614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kern="10">
                <a:ln w="12700" cap="flat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can say</a:t>
            </a:r>
            <a:r>
              <a:rPr lang="zh-CN" altLang="en-US" sz="3600" b="1" kern="10">
                <a:ln w="12700" cap="flat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 b="1" kern="10">
              <a:ln w="12700" cap="flat" cmpd="sng">
                <a:solidFill>
                  <a:srgbClr val="EAEAEA"/>
                </a:solidFill>
                <a:round/>
              </a:ln>
              <a:solidFill>
                <a:srgbClr val="800080"/>
              </a:solidFill>
              <a:effectLst>
                <a:prstShdw prst="shdw11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2559050" y="1462088"/>
            <a:ext cx="6985000" cy="5373688"/>
          </a:xfrm>
        </p:spPr>
      </p:pic>
      <p:sp>
        <p:nvSpPr>
          <p:cNvPr id="14339" name="TextBox 4"/>
          <p:cNvSpPr>
            <a:spLocks noChangeArrowheads="1"/>
          </p:cNvSpPr>
          <p:nvPr/>
        </p:nvSpPr>
        <p:spPr bwMode="auto">
          <a:xfrm>
            <a:off x="2063750" y="692150"/>
            <a:ext cx="8966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He play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s</a:t>
            </a:r>
            <a:r>
              <a:rPr lang="en-US" altLang="zh-CN" sz="44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basketball on Mondays.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340" name="WordArt 4"/>
          <p:cNvSpPr>
            <a:spLocks noChangeArrowheads="1" noChangeShapeType="1"/>
          </p:cNvSpPr>
          <p:nvPr/>
        </p:nvSpPr>
        <p:spPr bwMode="auto">
          <a:xfrm>
            <a:off x="1952597" y="142852"/>
            <a:ext cx="30956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b="1" kern="10">
                <a:ln w="12700" cap="flat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can say</a:t>
            </a:r>
            <a:r>
              <a:rPr lang="zh-CN" altLang="en-US" sz="3600" b="1" kern="10">
                <a:ln w="12700" cap="flat" cmpd="sng">
                  <a:solidFill>
                    <a:srgbClr val="EAEAEA"/>
                  </a:solidFill>
                  <a:round/>
                </a:ln>
                <a:solidFill>
                  <a:srgbClr val="800080"/>
                </a:solidFill>
                <a:effectLst>
                  <a:prstShdw prst="shdw11">
                    <a:srgbClr val="C0C0C0">
                      <a:alpha val="76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 b="1" kern="10">
              <a:ln w="12700" cap="flat" cmpd="sng">
                <a:solidFill>
                  <a:srgbClr val="EAEAEA"/>
                </a:solidFill>
                <a:round/>
              </a:ln>
              <a:solidFill>
                <a:srgbClr val="800080"/>
              </a:solidFill>
              <a:effectLst>
                <a:prstShdw prst="shdw11">
                  <a:srgbClr val="C0C0C0">
                    <a:alpha val="76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>
            <a:spLocks noChangeArrowheads="1"/>
          </p:cNvSpPr>
          <p:nvPr/>
        </p:nvSpPr>
        <p:spPr bwMode="auto">
          <a:xfrm>
            <a:off x="3792538" y="836614"/>
            <a:ext cx="40322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Guessing  game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651" name="内容占位符 6"/>
          <p:cNvSpPr>
            <a:spLocks noGrp="1" noChangeArrowheads="1"/>
          </p:cNvSpPr>
          <p:nvPr>
            <p:ph idx="1"/>
          </p:nvPr>
        </p:nvSpPr>
        <p:spPr>
          <a:xfrm>
            <a:off x="3167064" y="1714500"/>
            <a:ext cx="5786437" cy="2808288"/>
          </a:xfrm>
        </p:spPr>
        <p:txBody>
          <a:bodyPr/>
          <a:lstStyle/>
          <a:p>
            <a:pPr marL="342900" indent="-342900" algn="l" eaLnBrk="1" hangingPunct="1"/>
            <a:r>
              <a:rPr lang="en-US" altLang="zh-CN" dirty="0">
                <a:latin typeface="Times New Roman" panose="02020603050405020304" pitchFamily="18" charset="0"/>
              </a:rPr>
              <a:t>Guess what she do</a:t>
            </a:r>
            <a:r>
              <a:rPr lang="zh-CN" altLang="en-US" dirty="0">
                <a:latin typeface="Times New Roman" panose="02020603050405020304" pitchFamily="18" charset="0"/>
              </a:rPr>
              <a:t>es</a:t>
            </a:r>
            <a:r>
              <a:rPr lang="en-US" altLang="zh-CN" dirty="0">
                <a:latin typeface="Times New Roman" panose="02020603050405020304" pitchFamily="18" charset="0"/>
              </a:rPr>
              <a:t> or what  he do</a:t>
            </a:r>
            <a:r>
              <a:rPr lang="zh-CN" altLang="en-US" dirty="0">
                <a:latin typeface="Times New Roman" panose="02020603050405020304" pitchFamily="18" charset="0"/>
              </a:rPr>
              <a:t>es</a:t>
            </a:r>
            <a:r>
              <a:rPr lang="en-US" altLang="zh-CN" dirty="0">
                <a:latin typeface="Times New Roman" panose="02020603050405020304" pitchFamily="18" charset="0"/>
              </a:rPr>
              <a:t> on Mondays</a:t>
            </a:r>
            <a:r>
              <a:rPr lang="zh-CN" altLang="en-US" dirty="0">
                <a:latin typeface="Times New Roman" panose="02020603050405020304" pitchFamily="18" charset="0"/>
              </a:rPr>
              <a:t>.猜一猜他/她星期一做什么。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568576" y="3429000"/>
            <a:ext cx="7629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例：He go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黑体" panose="02010609060101010101" pitchFamily="49" charset="-122"/>
              </a:rPr>
              <a:t>…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Mondays.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She play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黑体" panose="02010609060101010101" pitchFamily="49" charset="-122"/>
              </a:rPr>
              <a:t>…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Mondays.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1054100"/>
            <a:ext cx="8229600" cy="1143000"/>
          </a:xfrm>
        </p:spPr>
        <p:txBody>
          <a:bodyPr/>
          <a:lstStyle/>
          <a:p>
            <a:pPr marL="0" indent="0" eaLnBrk="1" hangingPunct="1"/>
            <a:r>
              <a:rPr lang="en-US" altLang="zh-CN">
                <a:latin typeface="Times New Roman" panose="02020603050405020304" pitchFamily="18" charset="0"/>
              </a:rPr>
              <a:t>Homework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sp>
        <p:nvSpPr>
          <p:cNvPr id="28675" name="Text Box 5"/>
          <p:cNvSpPr>
            <a:spLocks noChangeArrowheads="1"/>
          </p:cNvSpPr>
          <p:nvPr/>
        </p:nvSpPr>
        <p:spPr bwMode="auto">
          <a:xfrm>
            <a:off x="2711450" y="2493963"/>
            <a:ext cx="7543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3399"/>
              </a:buClr>
            </a:pPr>
            <a:r>
              <a:rPr lang="zh-CN" altLang="en-US" sz="2800" b="1" i="1" dirty="0">
                <a:solidFill>
                  <a:srgbClr val="800080"/>
                </a:solidFill>
                <a:sym typeface="Arial" panose="020B0604020202020204" pitchFamily="34" charset="0"/>
              </a:rPr>
              <a:t>1.Read or act the text of  M5 U1.  </a:t>
            </a:r>
            <a:endParaRPr lang="zh-CN" altLang="en-US" sz="2800" b="1" i="1" dirty="0">
              <a:solidFill>
                <a:srgbClr val="800080"/>
              </a:solidFill>
              <a:sym typeface="Arial" panose="020B060402020202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>
                <a:srgbClr val="FF3399"/>
              </a:buClr>
            </a:pPr>
            <a:endParaRPr lang="zh-CN" altLang="en-US" sz="2800" b="1" i="1" dirty="0">
              <a:solidFill>
                <a:srgbClr val="800080"/>
              </a:solidFill>
              <a:sym typeface="Arial" panose="020B0604020202020204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i="1" dirty="0">
                <a:solidFill>
                  <a:srgbClr val="800080"/>
                </a:solidFill>
                <a:sym typeface="Arial" panose="020B0604020202020204" pitchFamily="34" charset="0"/>
              </a:rPr>
              <a:t>2. 和家人谈谈你朋友星期一的活动。</a:t>
            </a:r>
            <a:endParaRPr lang="zh-CN" altLang="en-US" b="1" i="1" dirty="0">
              <a:solidFill>
                <a:srgbClr val="80008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81200" y="1166019"/>
            <a:ext cx="8229600" cy="4525963"/>
          </a:xfrm>
        </p:spPr>
        <p:txBody>
          <a:bodyPr/>
          <a:lstStyle/>
          <a:p>
            <a:r>
              <a:rPr lang="zh-CN" altLang="en-US" dirty="0"/>
              <a:t>教学目标</a:t>
            </a:r>
            <a:r>
              <a:rPr lang="en-US" altLang="zh-CN" dirty="0"/>
              <a:t>:</a:t>
            </a:r>
            <a:endParaRPr lang="en-US" altLang="zh-CN" dirty="0"/>
          </a:p>
          <a:p>
            <a:r>
              <a:rPr lang="en-US" altLang="zh-CN" dirty="0"/>
              <a:t>1.</a:t>
            </a:r>
            <a:r>
              <a:rPr lang="zh-CN" altLang="en-US" dirty="0"/>
              <a:t>学生能正确认读和使用单词或短语</a:t>
            </a:r>
            <a:r>
              <a:rPr lang="en-US" altLang="zh-CN" dirty="0"/>
              <a:t>:play football, on Mondays ,go to</a:t>
            </a:r>
            <a:endParaRPr lang="en-US" altLang="zh-CN" dirty="0"/>
          </a:p>
          <a:p>
            <a:r>
              <a:rPr lang="en-US" altLang="zh-CN" dirty="0"/>
              <a:t>school, who, only, two years old, at home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巩固语言结构</a:t>
            </a:r>
            <a:r>
              <a:rPr lang="en-US" altLang="zh-CN" dirty="0"/>
              <a:t>Does he/she …….?Yes, he/she does. No, he/she doe </a:t>
            </a:r>
            <a:r>
              <a:rPr lang="en-US" altLang="zh-CN" dirty="0" err="1"/>
              <a:t>sn’t</a:t>
            </a:r>
            <a:r>
              <a:rPr lang="en-US" altLang="zh-CN" dirty="0"/>
              <a:t>.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让学生初步感知第三人称形式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6CE793-CF5C-4DFC-AD42-54802FAD4586}" type="datetime1"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09751" y="0"/>
            <a:ext cx="3286125" cy="1143000"/>
          </a:xfrm>
        </p:spPr>
        <p:txBody>
          <a:bodyPr/>
          <a:lstStyle/>
          <a:p>
            <a:pPr marL="0" indent="0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  chant: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9" name="内容占位符 2"/>
          <p:cNvSpPr>
            <a:spLocks noGrp="1" noChangeArrowheads="1"/>
          </p:cNvSpPr>
          <p:nvPr>
            <p:ph idx="1"/>
          </p:nvPr>
        </p:nvSpPr>
        <p:spPr>
          <a:xfrm>
            <a:off x="3309939" y="1071563"/>
            <a:ext cx="6577011" cy="2571750"/>
          </a:xfrm>
        </p:spPr>
        <p:txBody>
          <a:bodyPr/>
          <a:lstStyle/>
          <a:p>
            <a:pPr marL="342900" indent="-342900" algn="l" eaLnBrk="1" hangingPunct="1">
              <a:spcBef>
                <a:spcPct val="0"/>
              </a:spcBef>
              <a:defRPr/>
            </a:pPr>
            <a:r>
              <a:rPr lang="en-US" altLang="zh-CN" sz="36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coffee.</a:t>
            </a:r>
            <a:endParaRPr lang="zh-CN" altLang="en-US" sz="3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spcBef>
                <a:spcPct val="0"/>
              </a:spcBef>
              <a:defRPr/>
            </a:pPr>
            <a:r>
              <a:rPr lang="en-US" altLang="zh-CN" sz="36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tea.</a:t>
            </a:r>
            <a:endParaRPr lang="zh-CN" altLang="en-US" sz="3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spcBef>
                <a:spcPct val="0"/>
              </a:spcBef>
              <a:defRPr/>
            </a:pPr>
            <a:r>
              <a:rPr lang="en-US" altLang="zh-CN" sz="36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like cats</a:t>
            </a:r>
            <a:endParaRPr lang="zh-CN" altLang="en-US" sz="3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spcBef>
                <a:spcPct val="0"/>
              </a:spcBef>
              <a:defRPr/>
            </a:pPr>
            <a:r>
              <a:rPr lang="en-US" altLang="zh-CN" sz="36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they like me.</a:t>
            </a:r>
            <a:endParaRPr lang="zh-CN" altLang="en-US" sz="3600" b="1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defRPr/>
            </a:pP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4881564" y="3714751"/>
            <a:ext cx="55721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coffee.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tea.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don’t like lions</a:t>
            </a:r>
            <a:endParaRPr lang="zh-CN" altLang="en-US" sz="3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they don’t like me.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Host Control 93"/>
          <p:cNvPicPr>
            <a:picLocks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524001" y="44450"/>
            <a:ext cx="9109075" cy="662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3FB32D2-072C-48A2-B7E6-7389195E6FC1}" type="datetime1">
              <a:rPr lang="zh-CN" altLang="en-US">
                <a:solidFill>
                  <a:srgbClr val="898989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136775" y="1196976"/>
            <a:ext cx="7486650" cy="524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495551" y="404814"/>
            <a:ext cx="64055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She go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es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to school on Mondays.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D04AA94-74B9-4086-90AD-D3CA35D08016}" type="datetime1">
              <a:rPr lang="zh-CN" altLang="en-US">
                <a:solidFill>
                  <a:srgbClr val="898989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704975" y="2349500"/>
            <a:ext cx="8928100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352676" y="44450"/>
            <a:ext cx="3260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A:Who's that?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424114" y="620714"/>
            <a:ext cx="2757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B: It's Tom.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784476" y="44450"/>
            <a:ext cx="13684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Who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352676" y="1196975"/>
            <a:ext cx="7777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A: Does Tom go to school on Mondays?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352675" y="1844675"/>
            <a:ext cx="3386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No, he doesn't. 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24501" y="1844675"/>
            <a:ext cx="4786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He's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two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old.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4BD9A04-1F23-45B7-8D06-9D4E43627906}" type="datetime1">
              <a:rPr lang="zh-CN" altLang="en-US">
                <a:solidFill>
                  <a:srgbClr val="898989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5940426" y="324643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656139" y="1701800"/>
            <a:ext cx="15954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847850" y="260351"/>
            <a:ext cx="8451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Ms Smart is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on the pone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with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her </a:t>
            </a:r>
            <a:r>
              <a:rPr lang="zh-CN" altLang="en-US" sz="3600" b="1">
                <a:solidFill>
                  <a:srgbClr val="800080"/>
                </a:solidFill>
                <a:latin typeface="Times New Roman" panose="02020603050405020304" pitchFamily="18" charset="0"/>
              </a:rPr>
              <a:t>friend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2" name="Host Control 94"/>
          <p:cNvPicPr>
            <a:picLocks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920876" y="909639"/>
            <a:ext cx="8494713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167CCA4-566F-464B-B0DB-F97470FB263F}" type="datetime1">
              <a:rPr lang="zh-CN" altLang="en-US">
                <a:solidFill>
                  <a:srgbClr val="898989"/>
                </a:solidFill>
              </a:rPr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2063751" y="404813"/>
            <a:ext cx="5389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B05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00B05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600" b="1">
                <a:solidFill>
                  <a:srgbClr val="00B050"/>
                </a:solidFill>
                <a:latin typeface="Times New Roman" panose="02020603050405020304" pitchFamily="18" charset="0"/>
              </a:rPr>
              <a:t>nswer </a:t>
            </a:r>
            <a:r>
              <a:rPr lang="en-US" altLang="zh-CN" sz="3600" b="1">
                <a:solidFill>
                  <a:srgbClr val="00B050"/>
                </a:solidFill>
                <a:latin typeface="Times New Roman" panose="02020603050405020304" pitchFamily="18" charset="0"/>
              </a:rPr>
              <a:t>the questions:</a:t>
            </a:r>
            <a:endParaRPr lang="zh-CN" altLang="en-US" sz="3600" b="1">
              <a:solidFill>
                <a:srgbClr val="00B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2208214" y="1270001"/>
            <a:ext cx="4460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(1)Is Amy at home?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2279651" y="2997201"/>
            <a:ext cx="44624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(2)Is Sam at home?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755900" y="2128838"/>
            <a:ext cx="3340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No, she isn't.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855913" y="3933826"/>
            <a:ext cx="33401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No, he isn't.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188913"/>
            <a:ext cx="8604250" cy="908050"/>
          </a:xfrm>
        </p:spPr>
        <p:txBody>
          <a:bodyPr/>
          <a:lstStyle/>
          <a:p>
            <a:pPr marL="0" indent="0" eaLnBrk="1" hangingPunct="1"/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Point and find “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goes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,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does</a:t>
            </a:r>
            <a:r>
              <a:rPr lang="en-US" altLang="zh-CN" sz="3600" b="1" dirty="0">
                <a:solidFill>
                  <a:srgbClr val="00B05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”.</a:t>
            </a:r>
            <a:endParaRPr lang="zh-CN" altLang="en-US" sz="3600" b="1" dirty="0">
              <a:solidFill>
                <a:srgbClr val="00B05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3" name="TextBox 3"/>
          <p:cNvSpPr>
            <a:spLocks noChangeArrowheads="1"/>
          </p:cNvSpPr>
          <p:nvPr/>
        </p:nvSpPr>
        <p:spPr bwMode="auto">
          <a:xfrm>
            <a:off x="2206625" y="1412875"/>
            <a:ext cx="7200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She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goes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to school on Mondays.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4" name="TextBox 4"/>
          <p:cNvSpPr>
            <a:spLocks noChangeArrowheads="1"/>
          </p:cNvSpPr>
          <p:nvPr/>
        </p:nvSpPr>
        <p:spPr bwMode="auto">
          <a:xfrm>
            <a:off x="2206625" y="2349500"/>
            <a:ext cx="7200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He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goes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to school on Mondays.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5" name="TextBox 5"/>
          <p:cNvSpPr>
            <a:spLocks noChangeArrowheads="1"/>
          </p:cNvSpPr>
          <p:nvPr/>
        </p:nvSpPr>
        <p:spPr bwMode="auto">
          <a:xfrm>
            <a:off x="2206626" y="3213101"/>
            <a:ext cx="79216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-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Does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Tom go to school on Mondays?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246" name="TextBox 6"/>
          <p:cNvSpPr>
            <a:spLocks noChangeArrowheads="1"/>
          </p:cNvSpPr>
          <p:nvPr/>
        </p:nvSpPr>
        <p:spPr bwMode="auto">
          <a:xfrm>
            <a:off x="2279651" y="4149725"/>
            <a:ext cx="4105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-No, he doesn’t.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3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35efc5e-971f-4cb7-adba-739c3ea0f2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1105</Words>
  <Application>WPS 演示</Application>
  <PresentationFormat>自定义</PresentationFormat>
  <Paragraphs>104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Times New Roman</vt:lpstr>
      <vt:lpstr>微软雅黑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Let’s  chant: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Point and find “goes, does”.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</vt:vector>
  </TitlesOfParts>
  <Company>《She goes to school on Mondays》PPT免费课件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2021-12-26T19:22:00Z</cp:lastPrinted>
  <dcterms:created xsi:type="dcterms:W3CDTF">2021-12-26T19:22:00Z</dcterms:created>
  <dcterms:modified xsi:type="dcterms:W3CDTF">2023-02-16T02:56:29Z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8DDCE549DF894869B9567FE65A37B889</vt:lpwstr>
  </property>
  <property fmtid="{D5CDD505-2E9C-101B-9397-08002B2CF9AE}" pid="7" name="KSOProductBuildVer">
    <vt:lpwstr>2052-11.1.0.13703</vt:lpwstr>
  </property>
</Properties>
</file>