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20" r:id="rId4"/>
    <p:sldId id="321" r:id="rId5"/>
    <p:sldId id="258" r:id="rId6"/>
    <p:sldId id="291" r:id="rId7"/>
    <p:sldId id="292" r:id="rId8"/>
    <p:sldId id="355" r:id="rId9"/>
    <p:sldId id="359" r:id="rId10"/>
    <p:sldId id="278" r:id="rId11"/>
    <p:sldId id="360" r:id="rId12"/>
    <p:sldId id="361" r:id="rId13"/>
    <p:sldId id="265" r:id="rId14"/>
    <p:sldId id="263" r:id="rId15"/>
    <p:sldId id="277" r:id="rId16"/>
    <p:sldId id="264" r:id="rId17"/>
    <p:sldId id="266" r:id="rId18"/>
    <p:sldId id="268" r:id="rId19"/>
    <p:sldId id="362" r:id="rId20"/>
    <p:sldId id="363" r:id="rId21"/>
    <p:sldId id="272" r:id="rId22"/>
    <p:sldId id="273" r:id="rId23"/>
    <p:sldId id="364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0066"/>
    <a:srgbClr val="FF3300"/>
    <a:srgbClr val="003399"/>
    <a:srgbClr val="C06063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09" d="100"/>
          <a:sy n="109" d="100"/>
        </p:scale>
        <p:origin x="-1674" y="-90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chemeClr val="bg1">
              <a:alpha val="50000"/>
            </a:schemeClr>
          </a:solidFill>
        </p:spPr>
        <p:txBody>
          <a:bodyPr/>
          <a:lstStyle>
            <a:lvl1pPr algn="ctr">
              <a:defRPr sz="4000"/>
            </a:lvl1pPr>
          </a:lstStyle>
          <a:p>
            <a:pPr lvl="0"/>
            <a:r>
              <a:rPr lang="zh-CN" noProof="0" smtClean="0">
                <a:sym typeface="Arial" panose="020B0604020202020204" pitchFamily="34" charset="0"/>
              </a:rPr>
              <a:t>单击此处编辑母版标题样式</a:t>
            </a:r>
            <a:endParaRPr lang="zh-CN" noProof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068388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3000">
                <a:solidFill>
                  <a:srgbClr val="CC0000"/>
                </a:solidFill>
              </a:defRPr>
            </a:lvl1pPr>
          </a:lstStyle>
          <a:p>
            <a:pPr lvl="0"/>
            <a:r>
              <a:rPr lang="zh-CN" noProof="0" smtClean="0">
                <a:sym typeface="Arial" panose="020B0604020202020204" pitchFamily="34" charset="0"/>
              </a:rPr>
              <a:t>单击此处编辑母版副标题样式</a:t>
            </a:r>
            <a:endParaRPr lang="zh-CN" noProof="0" smtClean="0"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>
                <a:sym typeface="Arial" panose="020B0604020202020204" pitchFamily="34" charset="0"/>
              </a:rPr>
              <a:t>单击此处编辑母版标题样式</a:t>
            </a:r>
            <a:endParaRPr lang="zh-CN" smtClean="0">
              <a:sym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>
                <a:sym typeface="Arial" panose="020B0604020202020204" pitchFamily="34" charset="0"/>
              </a:rPr>
              <a:t>单击此处编辑母版文本样式</a:t>
            </a:r>
            <a:endParaRPr lang="zh-CN" smtClean="0">
              <a:sym typeface="Arial" panose="020B0604020202020204" pitchFamily="34" charset="0"/>
            </a:endParaRPr>
          </a:p>
          <a:p>
            <a:pPr lvl="1"/>
            <a:r>
              <a:rPr lang="zh-CN" smtClean="0">
                <a:sym typeface="Arial" panose="020B0604020202020204" pitchFamily="34" charset="0"/>
              </a:rPr>
              <a:t>第二级</a:t>
            </a:r>
            <a:endParaRPr lang="zh-CN" smtClean="0">
              <a:sym typeface="Arial" panose="020B0604020202020204" pitchFamily="34" charset="0"/>
            </a:endParaRPr>
          </a:p>
          <a:p>
            <a:pPr lvl="2"/>
            <a:r>
              <a:rPr lang="zh-CN" smtClean="0">
                <a:sym typeface="Arial" panose="020B0604020202020204" pitchFamily="34" charset="0"/>
              </a:rPr>
              <a:t>第三级</a:t>
            </a:r>
            <a:endParaRPr lang="zh-CN" smtClean="0">
              <a:sym typeface="Arial" panose="020B0604020202020204" pitchFamily="34" charset="0"/>
            </a:endParaRPr>
          </a:p>
          <a:p>
            <a:pPr lvl="3"/>
            <a:r>
              <a:rPr lang="zh-CN" smtClean="0">
                <a:sym typeface="Arial" panose="020B0604020202020204" pitchFamily="34" charset="0"/>
              </a:rPr>
              <a:t>第四级</a:t>
            </a:r>
            <a:endParaRPr lang="zh-CN" smtClean="0">
              <a:sym typeface="Arial" panose="020B0604020202020204" pitchFamily="34" charset="0"/>
            </a:endParaRPr>
          </a:p>
          <a:p>
            <a:pPr lvl="4"/>
            <a:r>
              <a:rPr lang="zh-CN" smtClean="0">
                <a:sym typeface="Arial" panose="020B0604020202020204" pitchFamily="34" charset="0"/>
              </a:rPr>
              <a:t>第五级</a:t>
            </a:r>
            <a:endParaRPr lang="zh-CN" smtClean="0">
              <a:sym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>
            <p:ph type="ctrTitle"/>
          </p:nvPr>
        </p:nvSpPr>
        <p:spPr>
          <a:xfrm>
            <a:off x="251520" y="1830387"/>
            <a:ext cx="8640960" cy="1470025"/>
          </a:xfrm>
          <a:solidFill>
            <a:schemeClr val="bg1">
              <a:alpha val="50195"/>
            </a:schemeClr>
          </a:solidFill>
        </p:spPr>
        <p:txBody>
          <a:bodyPr/>
          <a:lstStyle/>
          <a:p>
            <a:r>
              <a:rPr lang="en-US" altLang="zh-CN" sz="4800" dirty="0" smtClean="0">
                <a:solidFill>
                  <a:srgbClr val="00B050"/>
                </a:solidFill>
              </a:rPr>
              <a:t>Module 5 Unit 2 </a:t>
            </a:r>
            <a:br>
              <a:rPr lang="en-US" altLang="zh-CN" sz="4800" dirty="0" smtClean="0">
                <a:solidFill>
                  <a:srgbClr val="00B050"/>
                </a:solidFill>
              </a:rPr>
            </a:br>
            <a:r>
              <a:rPr lang="en-US" altLang="zh-CN" sz="4800" dirty="0" smtClean="0">
                <a:solidFill>
                  <a:srgbClr val="00B050"/>
                </a:solidFill>
              </a:rPr>
              <a:t>Does your mum go to work on Saturdays</a:t>
            </a:r>
            <a:endParaRPr lang="zh-CN" altLang="zh-CN" sz="48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95513" y="5445125"/>
            <a:ext cx="263366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latin typeface="Calibri" panose="020F0502020204030204" pitchFamily="34" charset="0"/>
              </a:rPr>
              <a:t>go to work</a:t>
            </a:r>
            <a:endParaRPr lang="zh-CN" altLang="en-US" sz="4400">
              <a:latin typeface="Calibri" panose="020F0502020204030204" pitchFamily="34" charset="0"/>
            </a:endParaRPr>
          </a:p>
        </p:txBody>
      </p:sp>
      <p:pic>
        <p:nvPicPr>
          <p:cNvPr id="38914" name="Picture 2" descr="F:\资源库\人教\人教精通（三起）3-6\英语人教精通六年级上册（三起）（2014年新编）\Unit 1 I go to school at 8：00\Lesson 3\素材\go to work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696" y="1124744"/>
            <a:ext cx="5106144" cy="3829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95513" y="5445125"/>
            <a:ext cx="29749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latin typeface="Calibri" panose="020F0502020204030204" pitchFamily="34" charset="0"/>
              </a:rPr>
              <a:t>go shopping</a:t>
            </a:r>
            <a:endParaRPr lang="zh-CN" altLang="en-US" sz="4400">
              <a:latin typeface="Calibri" panose="020F0502020204030204" pitchFamily="34" charset="0"/>
            </a:endParaRPr>
          </a:p>
        </p:txBody>
      </p:sp>
      <p:pic>
        <p:nvPicPr>
          <p:cNvPr id="39938" name="Picture 2" descr="F:\资源库\重庆大学（三起）5、6\重庆大学出版社(三起）六年级上册\Unit 3 Around our city\Lesson 2\素材\go shopping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704" y="908720"/>
            <a:ext cx="5394176" cy="4045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30238" y="4941888"/>
            <a:ext cx="8428037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Does your mum go to work on Saturdays</a:t>
            </a:r>
            <a:r>
              <a:rPr lang="en-US" altLang="zh-CN" sz="3200" b="1"/>
              <a:t>?</a:t>
            </a:r>
            <a:endParaRPr lang="zh-CN" altLang="en-US" sz="3200" b="1"/>
          </a:p>
          <a:p>
            <a:pPr eaLnBrk="1" hangingPunct="1"/>
            <a:endParaRPr lang="zh-CN" alt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84213" y="5795963"/>
            <a:ext cx="67706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/>
              <a:t>No</a:t>
            </a:r>
            <a:r>
              <a:rPr lang="en-US" altLang="zh-CN" sz="3200" b="1"/>
              <a:t>, </a:t>
            </a:r>
            <a:r>
              <a:rPr lang="zh-CN" altLang="en-US" sz="3200" b="1"/>
              <a:t>she </a:t>
            </a:r>
            <a:r>
              <a:rPr lang="zh-CN" altLang="en-US" sz="3200" b="1">
                <a:solidFill>
                  <a:srgbClr val="FF0066"/>
                </a:solidFill>
              </a:rPr>
              <a:t>doesn't </a:t>
            </a:r>
            <a:r>
              <a:rPr lang="zh-CN" altLang="en-US" sz="3200" b="1"/>
              <a:t>.</a:t>
            </a:r>
            <a:r>
              <a:rPr lang="en-US" altLang="zh-CN" sz="3200" b="1"/>
              <a:t>/ Yes, she does.</a:t>
            </a:r>
            <a:endParaRPr lang="en-US" altLang="zh-CN" sz="3200" b="1"/>
          </a:p>
        </p:txBody>
      </p:sp>
      <p:pic>
        <p:nvPicPr>
          <p:cNvPr id="21511" name="Picture 7" descr="F:\资源库\湘少（三起）3、4\湘少（三起）三年级上册（2012年新编）\Unit 5 This is my family\素材\mother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704" y="692696"/>
            <a:ext cx="5280587" cy="3960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utoUpdateAnimBg="0"/>
      <p:bldP spid="2150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39750" y="5113338"/>
            <a:ext cx="780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She  </a:t>
            </a:r>
            <a:r>
              <a:rPr lang="en-US" altLang="zh-CN" sz="3600" b="1">
                <a:solidFill>
                  <a:srgbClr val="FF3300"/>
                </a:solidFill>
              </a:rPr>
              <a:t>goes</a:t>
            </a:r>
            <a:r>
              <a:rPr lang="en-US" altLang="zh-CN" sz="3600" b="1"/>
              <a:t> shopping on Saturdays .</a:t>
            </a:r>
            <a:endParaRPr lang="en-US" altLang="zh-CN" sz="3600" b="1"/>
          </a:p>
        </p:txBody>
      </p:sp>
      <p:pic>
        <p:nvPicPr>
          <p:cNvPr id="22533" name="Picture 5" descr="F:\资源库\科普社（三起）3、4、5\科普社（三起）五年级上册（2014年新编）\Lesson 5 What does he like\素材\go shopping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7744" y="908720"/>
            <a:ext cx="4962128" cy="37215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57200" y="5010150"/>
            <a:ext cx="80946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66"/>
                </a:solidFill>
              </a:rPr>
              <a:t>Does</a:t>
            </a:r>
            <a:r>
              <a:rPr lang="en-US" altLang="zh-CN" sz="3200" b="1">
                <a:solidFill>
                  <a:srgbClr val="000099"/>
                </a:solidFill>
              </a:rPr>
              <a:t> </a:t>
            </a:r>
            <a:r>
              <a:rPr lang="en-US" altLang="zh-CN" sz="3200" b="1"/>
              <a:t>your dad go to work on Saturday</a:t>
            </a:r>
            <a:r>
              <a:rPr lang="zh-CN" altLang="en-US" sz="3200" b="1"/>
              <a:t>s</a:t>
            </a:r>
            <a:r>
              <a:rPr lang="en-US" altLang="zh-CN" sz="3200" b="1"/>
              <a:t>?</a:t>
            </a:r>
            <a:endParaRPr lang="zh-CN" altLang="en-US" sz="3200" b="1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25450" y="5613400"/>
            <a:ext cx="4535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/>
              <a:t>No, he </a:t>
            </a:r>
            <a:r>
              <a:rPr lang="en-US" altLang="zh-CN" sz="3200" b="1">
                <a:solidFill>
                  <a:srgbClr val="FF0066"/>
                </a:solidFill>
              </a:rPr>
              <a:t>doesn’t</a:t>
            </a:r>
            <a:r>
              <a:rPr lang="en-US" altLang="zh-CN" sz="3200" b="1"/>
              <a:t>.</a:t>
            </a:r>
            <a:endParaRPr lang="en-US" altLang="zh-CN" sz="3200" b="1"/>
          </a:p>
        </p:txBody>
      </p:sp>
      <p:pic>
        <p:nvPicPr>
          <p:cNvPr id="23558" name="Picture 6" descr="F:\资源库\北师大\北师大（三起）五年级上册（2014年新编）\Unit 1 Jobs\Unit 1 Jobs Lesson 3\素材\worker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6259" y="764704"/>
            <a:ext cx="4896544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92275" y="846138"/>
            <a:ext cx="6132513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39999"/>
                  </a:schemeClr>
                </a:solidFill>
              </a14:hiddenFill>
            </a:ext>
          </a:extLst>
        </p:spPr>
        <p:txBody>
          <a:bodyPr/>
          <a:lstStyle/>
          <a:p>
            <a:r>
              <a:rPr lang="en-US" altLang="zh-CN" sz="2800" smtClean="0"/>
              <a:t>He  </a:t>
            </a:r>
            <a:r>
              <a:rPr lang="en-US" altLang="zh-CN" sz="2800" smtClean="0">
                <a:solidFill>
                  <a:srgbClr val="FF3300"/>
                </a:solidFill>
              </a:rPr>
              <a:t>plays</a:t>
            </a:r>
            <a:r>
              <a:rPr lang="en-US" altLang="zh-CN" sz="2800" smtClean="0"/>
              <a:t> football on Saturdays.</a:t>
            </a:r>
            <a:endParaRPr lang="en-US" altLang="zh-CN" sz="2800" smtClean="0"/>
          </a:p>
        </p:txBody>
      </p:sp>
      <p:pic>
        <p:nvPicPr>
          <p:cNvPr id="24581" name="Picture 5" descr="F:\资源库\河北教育\河北教育（一起）1、2、3、5、6\英语冀教（一起）六年级上册（2014年新编）\Unit 2 Winter in Canada\Lesson 9 A Skating Lesson\素材\play football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1720" y="2388184"/>
            <a:ext cx="5178152" cy="38836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"/>
          <p:cNvSpPr>
            <a:spLocks noChangeArrowheads="1"/>
          </p:cNvSpPr>
          <p:nvPr/>
        </p:nvSpPr>
        <p:spPr bwMode="auto">
          <a:xfrm>
            <a:off x="3563938" y="5464175"/>
            <a:ext cx="20732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latin typeface="Calibri" panose="020F0502020204030204" pitchFamily="34" charset="0"/>
              </a:rPr>
              <a:t>Monday</a:t>
            </a:r>
            <a:endParaRPr lang="zh-CN" altLang="en-US" sz="4400">
              <a:latin typeface="Calibri" panose="020F0502020204030204" pitchFamily="34" charset="0"/>
            </a:endParaRPr>
          </a:p>
        </p:txBody>
      </p:sp>
      <p:pic>
        <p:nvPicPr>
          <p:cNvPr id="27652" name="Picture 4" descr="F:\资源库\陕西旅游（三起）3、4\英语陕旅（三起）四年级上册（2013年新编）\Unit 7 It's Tuesday\Part A\素材\Monday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672" y="980728"/>
            <a:ext cx="5610200" cy="4207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F:\资源库\陕西旅游（三起）3、4\英语陕旅（三起）四年级上册（2013年新编）\Unit 7 It's Tuesday\Part A\素材\Saturday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621336">
            <a:off x="2189438" y="1282808"/>
            <a:ext cx="5250160" cy="39376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5" name="矩形 5"/>
          <p:cNvSpPr>
            <a:spLocks noChangeArrowheads="1"/>
          </p:cNvSpPr>
          <p:nvPr/>
        </p:nvSpPr>
        <p:spPr bwMode="auto">
          <a:xfrm>
            <a:off x="3059113" y="5486400"/>
            <a:ext cx="2197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latin typeface="Calibri" panose="020F0502020204030204" pitchFamily="34" charset="0"/>
              </a:rPr>
              <a:t>Saturday</a:t>
            </a:r>
            <a:endParaRPr lang="zh-CN" altLang="en-US" sz="4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4213" y="5300663"/>
            <a:ext cx="70564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Calibri" panose="020F0502020204030204" pitchFamily="34" charset="0"/>
              </a:rPr>
              <a:t>My sister goes to school on Mondays.</a:t>
            </a:r>
            <a:endParaRPr lang="en-US" altLang="zh-CN" sz="3600">
              <a:latin typeface="Calibri" panose="020F0502020204030204" pitchFamily="34" charset="0"/>
            </a:endParaRPr>
          </a:p>
          <a:p>
            <a:pPr eaLnBrk="1" hangingPunct="1"/>
            <a:r>
              <a:rPr lang="en-US" altLang="zh-CN" sz="3600">
                <a:latin typeface="Calibri" panose="020F0502020204030204" pitchFamily="34" charset="0"/>
              </a:rPr>
              <a:t>And so do I.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pic>
        <p:nvPicPr>
          <p:cNvPr id="40962" name="Picture 2" descr="F:\资源库\湘少（三起）3、4\湘少（三起）三年级上册（2012年新编）\Unit 6 Who's he\素材\sisters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524475">
            <a:off x="1907704" y="908720"/>
            <a:ext cx="5322168" cy="39916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87450" y="5273675"/>
            <a:ext cx="70564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Calibri" panose="020F0502020204030204" pitchFamily="34" charset="0"/>
              </a:rPr>
              <a:t>Mum goes to work on Monday.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pic>
        <p:nvPicPr>
          <p:cNvPr id="41986" name="Picture 2" descr="F:\资源库\北师大\北师大七年级上册（2013年新编）\Get Ready\C Your Family\素材\workers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286877">
            <a:off x="1619672" y="836712"/>
            <a:ext cx="5394176" cy="40456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836613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39999"/>
                  </a:schemeClr>
                </a:solidFill>
              </a14:hiddenFill>
            </a:ext>
          </a:extLst>
        </p:spPr>
        <p:txBody>
          <a:bodyPr/>
          <a:lstStyle/>
          <a:p>
            <a:r>
              <a:rPr lang="zh-CN" altLang="en-US" sz="4000" smtClean="0">
                <a:solidFill>
                  <a:srgbClr val="00B050"/>
                </a:solidFill>
                <a:latin typeface="Calibri" panose="020F0502020204030204" pitchFamily="34" charset="0"/>
              </a:rPr>
              <a:t>Can you  make some sentences?</a:t>
            </a:r>
            <a:endParaRPr lang="zh-CN" altLang="en-US" sz="4000" smtClean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42988" y="2205038"/>
            <a:ext cx="6697662" cy="2355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39999"/>
                  </a:schemeClr>
                </a:solidFill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smtClean="0">
                <a:latin typeface="Calibri" panose="020F0502020204030204" pitchFamily="34" charset="0"/>
              </a:rPr>
              <a:t>I like--.                   He like</a:t>
            </a:r>
            <a:r>
              <a:rPr lang="zh-CN" altLang="en-US" sz="4000" smtClean="0">
                <a:solidFill>
                  <a:srgbClr val="FF0000"/>
                </a:solidFill>
                <a:latin typeface="Calibri" panose="020F0502020204030204" pitchFamily="34" charset="0"/>
              </a:rPr>
              <a:t>s </a:t>
            </a:r>
            <a:r>
              <a:rPr lang="zh-CN" altLang="en-US" sz="4000" smtClean="0">
                <a:latin typeface="Calibri" panose="020F0502020204030204" pitchFamily="34" charset="0"/>
              </a:rPr>
              <a:t>--.</a:t>
            </a:r>
            <a:endParaRPr lang="zh-CN" altLang="en-US" sz="400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smtClean="0">
                <a:latin typeface="Calibri" panose="020F0502020204030204" pitchFamily="34" charset="0"/>
              </a:rPr>
              <a:t>You play--.            He play</a:t>
            </a:r>
            <a:r>
              <a:rPr lang="zh-CN" altLang="en-US" sz="4000" smtClean="0">
                <a:solidFill>
                  <a:srgbClr val="FF0000"/>
                </a:solidFill>
                <a:latin typeface="Calibri" panose="020F0502020204030204" pitchFamily="34" charset="0"/>
              </a:rPr>
              <a:t>s</a:t>
            </a:r>
            <a:r>
              <a:rPr lang="zh-CN" altLang="en-US" sz="4000" smtClean="0">
                <a:latin typeface="Calibri" panose="020F0502020204030204" pitchFamily="34" charset="0"/>
              </a:rPr>
              <a:t>--.</a:t>
            </a:r>
            <a:endParaRPr lang="zh-CN" altLang="en-US" sz="400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smtClean="0">
                <a:latin typeface="Calibri" panose="020F0502020204030204" pitchFamily="34" charset="0"/>
              </a:rPr>
              <a:t>I go--.                     She go</a:t>
            </a:r>
            <a:r>
              <a:rPr lang="zh-CN" altLang="en-US" sz="4000" smtClean="0">
                <a:solidFill>
                  <a:srgbClr val="FF0000"/>
                </a:solidFill>
                <a:latin typeface="Calibri" panose="020F0502020204030204" pitchFamily="34" charset="0"/>
              </a:rPr>
              <a:t>es</a:t>
            </a:r>
            <a:r>
              <a:rPr lang="zh-CN" altLang="en-US" sz="4000" smtClean="0">
                <a:latin typeface="Calibri" panose="020F0502020204030204" pitchFamily="34" charset="0"/>
              </a:rPr>
              <a:t>--.</a:t>
            </a:r>
            <a:endParaRPr lang="zh-CN" altLang="en-US" sz="400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zh-CN" altLang="zh-CN" sz="2800" smtClean="0"/>
            </a:br>
            <a:endParaRPr lang="zh-CN" altLang="zh-CN" sz="28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55850"/>
            <a:ext cx="8229600" cy="27289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39999"/>
                  </a:schemeClr>
                </a:solidFill>
              </a14:hiddenFill>
            </a:ext>
          </a:extLst>
        </p:spPr>
        <p:txBody>
          <a:bodyPr/>
          <a:lstStyle/>
          <a:p>
            <a:endParaRPr lang="zh-CN" altLang="zh-CN" sz="2800" b="1" dirty="0" smtClean="0">
              <a:solidFill>
                <a:srgbClr val="000099"/>
              </a:solidFill>
            </a:endParaRPr>
          </a:p>
          <a:p>
            <a:r>
              <a:rPr lang="zh-CN" altLang="zh-CN" sz="2800" b="1" dirty="0" smtClean="0">
                <a:solidFill>
                  <a:srgbClr val="000099"/>
                </a:solidFill>
              </a:rPr>
              <a:t>I go to school on Mondays.</a:t>
            </a:r>
            <a:endParaRPr lang="zh-CN" altLang="zh-CN" sz="2800" b="1" dirty="0" smtClean="0">
              <a:solidFill>
                <a:srgbClr val="000099"/>
              </a:solidFill>
            </a:endParaRPr>
          </a:p>
          <a:p>
            <a:r>
              <a:rPr lang="zh-CN" altLang="zh-CN" sz="2800" b="1" dirty="0" smtClean="0">
                <a:solidFill>
                  <a:srgbClr val="000099"/>
                </a:solidFill>
              </a:rPr>
              <a:t>My sister </a:t>
            </a:r>
            <a:r>
              <a:rPr lang="zh-CN" altLang="zh-CN" sz="2800" b="1" dirty="0" smtClean="0">
                <a:solidFill>
                  <a:srgbClr val="FF0066"/>
                </a:solidFill>
              </a:rPr>
              <a:t>goes</a:t>
            </a:r>
            <a:r>
              <a:rPr lang="zh-CN" altLang="zh-CN" sz="2800" b="1" dirty="0" smtClean="0">
                <a:solidFill>
                  <a:srgbClr val="000099"/>
                </a:solidFill>
              </a:rPr>
              <a:t> too.</a:t>
            </a:r>
            <a:endParaRPr lang="zh-CN" altLang="zh-CN" sz="2800" b="1" dirty="0" smtClean="0">
              <a:solidFill>
                <a:srgbClr val="000099"/>
              </a:solidFill>
            </a:endParaRPr>
          </a:p>
          <a:p>
            <a:r>
              <a:rPr lang="zh-CN" altLang="zh-CN" sz="2800" b="1" dirty="0" smtClean="0">
                <a:solidFill>
                  <a:srgbClr val="000099"/>
                </a:solidFill>
              </a:rPr>
              <a:t>She </a:t>
            </a:r>
            <a:r>
              <a:rPr lang="zh-CN" altLang="zh-CN" sz="2800" b="1" dirty="0" smtClean="0">
                <a:solidFill>
                  <a:srgbClr val="FF0066"/>
                </a:solidFill>
              </a:rPr>
              <a:t>goes</a:t>
            </a:r>
            <a:r>
              <a:rPr lang="zh-CN" altLang="zh-CN" sz="2800" b="1" dirty="0" smtClean="0">
                <a:solidFill>
                  <a:srgbClr val="000099"/>
                </a:solidFill>
              </a:rPr>
              <a:t> to school on Tuesdays.</a:t>
            </a:r>
            <a:endParaRPr lang="zh-CN" altLang="zh-CN" sz="2800" b="1" dirty="0" smtClean="0">
              <a:solidFill>
                <a:srgbClr val="000099"/>
              </a:solidFill>
            </a:endParaRPr>
          </a:p>
          <a:p>
            <a:r>
              <a:rPr lang="zh-CN" altLang="zh-CN" sz="2800" b="1" dirty="0" smtClean="0">
                <a:solidFill>
                  <a:srgbClr val="000099"/>
                </a:solidFill>
              </a:rPr>
              <a:t>And so do you.</a:t>
            </a:r>
            <a:endParaRPr lang="zh-CN" altLang="zh-CN" sz="2800" b="1" dirty="0" smtClean="0">
              <a:solidFill>
                <a:srgbClr val="000099"/>
              </a:solidFill>
            </a:endParaRPr>
          </a:p>
        </p:txBody>
      </p:sp>
      <p:sp>
        <p:nvSpPr>
          <p:cNvPr id="34820" name="WordArt 4"/>
          <p:cNvSpPr>
            <a:spLocks noChangeArrowheads="1" noChangeShapeType="1"/>
          </p:cNvSpPr>
          <p:nvPr/>
        </p:nvSpPr>
        <p:spPr bwMode="auto">
          <a:xfrm>
            <a:off x="611188" y="1179513"/>
            <a:ext cx="4394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Chant: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 build="p"/>
      <p:bldP spid="348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39999"/>
                  </a:schemeClr>
                </a:solidFill>
              </a14:hiddenFill>
            </a:ext>
          </a:extLst>
        </p:spPr>
        <p:txBody>
          <a:bodyPr/>
          <a:lstStyle/>
          <a:p>
            <a:r>
              <a:rPr lang="zh-CN" altLang="zh-CN" sz="3600" b="1" dirty="0" smtClean="0">
                <a:solidFill>
                  <a:srgbClr val="000099"/>
                </a:solidFill>
              </a:rPr>
              <a:t>Mum </a:t>
            </a:r>
            <a:r>
              <a:rPr lang="zh-CN" altLang="zh-CN" sz="3600" b="1" dirty="0" smtClean="0">
                <a:solidFill>
                  <a:srgbClr val="FF0066"/>
                </a:solidFill>
              </a:rPr>
              <a:t>goes</a:t>
            </a:r>
            <a:r>
              <a:rPr lang="zh-CN" altLang="zh-CN" sz="3600" b="1" dirty="0" smtClean="0">
                <a:solidFill>
                  <a:srgbClr val="000099"/>
                </a:solidFill>
              </a:rPr>
              <a:t> to work on Mondays .</a:t>
            </a:r>
            <a:endParaRPr lang="zh-CN" altLang="zh-CN" sz="3600" b="1" dirty="0" smtClean="0">
              <a:solidFill>
                <a:srgbClr val="000099"/>
              </a:solidFill>
            </a:endParaRPr>
          </a:p>
          <a:p>
            <a:r>
              <a:rPr lang="zh-CN" altLang="zh-CN" sz="3600" b="1" dirty="0" smtClean="0">
                <a:solidFill>
                  <a:srgbClr val="000099"/>
                </a:solidFill>
              </a:rPr>
              <a:t>And dad </a:t>
            </a:r>
            <a:r>
              <a:rPr lang="zh-CN" altLang="zh-CN" sz="3600" b="1" dirty="0" smtClean="0">
                <a:solidFill>
                  <a:srgbClr val="FF0066"/>
                </a:solidFill>
              </a:rPr>
              <a:t>goes</a:t>
            </a:r>
            <a:r>
              <a:rPr lang="zh-CN" altLang="zh-CN" sz="3600" b="1" dirty="0" smtClean="0">
                <a:solidFill>
                  <a:srgbClr val="000099"/>
                </a:solidFill>
              </a:rPr>
              <a:t> too.</a:t>
            </a:r>
            <a:endParaRPr lang="zh-CN" altLang="zh-CN" sz="3600" b="1" dirty="0" smtClean="0">
              <a:solidFill>
                <a:srgbClr val="000099"/>
              </a:solidFill>
            </a:endParaRPr>
          </a:p>
          <a:p>
            <a:r>
              <a:rPr lang="zh-CN" altLang="zh-CN" sz="3600" b="1" dirty="0" smtClean="0">
                <a:solidFill>
                  <a:srgbClr val="000099"/>
                </a:solidFill>
              </a:rPr>
              <a:t>He </a:t>
            </a:r>
            <a:r>
              <a:rPr lang="zh-CN" altLang="zh-CN" sz="3600" b="1" dirty="0" smtClean="0">
                <a:solidFill>
                  <a:srgbClr val="FF0066"/>
                </a:solidFill>
              </a:rPr>
              <a:t>goes</a:t>
            </a:r>
            <a:r>
              <a:rPr lang="zh-CN" altLang="zh-CN" sz="3600" b="1" dirty="0" smtClean="0">
                <a:solidFill>
                  <a:srgbClr val="000099"/>
                </a:solidFill>
              </a:rPr>
              <a:t> to work on Tuesdays.</a:t>
            </a:r>
            <a:endParaRPr lang="zh-CN" altLang="zh-CN" sz="3600" b="1" dirty="0" smtClean="0">
              <a:solidFill>
                <a:srgbClr val="000099"/>
              </a:solidFill>
            </a:endParaRPr>
          </a:p>
          <a:p>
            <a:r>
              <a:rPr lang="zh-CN" altLang="zh-CN" sz="3600" b="1" dirty="0" smtClean="0">
                <a:solidFill>
                  <a:srgbClr val="000099"/>
                </a:solidFill>
              </a:rPr>
              <a:t>But not you.</a:t>
            </a:r>
            <a:endParaRPr lang="zh-CN" altLang="zh-CN" sz="3600" b="1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33009" y="2967335"/>
            <a:ext cx="38779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Thank you!</a:t>
            </a:r>
            <a:endParaRPr lang="zh-CN" altLang="en-US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>
          <a:xfrm>
            <a:off x="681038" y="1082675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39999"/>
                  </a:schemeClr>
                </a:solidFill>
              </a14:hiddenFill>
            </a:ext>
          </a:extLst>
        </p:spPr>
        <p:txBody>
          <a:bodyPr/>
          <a:lstStyle/>
          <a:p>
            <a:r>
              <a:rPr lang="zh-CN" altLang="en-US" sz="4000" dirty="0" smtClean="0">
                <a:solidFill>
                  <a:srgbClr val="00B050"/>
                </a:solidFill>
                <a:latin typeface="Calibri" panose="020F0502020204030204" pitchFamily="34" charset="0"/>
              </a:rPr>
              <a:t>Let's read the sentences together:</a:t>
            </a:r>
            <a:endParaRPr lang="zh-CN" altLang="en-US" sz="40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81038" y="2673350"/>
            <a:ext cx="7788275" cy="2087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39999"/>
                  </a:schemeClr>
                </a:solidFill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latin typeface="Calibri" panose="020F0502020204030204" pitchFamily="34" charset="0"/>
              </a:rPr>
              <a:t>I like </a:t>
            </a:r>
            <a:r>
              <a:rPr lang="zh-CN" altLang="en-US" sz="3600" u="sng" dirty="0" smtClean="0">
                <a:latin typeface="Calibri" panose="020F0502020204030204" pitchFamily="34" charset="0"/>
              </a:rPr>
              <a:t>fish</a:t>
            </a:r>
            <a:r>
              <a:rPr lang="zh-CN" altLang="en-US" sz="3600" dirty="0" smtClean="0">
                <a:latin typeface="Calibri" panose="020F0502020204030204" pitchFamily="34" charset="0"/>
              </a:rPr>
              <a:t>.                   </a:t>
            </a:r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He</a:t>
            </a:r>
            <a:r>
              <a:rPr lang="zh-CN" altLang="en-US" sz="3600" dirty="0" smtClean="0">
                <a:latin typeface="Calibri" panose="020F0502020204030204" pitchFamily="34" charset="0"/>
              </a:rPr>
              <a:t> like</a:t>
            </a:r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s  </a:t>
            </a:r>
            <a:r>
              <a:rPr lang="zh-CN" altLang="en-US" sz="3600" u="sng" dirty="0" smtClean="0">
                <a:latin typeface="Calibri" panose="020F0502020204030204" pitchFamily="34" charset="0"/>
              </a:rPr>
              <a:t>fish</a:t>
            </a:r>
            <a:r>
              <a:rPr lang="zh-CN" altLang="en-US" sz="3600" dirty="0" smtClean="0">
                <a:latin typeface="Calibri" panose="020F0502020204030204" pitchFamily="34" charset="0"/>
              </a:rPr>
              <a:t>.</a:t>
            </a:r>
            <a:endParaRPr lang="zh-CN" altLang="en-US" sz="3600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latin typeface="Calibri" panose="020F0502020204030204" pitchFamily="34" charset="0"/>
              </a:rPr>
              <a:t>You  play </a:t>
            </a:r>
            <a:r>
              <a:rPr lang="zh-CN" altLang="en-US" sz="3600" u="sng" dirty="0" smtClean="0">
                <a:latin typeface="Calibri" panose="020F0502020204030204" pitchFamily="34" charset="0"/>
              </a:rPr>
              <a:t>football</a:t>
            </a:r>
            <a:r>
              <a:rPr lang="zh-CN" altLang="en-US" sz="3600" dirty="0" smtClean="0">
                <a:latin typeface="Calibri" panose="020F0502020204030204" pitchFamily="34" charset="0"/>
              </a:rPr>
              <a:t>.    </a:t>
            </a:r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He</a:t>
            </a:r>
            <a:r>
              <a:rPr lang="zh-CN" altLang="en-US" sz="3600" dirty="0" smtClean="0">
                <a:latin typeface="Calibri" panose="020F0502020204030204" pitchFamily="34" charset="0"/>
              </a:rPr>
              <a:t> play</a:t>
            </a:r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s  </a:t>
            </a:r>
            <a:r>
              <a:rPr lang="zh-CN" altLang="en-US" sz="3600" u="sng" dirty="0" smtClean="0">
                <a:latin typeface="Calibri" panose="020F0502020204030204" pitchFamily="34" charset="0"/>
              </a:rPr>
              <a:t>football</a:t>
            </a:r>
            <a:r>
              <a:rPr lang="zh-CN" altLang="en-US" sz="3600" dirty="0" smtClean="0">
                <a:latin typeface="Calibri" panose="020F0502020204030204" pitchFamily="34" charset="0"/>
              </a:rPr>
              <a:t>.</a:t>
            </a:r>
            <a:endParaRPr lang="zh-CN" altLang="en-US" sz="3600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latin typeface="Calibri" panose="020F0502020204030204" pitchFamily="34" charset="0"/>
              </a:rPr>
              <a:t>I  go </a:t>
            </a:r>
            <a:r>
              <a:rPr lang="zh-CN" altLang="en-US" sz="3600" u="sng" dirty="0" smtClean="0">
                <a:latin typeface="Calibri" panose="020F0502020204030204" pitchFamily="34" charset="0"/>
              </a:rPr>
              <a:t>to school</a:t>
            </a:r>
            <a:r>
              <a:rPr lang="zh-CN" altLang="en-US" sz="3600" dirty="0" smtClean="0">
                <a:latin typeface="Calibri" panose="020F0502020204030204" pitchFamily="34" charset="0"/>
              </a:rPr>
              <a:t>.          </a:t>
            </a:r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She</a:t>
            </a:r>
            <a:r>
              <a:rPr lang="zh-CN" altLang="en-US" sz="3600" dirty="0" smtClean="0">
                <a:latin typeface="Calibri" panose="020F0502020204030204" pitchFamily="34" charset="0"/>
              </a:rPr>
              <a:t> go</a:t>
            </a:r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es </a:t>
            </a:r>
            <a:r>
              <a:rPr lang="zh-CN" altLang="en-US" sz="3600" dirty="0" smtClean="0">
                <a:latin typeface="Calibri" panose="020F0502020204030204" pitchFamily="34" charset="0"/>
              </a:rPr>
              <a:t> </a:t>
            </a:r>
            <a:r>
              <a:rPr lang="zh-CN" altLang="en-US" sz="3600" u="sng" dirty="0" smtClean="0">
                <a:latin typeface="Calibri" panose="020F0502020204030204" pitchFamily="34" charset="0"/>
              </a:rPr>
              <a:t>to school</a:t>
            </a:r>
            <a:r>
              <a:rPr lang="zh-CN" altLang="en-US" sz="3600" dirty="0" smtClean="0">
                <a:latin typeface="Calibri" panose="020F0502020204030204" pitchFamily="34" charset="0"/>
              </a:rPr>
              <a:t>.</a:t>
            </a:r>
            <a:endParaRPr lang="zh-CN" altLang="en-US" sz="3600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696913" y="5229225"/>
            <a:ext cx="5976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Likes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是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like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的第三人称单数。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908175" y="350838"/>
            <a:ext cx="1841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3200" b="1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391025" y="2060575"/>
            <a:ext cx="40687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Calibri" panose="020F0502020204030204" pitchFamily="34" charset="0"/>
              </a:rPr>
              <a:t>The cat </a:t>
            </a:r>
            <a:r>
              <a:rPr lang="en-US" altLang="zh-CN" sz="3600">
                <a:solidFill>
                  <a:srgbClr val="FF0066"/>
                </a:solidFill>
                <a:latin typeface="Calibri" panose="020F0502020204030204" pitchFamily="34" charset="0"/>
              </a:rPr>
              <a:t>likes</a:t>
            </a:r>
            <a:r>
              <a:rPr lang="en-US" altLang="zh-CN" sz="3600">
                <a:latin typeface="Calibri" panose="020F0502020204030204" pitchFamily="34" charset="0"/>
              </a:rPr>
              <a:t> fish.</a:t>
            </a:r>
            <a:endParaRPr lang="en-US" altLang="zh-CN" sz="3600">
              <a:latin typeface="Calibri" panose="020F0502020204030204" pitchFamily="34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391025" y="4678363"/>
            <a:ext cx="4464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Calibri" panose="020F0502020204030204" pitchFamily="34" charset="0"/>
              </a:rPr>
              <a:t>The dog </a:t>
            </a:r>
            <a:r>
              <a:rPr lang="en-US" altLang="zh-CN" sz="3600">
                <a:solidFill>
                  <a:srgbClr val="FF0066"/>
                </a:solidFill>
                <a:latin typeface="Calibri" panose="020F0502020204030204" pitchFamily="34" charset="0"/>
              </a:rPr>
              <a:t>likes </a:t>
            </a:r>
            <a:r>
              <a:rPr lang="en-US" altLang="zh-CN" sz="3600">
                <a:latin typeface="Calibri" panose="020F0502020204030204" pitchFamily="34" charset="0"/>
              </a:rPr>
              <a:t>meat.</a:t>
            </a:r>
            <a:endParaRPr lang="en-US" altLang="zh-CN" sz="3600">
              <a:latin typeface="Calibri" panose="020F0502020204030204" pitchFamily="34" charset="0"/>
            </a:endParaRPr>
          </a:p>
        </p:txBody>
      </p:sp>
      <p:pic>
        <p:nvPicPr>
          <p:cNvPr id="11271" name="Picture 7" descr="F:\资源库\英语外研新标准（三起）五年级下册（2014年新编）\Module 10\Unit 2 I'm in New York now\素材\pet\pet cat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5049" y="1063240"/>
            <a:ext cx="3369348" cy="25270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72" name="Picture 8" descr="F:\资源库\湘少（三起）3、4\湘少（三起）三年级上册（2012年新编）\Unit 11 I like the bird\素材\do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049" y="3862201"/>
            <a:ext cx="3369348" cy="25270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utoUpdateAnimBg="0"/>
      <p:bldP spid="11269" grpId="0" autoUpdateAnimBg="0"/>
      <p:bldP spid="1127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`PH)_]TI8TLM$JMV}V$J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7" name="AutoShape 3" descr="`PH)_]TI8TLM$JMV}V$J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8" name="AutoShape 4" descr="`PH)_]TI8TLM$JMV}V$J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33550" y="4941888"/>
            <a:ext cx="583247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latin typeface="Calibri" panose="020F0502020204030204" pitchFamily="34" charset="0"/>
              </a:rPr>
              <a:t>Dose the cat like fish?</a:t>
            </a:r>
            <a:endParaRPr lang="en-US" altLang="zh-CN" sz="4000">
              <a:latin typeface="Calibri" panose="020F0502020204030204" pitchFamily="34" charset="0"/>
            </a:endParaRPr>
          </a:p>
          <a:p>
            <a:pPr eaLnBrk="1" hangingPunct="1"/>
            <a:r>
              <a:rPr lang="en-US" altLang="zh-CN" sz="4000">
                <a:latin typeface="Calibri" panose="020F0502020204030204" pitchFamily="34" charset="0"/>
              </a:rPr>
              <a:t>Yes, it does.</a:t>
            </a:r>
            <a:endParaRPr lang="zh-CN" altLang="en-US" sz="4000">
              <a:latin typeface="Calibri" panose="020F0502020204030204" pitchFamily="34" charset="0"/>
            </a:endParaRPr>
          </a:p>
        </p:txBody>
      </p:sp>
      <p:pic>
        <p:nvPicPr>
          <p:cNvPr id="12294" name="Picture 6" descr="F:\资源库\外研\外研通用7、9\英语外研通用版九年级上册（2014年新编）\Module 10 Australia\Unit 2 The game that they like most is Australian football\素材\fish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02565" y="692696"/>
            <a:ext cx="4434069" cy="3325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484438" y="5445125"/>
            <a:ext cx="49672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latin typeface="Calibri" panose="020F0502020204030204" pitchFamily="34" charset="0"/>
              </a:rPr>
              <a:t>Play football</a:t>
            </a:r>
            <a:endParaRPr lang="zh-CN" altLang="en-US" sz="4800">
              <a:latin typeface="Calibri" panose="020F0502020204030204" pitchFamily="34" charset="0"/>
            </a:endParaRPr>
          </a:p>
        </p:txBody>
      </p:sp>
      <p:pic>
        <p:nvPicPr>
          <p:cNvPr id="14339" name="Picture 3" descr="F:\资源库\山东科技3-5\鲁科（三起）四年级上册（2014年新编）\Unit 2 Hobbies\Lesson 2 She likes dancing\素材\play football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696" y="908720"/>
            <a:ext cx="5394176" cy="4045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F:\资源库\河北教育\河北教育（一起）1、2、3、5、6\英语冀教（一起）六年级上册（2014年新编）\Unit 1 Fun for You and Me\Lesson 1 Let's Watch TV!\素材\table tennis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704" y="908720"/>
            <a:ext cx="5322168" cy="39916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84388" y="5445125"/>
            <a:ext cx="49688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latin typeface="Calibri" panose="020F0502020204030204" pitchFamily="34" charset="0"/>
              </a:rPr>
              <a:t>Play table tennis</a:t>
            </a:r>
            <a:endParaRPr lang="zh-CN" altLang="en-US" sz="48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84388" y="5445125"/>
            <a:ext cx="49688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latin typeface="Calibri" panose="020F0502020204030204" pitchFamily="34" charset="0"/>
              </a:rPr>
              <a:t>play basketball</a:t>
            </a:r>
            <a:endParaRPr lang="zh-CN" altLang="en-US" sz="4800">
              <a:latin typeface="Calibri" panose="020F0502020204030204" pitchFamily="34" charset="0"/>
            </a:endParaRPr>
          </a:p>
        </p:txBody>
      </p:sp>
      <p:pic>
        <p:nvPicPr>
          <p:cNvPr id="37890" name="Picture 2" descr="F:\资源库\陕西旅游（三起）3、4\英语陕旅（三起）四年级上册（2013年新编）\Unit 8 Boys Like to Play Ball\Part A\素材\play basketball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704" y="1124744"/>
            <a:ext cx="5034136" cy="37756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95513" y="5445125"/>
            <a:ext cx="29670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latin typeface="Calibri" panose="020F0502020204030204" pitchFamily="34" charset="0"/>
              </a:rPr>
              <a:t>go to school</a:t>
            </a:r>
            <a:endParaRPr lang="zh-CN" altLang="en-US" sz="4400">
              <a:latin typeface="Calibri" panose="020F0502020204030204" pitchFamily="34" charset="0"/>
            </a:endParaRPr>
          </a:p>
        </p:txBody>
      </p:sp>
      <p:pic>
        <p:nvPicPr>
          <p:cNvPr id="18436" name="Picture 4" descr="F:\资源库\北师大\北师大（三起）3-6\北师大（三起）六年级上册（2014年新编）\Unit 2 An Accident\Lesson 2 Let's Practice\素材\go to school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1720" y="980728"/>
            <a:ext cx="5178152" cy="38836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bc86d84e-741b-4c4c-8330-728317104c6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情人节玫瑰花束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1006</Words>
  <Application>WPS 演示</Application>
  <PresentationFormat>全屏显示(4:3)</PresentationFormat>
  <Paragraphs>73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</vt:lpstr>
      <vt:lpstr>Calibri</vt:lpstr>
      <vt:lpstr>Arial Unicode MS</vt:lpstr>
      <vt:lpstr>Arial</vt:lpstr>
      <vt:lpstr>第一PPT模板网-WWW.1PPT.COM</vt:lpstr>
      <vt:lpstr>Module 5 Unit 2  Does your mum go to work on Saturdays</vt:lpstr>
      <vt:lpstr>Can you  make some sentences?</vt:lpstr>
      <vt:lpstr>Let's read the sentences together: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He  plays football on Saturdays.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16</cp:revision>
  <dcterms:created xsi:type="dcterms:W3CDTF">2013-03-18T09:23:00Z</dcterms:created>
  <dcterms:modified xsi:type="dcterms:W3CDTF">2023-02-16T02:57:16Z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113E3978DC064ED0B4B6A551637994B4</vt:lpwstr>
  </property>
</Properties>
</file>