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61" r:id="rId3"/>
    <p:sldId id="290" r:id="rId4"/>
    <p:sldId id="270" r:id="rId5"/>
    <p:sldId id="402" r:id="rId6"/>
    <p:sldId id="419" r:id="rId7"/>
    <p:sldId id="382" r:id="rId8"/>
    <p:sldId id="428" r:id="rId9"/>
    <p:sldId id="367" r:id="rId10"/>
    <p:sldId id="429" r:id="rId11"/>
    <p:sldId id="431" r:id="rId12"/>
    <p:sldId id="432" r:id="rId13"/>
    <p:sldId id="433" r:id="rId14"/>
    <p:sldId id="434" r:id="rId15"/>
    <p:sldId id="435" r:id="rId16"/>
    <p:sldId id="383" r:id="rId17"/>
    <p:sldId id="436" r:id="rId18"/>
    <p:sldId id="437" r:id="rId19"/>
    <p:sldId id="438" r:id="rId20"/>
    <p:sldId id="422" r:id="rId21"/>
    <p:sldId id="396" r:id="rId22"/>
    <p:sldId id="281" r:id="rId23"/>
    <p:sldId id="425" r:id="rId24"/>
    <p:sldId id="401" r:id="rId25"/>
    <p:sldId id="286" r:id="rId26"/>
    <p:sldId id="300" r:id="rId27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09" userDrawn="1">
          <p15:clr>
            <a:srgbClr val="A4A3A4"/>
          </p15:clr>
        </p15:guide>
        <p15:guide id="2" orient="horz" pos="3392" userDrawn="1">
          <p15:clr>
            <a:srgbClr val="A4A3A4"/>
          </p15:clr>
        </p15:guide>
        <p15:guide id="3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FF66"/>
    <a:srgbClr val="FF99FF"/>
    <a:srgbClr val="006600"/>
    <a:srgbClr val="6600CC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7" autoAdjust="0"/>
    <p:restoredTop sz="94659" autoAdjust="0"/>
  </p:normalViewPr>
  <p:slideViewPr>
    <p:cSldViewPr snapToGrid="0" snapToObjects="1">
      <p:cViewPr>
        <p:scale>
          <a:sx n="110" d="100"/>
          <a:sy n="110" d="100"/>
        </p:scale>
        <p:origin x="-1644" y="-72"/>
      </p:cViewPr>
      <p:guideLst>
        <p:guide orient="horz" pos="709"/>
        <p:guide orient="horz" pos="33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EE7B5AB-0A89-45B1-B278-4D33465279A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D80D77-CB8E-450B-942F-80B716DCCB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1033F-E2D6-4E95-AF37-D59C3ADFE2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15072B-56CB-4427-9A67-94245510D8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D6F130-95BD-4E44-9A4C-AB4E91F6C9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AE5783-952F-4CB9-BF2B-B9B80BC89C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3A024A-545F-4B53-AEDE-89F086A53E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6495D0-17B5-479C-BFEA-4149CCC46B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BD33EE-88CD-465D-AEBB-3CC96884B0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04EF97-791B-43F4-A198-A72CAD26149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2A7069-53D6-457D-A9EA-EBA64C136A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2691C68A-E11D-40F1-827C-3B308841674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image" Target="../media/image23.png"/><Relationship Id="rId5" Type="http://schemas.openxmlformats.org/officeDocument/2006/relationships/image" Target="../media/image15.png"/><Relationship Id="rId4" Type="http://schemas.openxmlformats.org/officeDocument/2006/relationships/image" Target="../media/image14.GIF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28.png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jpe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image" Target="../media/image38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GIF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image" Target="../media/image15.png"/><Relationship Id="rId5" Type="http://schemas.openxmlformats.org/officeDocument/2006/relationships/image" Target="../media/image17.png"/><Relationship Id="rId4" Type="http://schemas.openxmlformats.org/officeDocument/2006/relationships/image" Target="../media/image14.GIF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image" Target="../media/image19.png"/><Relationship Id="rId5" Type="http://schemas.openxmlformats.org/officeDocument/2006/relationships/image" Target="../media/image15.png"/><Relationship Id="rId4" Type="http://schemas.openxmlformats.org/officeDocument/2006/relationships/image" Target="../media/image14.GIF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14.GIF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GIF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4" descr="小花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1153534">
            <a:off x="7737475" y="5291138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25" descr="中间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82877" y="5424488"/>
            <a:ext cx="9128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5" y="1061061"/>
            <a:ext cx="8152248" cy="2165537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Tx/>
              <a:buNone/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3079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1" name="TextBox 3"/>
          <p:cNvSpPr txBox="1">
            <a:spLocks noChangeArrowheads="1"/>
          </p:cNvSpPr>
          <p:nvPr/>
        </p:nvSpPr>
        <p:spPr bwMode="auto">
          <a:xfrm>
            <a:off x="414338" y="1433513"/>
            <a:ext cx="82677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	                 Module 6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82" name="TextBox 4"/>
          <p:cNvSpPr txBox="1">
            <a:spLocks noChangeArrowheads="1"/>
          </p:cNvSpPr>
          <p:nvPr/>
        </p:nvSpPr>
        <p:spPr bwMode="auto">
          <a:xfrm>
            <a:off x="3521075" y="2644775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WY   </a:t>
            </a:r>
            <a:r>
              <a:rPr lang="zh-CN" altLang="en-US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三年级下册 </a:t>
            </a:r>
            <a:endParaRPr lang="zh-CN" altLang="en-US" sz="2000" b="1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3" name="图片 70" descr="蝴蝶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7647781" y="3407570"/>
            <a:ext cx="1019175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Tx/>
              <a:buNone/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5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613" y="133508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613" y="197643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613" y="261778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425" y="133508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425" y="197643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425" y="261778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5" name="文本框 4"/>
          <p:cNvSpPr txBox="1"/>
          <p:nvPr/>
        </p:nvSpPr>
        <p:spPr>
          <a:xfrm>
            <a:off x="-23813" y="3860993"/>
            <a:ext cx="9144001" cy="12464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Unit </a:t>
            </a:r>
            <a:r>
              <a:rPr lang="en-US" altLang="zh-CN" sz="3600" b="1" dirty="0" smtClean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2</a:t>
            </a:r>
            <a:endParaRPr lang="en-US" altLang="zh-CN" sz="3600" b="1" dirty="0" smtClean="0"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  <a:p>
            <a:pPr algn="ctr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 smtClean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What </a:t>
            </a:r>
            <a:r>
              <a:rPr lang="en-US" altLang="zh-CN" sz="3600" b="1" dirty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does </a:t>
            </a:r>
            <a:r>
              <a:rPr lang="en-US" altLang="zh-CN" sz="3600" b="1" dirty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Lingling have at school ?</a:t>
            </a:r>
            <a:endParaRPr lang="en-US" altLang="zh-CN" sz="3600" b="1" dirty="0"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229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29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882775" y="1589088"/>
            <a:ext cx="6845300" cy="18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—What does Tom have in the afternoon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汤姆在下午上什么课？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—He has English and music.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他上英语课和音乐课。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294" name="矩形 1"/>
          <p:cNvSpPr>
            <a:spLocks noChangeArrowheads="1"/>
          </p:cNvSpPr>
          <p:nvPr/>
        </p:nvSpPr>
        <p:spPr bwMode="auto">
          <a:xfrm>
            <a:off x="985838" y="1751013"/>
            <a:ext cx="825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grpSp>
        <p:nvGrpSpPr>
          <p:cNvPr id="12295" name="组合 1"/>
          <p:cNvGrpSpPr/>
          <p:nvPr/>
        </p:nvGrpSpPr>
        <p:grpSpPr bwMode="auto">
          <a:xfrm>
            <a:off x="292100" y="3432175"/>
            <a:ext cx="1806575" cy="1514475"/>
            <a:chOff x="603250" y="3113088"/>
            <a:chExt cx="1917700" cy="1485900"/>
          </a:xfrm>
        </p:grpSpPr>
        <p:pic>
          <p:nvPicPr>
            <p:cNvPr id="12296" name="图片 3" descr="泡泡1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03250" y="3113088"/>
              <a:ext cx="1917700" cy="148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7" name="文本框 2"/>
            <p:cNvSpPr txBox="1">
              <a:spLocks noChangeArrowheads="1"/>
            </p:cNvSpPr>
            <p:nvPr/>
          </p:nvSpPr>
          <p:spPr bwMode="auto">
            <a:xfrm>
              <a:off x="856000" y="3428818"/>
              <a:ext cx="1344268" cy="918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Calibri" panose="020F0502020204030204" pitchFamily="34" charset="0"/>
                </a:rPr>
                <a:t>易错点</a:t>
              </a:r>
              <a:endPara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endParaRPr>
            </a:p>
            <a:p>
              <a:pPr algn="ctr"/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Calibri" panose="020F0502020204030204" pitchFamily="34" charset="0"/>
                </a:rPr>
                <a:t>提示</a:t>
              </a:r>
              <a:endPara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29" name="TextBox 2"/>
          <p:cNvSpPr txBox="1">
            <a:spLocks noChangeArrowheads="1"/>
          </p:cNvSpPr>
          <p:nvPr/>
        </p:nvSpPr>
        <p:spPr bwMode="auto">
          <a:xfrm>
            <a:off x="1839913" y="4670425"/>
            <a:ext cx="6697662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has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have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的第三人称单数形式，当主语是第三人称单数时，问句中的助动词要用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does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，其他情况用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do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331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31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圆角矩形 16"/>
          <p:cNvSpPr/>
          <p:nvPr/>
        </p:nvSpPr>
        <p:spPr>
          <a:xfrm>
            <a:off x="1308100" y="170338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400"/>
          </a:p>
        </p:txBody>
      </p:sp>
      <p:sp>
        <p:nvSpPr>
          <p:cNvPr id="13318" name="文本框 19"/>
          <p:cNvSpPr txBox="1">
            <a:spLocks noChangeArrowheads="1"/>
          </p:cNvSpPr>
          <p:nvPr/>
        </p:nvSpPr>
        <p:spPr bwMode="auto">
          <a:xfrm>
            <a:off x="1627188" y="1695450"/>
            <a:ext cx="1412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6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9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7213" y="1595438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文本框 17"/>
          <p:cNvSpPr txBox="1">
            <a:spLocks noChangeArrowheads="1"/>
          </p:cNvSpPr>
          <p:nvPr/>
        </p:nvSpPr>
        <p:spPr bwMode="auto">
          <a:xfrm>
            <a:off x="3189288" y="1666875"/>
            <a:ext cx="258286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表示科目的词汇</a:t>
            </a: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321" name="图片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35675" y="1593850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2689225" y="3322638"/>
            <a:ext cx="43370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have Chinese.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我上语文课。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3" name="矩形 1"/>
          <p:cNvSpPr>
            <a:spLocks noChangeArrowheads="1"/>
          </p:cNvSpPr>
          <p:nvPr/>
        </p:nvSpPr>
        <p:spPr bwMode="auto">
          <a:xfrm>
            <a:off x="1792288" y="3484563"/>
            <a:ext cx="825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26" name="矩形 1"/>
          <p:cNvSpPr>
            <a:spLocks noChangeArrowheads="1"/>
          </p:cNvSpPr>
          <p:nvPr/>
        </p:nvSpPr>
        <p:spPr bwMode="auto">
          <a:xfrm>
            <a:off x="3319463" y="4191000"/>
            <a:ext cx="2713037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Chinese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中国人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5" name="矩形 1"/>
          <p:cNvSpPr>
            <a:spLocks noChangeArrowheads="1"/>
          </p:cNvSpPr>
          <p:nvPr/>
        </p:nvSpPr>
        <p:spPr bwMode="auto">
          <a:xfrm>
            <a:off x="1781175" y="4329113"/>
            <a:ext cx="1698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一词多义：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895582" y="2554308"/>
            <a:ext cx="104775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27" name="文本框 17"/>
          <p:cNvSpPr txBox="1">
            <a:spLocks noChangeArrowheads="1"/>
          </p:cNvSpPr>
          <p:nvPr/>
        </p:nvSpPr>
        <p:spPr bwMode="auto">
          <a:xfrm>
            <a:off x="3032125" y="2468563"/>
            <a:ext cx="47529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tʃaɪ ni:z/ </a:t>
            </a: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n.</a:t>
            </a:r>
            <a:r>
              <a:rPr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（名词）语文，汉语</a:t>
            </a: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3260725" y="5019675"/>
            <a:ext cx="3200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中国人（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Chinese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说汉语（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Chinese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）。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3329" name="组合 2"/>
          <p:cNvGrpSpPr/>
          <p:nvPr/>
        </p:nvGrpSpPr>
        <p:grpSpPr bwMode="auto">
          <a:xfrm>
            <a:off x="1419225" y="5091113"/>
            <a:ext cx="2403475" cy="461962"/>
            <a:chOff x="398463" y="4005263"/>
            <a:chExt cx="2404268" cy="461088"/>
          </a:xfrm>
        </p:grpSpPr>
        <p:sp>
          <p:nvSpPr>
            <p:cNvPr id="13330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2088357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pic>
          <p:nvPicPr>
            <p:cNvPr id="13331" name="图片 29" descr="花盆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98463" y="4052825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26" grpId="0" build="p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433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3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2060575" y="2670175"/>
            <a:ext cx="3441700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He is our Maths teacher.  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他是我们的数学老师。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2" name="矩形 1"/>
          <p:cNvSpPr>
            <a:spLocks noChangeArrowheads="1"/>
          </p:cNvSpPr>
          <p:nvPr/>
        </p:nvSpPr>
        <p:spPr bwMode="auto">
          <a:xfrm>
            <a:off x="1163638" y="2890838"/>
            <a:ext cx="825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26" name="矩形 1"/>
          <p:cNvSpPr>
            <a:spLocks noChangeArrowheads="1"/>
          </p:cNvSpPr>
          <p:nvPr/>
        </p:nvSpPr>
        <p:spPr bwMode="auto">
          <a:xfrm>
            <a:off x="2749550" y="4475163"/>
            <a:ext cx="35560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 Maths book 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数学书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4" name="矩形 1"/>
          <p:cNvSpPr>
            <a:spLocks noChangeArrowheads="1"/>
          </p:cNvSpPr>
          <p:nvPr/>
        </p:nvSpPr>
        <p:spPr bwMode="auto">
          <a:xfrm>
            <a:off x="1211263" y="4637088"/>
            <a:ext cx="169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一词多义：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14345" name="文本框 17"/>
          <p:cNvSpPr txBox="1">
            <a:spLocks noChangeArrowheads="1"/>
          </p:cNvSpPr>
          <p:nvPr/>
        </p:nvSpPr>
        <p:spPr bwMode="auto">
          <a:xfrm>
            <a:off x="2262188" y="1871663"/>
            <a:ext cx="4752975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/mæθs/ </a:t>
            </a: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n.</a:t>
            </a:r>
            <a:r>
              <a:rPr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（名词）数学</a:t>
            </a: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213340" y="1954374"/>
            <a:ext cx="87630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05550" y="3121025"/>
            <a:ext cx="2316163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2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536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4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2060575" y="2752725"/>
            <a:ext cx="5586413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have PE today.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我今天上体育课。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163638" y="2973388"/>
            <a:ext cx="825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15367" name="文本框 17"/>
          <p:cNvSpPr txBox="1">
            <a:spLocks noChangeArrowheads="1"/>
          </p:cNvSpPr>
          <p:nvPr/>
        </p:nvSpPr>
        <p:spPr bwMode="auto">
          <a:xfrm>
            <a:off x="2262188" y="1954213"/>
            <a:ext cx="475297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piː iː/ </a:t>
            </a: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n.</a:t>
            </a:r>
            <a:r>
              <a:rPr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（名词）体育</a:t>
            </a: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50493" y="1954374"/>
            <a:ext cx="609600" cy="561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9" name="图片 1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06463" y="4225925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0" name="矩形 16"/>
          <p:cNvSpPr>
            <a:spLocks noChangeArrowheads="1"/>
          </p:cNvSpPr>
          <p:nvPr/>
        </p:nvSpPr>
        <p:spPr bwMode="auto">
          <a:xfrm>
            <a:off x="1200150" y="4075113"/>
            <a:ext cx="803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矩形 2"/>
          <p:cNvSpPr>
            <a:spLocks noChangeArrowheads="1"/>
          </p:cNvSpPr>
          <p:nvPr/>
        </p:nvSpPr>
        <p:spPr bwMode="auto">
          <a:xfrm>
            <a:off x="2027238" y="3970338"/>
            <a:ext cx="66516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PE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physical education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的缩写形式。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2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638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38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2060575" y="2882900"/>
            <a:ext cx="5586413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He likes Science.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他喜欢科学（课）。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0" name="矩形 1"/>
          <p:cNvSpPr>
            <a:spLocks noChangeArrowheads="1"/>
          </p:cNvSpPr>
          <p:nvPr/>
        </p:nvSpPr>
        <p:spPr bwMode="auto">
          <a:xfrm>
            <a:off x="1163638" y="3105150"/>
            <a:ext cx="82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16391" name="文本框 17"/>
          <p:cNvSpPr txBox="1">
            <a:spLocks noChangeArrowheads="1"/>
          </p:cNvSpPr>
          <p:nvPr/>
        </p:nvSpPr>
        <p:spPr bwMode="auto">
          <a:xfrm>
            <a:off x="2262188" y="2014538"/>
            <a:ext cx="4752975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saɪəns/ </a:t>
            </a: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n.</a:t>
            </a:r>
            <a:r>
              <a:rPr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（名词）科学</a:t>
            </a: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266674" y="2013749"/>
            <a:ext cx="952501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2649538" y="3860800"/>
            <a:ext cx="3930650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science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science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是科学，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science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科学显神通。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6394" name="组合 2"/>
          <p:cNvGrpSpPr/>
          <p:nvPr/>
        </p:nvGrpSpPr>
        <p:grpSpPr bwMode="auto">
          <a:xfrm>
            <a:off x="774700" y="4110038"/>
            <a:ext cx="2403475" cy="461962"/>
            <a:chOff x="398463" y="4005263"/>
            <a:chExt cx="2404268" cy="461088"/>
          </a:xfrm>
        </p:grpSpPr>
        <p:sp>
          <p:nvSpPr>
            <p:cNvPr id="16395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2088357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pic>
          <p:nvPicPr>
            <p:cNvPr id="16396" name="图片 29" descr="花盆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98463" y="4052825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" y="2049463"/>
            <a:ext cx="8418513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0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7411" name="Picture 47" descr="연필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2" name="Picture 43" descr="꽃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2586781" y="201461"/>
            <a:ext cx="4597776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40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Ask and answer.</a:t>
            </a:r>
            <a:endParaRPr kumimoji="1" lang="zh-CN" altLang="en-US" sz="40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7414" name="矩形 2"/>
          <p:cNvSpPr>
            <a:spLocks noChangeArrowheads="1"/>
          </p:cNvSpPr>
          <p:nvPr/>
        </p:nvSpPr>
        <p:spPr bwMode="auto">
          <a:xfrm>
            <a:off x="773113" y="2003425"/>
            <a:ext cx="3240087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latin typeface="Times New Roman" panose="02020603050405020304" pitchFamily="18" charset="0"/>
              </a:rPr>
              <a:t>What do you have in the morning </a:t>
            </a:r>
            <a:r>
              <a:rPr lang="zh-CN" altLang="en-US" sz="2000" b="1">
                <a:latin typeface="Times New Roman" panose="02020603050405020304" pitchFamily="18" charset="0"/>
              </a:rPr>
              <a:t>？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5" name="矩形 3"/>
          <p:cNvSpPr>
            <a:spLocks noChangeArrowheads="1"/>
          </p:cNvSpPr>
          <p:nvPr/>
        </p:nvSpPr>
        <p:spPr bwMode="auto">
          <a:xfrm>
            <a:off x="1647825" y="4425950"/>
            <a:ext cx="2662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latin typeface="Times New Roman" panose="02020603050405020304" pitchFamily="18" charset="0"/>
              </a:rPr>
              <a:t>I have Chinese in the </a:t>
            </a:r>
            <a:endParaRPr lang="en-US" altLang="zh-CN" sz="2000" b="1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000" b="1">
                <a:latin typeface="Times New Roman" panose="02020603050405020304" pitchFamily="18" charset="0"/>
              </a:rPr>
              <a:t>morning.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6" name="矩形 4"/>
          <p:cNvSpPr>
            <a:spLocks noChangeArrowheads="1"/>
          </p:cNvSpPr>
          <p:nvPr/>
        </p:nvSpPr>
        <p:spPr bwMode="auto">
          <a:xfrm>
            <a:off x="5078413" y="2016125"/>
            <a:ext cx="3305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latin typeface="Times New Roman" panose="02020603050405020304" pitchFamily="18" charset="0"/>
              </a:rPr>
              <a:t>What does Xiaoyong have in the afternoon</a:t>
            </a:r>
            <a:r>
              <a:rPr lang="zh-CN" altLang="en-US" sz="2000" b="1">
                <a:latin typeface="Times New Roman" panose="02020603050405020304" pitchFamily="18" charset="0"/>
              </a:rPr>
              <a:t>？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7" name="矩形 5"/>
          <p:cNvSpPr>
            <a:spLocks noChangeArrowheads="1"/>
          </p:cNvSpPr>
          <p:nvPr/>
        </p:nvSpPr>
        <p:spPr bwMode="auto">
          <a:xfrm>
            <a:off x="5989638" y="4429125"/>
            <a:ext cx="25257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latin typeface="Times New Roman" panose="02020603050405020304" pitchFamily="18" charset="0"/>
              </a:rPr>
              <a:t>He has Music in the </a:t>
            </a:r>
            <a:endParaRPr lang="en-US" altLang="zh-CN" sz="2000" b="1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000" b="1">
                <a:latin typeface="Times New Roman" panose="02020603050405020304" pitchFamily="18" charset="0"/>
              </a:rPr>
              <a:t>afternoon.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507163" y="2173288"/>
            <a:ext cx="2530475" cy="17446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dirty="0"/>
          </a:p>
        </p:txBody>
      </p:sp>
      <p:grpSp>
        <p:nvGrpSpPr>
          <p:cNvPr id="18434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8435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6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1767406" y="201461"/>
            <a:ext cx="6343448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6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4. Listen and </a:t>
            </a:r>
            <a:r>
              <a:rPr kumimoji="1" lang="en-US" altLang="zh-CN" sz="36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say. Then sing.</a:t>
            </a:r>
            <a:endParaRPr kumimoji="1" lang="zh-CN" altLang="en-US" sz="36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8438" name="矩形 2"/>
          <p:cNvSpPr>
            <a:spLocks noChangeArrowheads="1"/>
          </p:cNvSpPr>
          <p:nvPr/>
        </p:nvSpPr>
        <p:spPr bwMode="auto">
          <a:xfrm>
            <a:off x="603250" y="1182688"/>
            <a:ext cx="5959475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WE LIKE SCHOOL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S-C-H-O-O-L. School</a:t>
            </a:r>
            <a:r>
              <a:rPr lang="zh-CN" altLang="en-US" sz="2400" b="1"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</a:rPr>
              <a:t>school</a:t>
            </a:r>
            <a:r>
              <a:rPr lang="zh-CN" altLang="en-US" sz="2400" b="1"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</a:rPr>
              <a:t>school.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S-C-H-O-O-L. We like school.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Teachers and pupils go to school.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School</a:t>
            </a:r>
            <a:r>
              <a:rPr lang="zh-CN" altLang="en-US" sz="2400" b="1"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</a:rPr>
              <a:t>school</a:t>
            </a:r>
            <a:r>
              <a:rPr lang="zh-CN" altLang="en-US" sz="2400" b="1"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</a:rPr>
              <a:t>school. We like school.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School in the morning and in the afternoon.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School</a:t>
            </a:r>
            <a:r>
              <a:rPr lang="zh-CN" altLang="en-US" sz="2400" b="1"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</a:rPr>
              <a:t>school</a:t>
            </a:r>
            <a:r>
              <a:rPr lang="zh-CN" altLang="en-US" sz="2400" b="1"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</a:rPr>
              <a:t>school. We like school.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S-C-H-O-O-L. School</a:t>
            </a:r>
            <a:r>
              <a:rPr lang="zh-CN" altLang="en-US" sz="2400" b="1"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</a:rPr>
              <a:t>school</a:t>
            </a:r>
            <a:r>
              <a:rPr lang="zh-CN" altLang="en-US" sz="2400" b="1">
                <a:latin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</a:rPr>
              <a:t>school.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S-C-H-O-O-L. We like school.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4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65900" y="2303463"/>
            <a:ext cx="240030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945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5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1728036" y="912661"/>
            <a:ext cx="6343448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2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5. </a:t>
            </a:r>
            <a:r>
              <a:rPr kumimoji="1" lang="en-US" altLang="zh-CN" sz="32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Play the game. </a:t>
            </a:r>
            <a:r>
              <a:rPr kumimoji="1" lang="en-US" altLang="zh-CN" sz="3200" spc="-300" dirty="0" err="1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Followand</a:t>
            </a:r>
            <a:r>
              <a:rPr kumimoji="1" lang="en-US" altLang="zh-CN" sz="32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 </a:t>
            </a:r>
            <a:r>
              <a:rPr kumimoji="1" lang="en-US" altLang="zh-CN" sz="32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say.</a:t>
            </a:r>
            <a:endParaRPr kumimoji="1" lang="zh-CN" altLang="en-US" sz="32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9461" name="图片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6113" y="2009774"/>
            <a:ext cx="7851775" cy="3369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矩形 2"/>
          <p:cNvSpPr>
            <a:spLocks noChangeArrowheads="1"/>
          </p:cNvSpPr>
          <p:nvPr/>
        </p:nvSpPr>
        <p:spPr bwMode="auto">
          <a:xfrm>
            <a:off x="857250" y="2097088"/>
            <a:ext cx="228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latin typeface="Times New Roman" panose="02020603050405020304" pitchFamily="18" charset="0"/>
              </a:rPr>
              <a:t>On Sundays</a:t>
            </a:r>
            <a:r>
              <a:rPr lang="zh-CN" altLang="en-US" b="1" dirty="0">
                <a:latin typeface="Times New Roman" panose="02020603050405020304" pitchFamily="18" charset="0"/>
              </a:rPr>
              <a:t>，</a:t>
            </a:r>
            <a:r>
              <a:rPr lang="en-US" altLang="zh-CN" b="1" dirty="0" err="1">
                <a:latin typeface="Times New Roman" panose="02020603050405020304" pitchFamily="18" charset="0"/>
              </a:rPr>
              <a:t>Lili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b="1" dirty="0">
                <a:latin typeface="Times New Roman" panose="02020603050405020304" pitchFamily="18" charset="0"/>
              </a:rPr>
              <a:t>plays basketball.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3" name="矩形 3"/>
          <p:cNvSpPr>
            <a:spLocks noChangeArrowheads="1"/>
          </p:cNvSpPr>
          <p:nvPr/>
        </p:nvSpPr>
        <p:spPr bwMode="auto">
          <a:xfrm>
            <a:off x="3319463" y="2016125"/>
            <a:ext cx="25654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latin typeface="Times New Roman" panose="02020603050405020304" pitchFamily="18" charset="0"/>
              </a:rPr>
              <a:t>On Sundays</a:t>
            </a:r>
            <a:r>
              <a:rPr lang="zh-CN" altLang="en-US" b="1">
                <a:latin typeface="Times New Roman" panose="02020603050405020304" pitchFamily="18" charset="0"/>
              </a:rPr>
              <a:t>，</a:t>
            </a:r>
            <a:r>
              <a:rPr lang="en-US" altLang="zh-CN" b="1">
                <a:latin typeface="Times New Roman" panose="02020603050405020304" pitchFamily="18" charset="0"/>
              </a:rPr>
              <a:t>Lili plays basketball and she goes swimming.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4" name="矩形 4"/>
          <p:cNvSpPr>
            <a:spLocks noChangeArrowheads="1"/>
          </p:cNvSpPr>
          <p:nvPr/>
        </p:nvSpPr>
        <p:spPr bwMode="auto">
          <a:xfrm>
            <a:off x="5919788" y="2043113"/>
            <a:ext cx="24765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latin typeface="Times New Roman" panose="02020603050405020304" pitchFamily="18" charset="0"/>
              </a:rPr>
              <a:t>On Sundays</a:t>
            </a:r>
            <a:r>
              <a:rPr lang="zh-CN" altLang="en-US" b="1">
                <a:latin typeface="Times New Roman" panose="02020603050405020304" pitchFamily="18" charset="0"/>
              </a:rPr>
              <a:t>，</a:t>
            </a:r>
            <a:r>
              <a:rPr lang="en-US" altLang="zh-CN" b="1">
                <a:latin typeface="Times New Roman" panose="02020603050405020304" pitchFamily="18" charset="0"/>
              </a:rPr>
              <a:t>Lili</a:t>
            </a:r>
            <a:endParaRPr lang="en-US" altLang="zh-CN" b="1">
              <a:latin typeface="Times New Roman" panose="02020603050405020304" pitchFamily="18" charset="0"/>
            </a:endParaRPr>
          </a:p>
          <a:p>
            <a:pPr algn="ctr"/>
            <a:r>
              <a:rPr lang="en-US" altLang="zh-CN" b="1">
                <a:latin typeface="Times New Roman" panose="02020603050405020304" pitchFamily="18" charset="0"/>
              </a:rPr>
              <a:t>plays basketball. She</a:t>
            </a:r>
            <a:endParaRPr lang="en-US" altLang="zh-CN" b="1">
              <a:latin typeface="Times New Roman" panose="02020603050405020304" pitchFamily="18" charset="0"/>
            </a:endParaRPr>
          </a:p>
          <a:p>
            <a:pPr algn="ctr"/>
            <a:r>
              <a:rPr lang="en-US" altLang="zh-CN" b="1">
                <a:latin typeface="Times New Roman" panose="02020603050405020304" pitchFamily="18" charset="0"/>
              </a:rPr>
              <a:t>goes swimming and...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048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1865330" y="667856"/>
            <a:ext cx="5761550" cy="107721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2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6. </a:t>
            </a:r>
            <a:r>
              <a:rPr kumimoji="1" lang="en-US" altLang="zh-CN" sz="32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Listen, repeat </a:t>
            </a:r>
            <a:r>
              <a:rPr kumimoji="1" lang="en-US" altLang="zh-CN" sz="32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and trace </a:t>
            </a:r>
            <a:r>
              <a:rPr kumimoji="1" lang="en-US" altLang="zh-CN" sz="32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the letters.</a:t>
            </a:r>
            <a:endParaRPr kumimoji="1" lang="zh-CN" altLang="en-US" sz="32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1038" y="2190750"/>
            <a:ext cx="778033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1038" y="4208463"/>
            <a:ext cx="7713662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9175" y="3197225"/>
            <a:ext cx="70485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81475" y="3168650"/>
            <a:ext cx="7810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5613" y="3325813"/>
            <a:ext cx="13525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163" y="1779588"/>
            <a:ext cx="7983537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06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1507" name="Picture 47" descr="연필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08" name="Picture 43" descr="꽃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2586781" y="82711"/>
            <a:ext cx="430887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48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7. Do and say.</a:t>
            </a:r>
            <a:endParaRPr kumimoji="1" lang="zh-CN" altLang="en-US" sz="48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21510" name="矩形 2"/>
          <p:cNvSpPr>
            <a:spLocks noChangeArrowheads="1"/>
          </p:cNvSpPr>
          <p:nvPr/>
        </p:nvSpPr>
        <p:spPr bwMode="auto">
          <a:xfrm>
            <a:off x="2193925" y="2244725"/>
            <a:ext cx="23669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latin typeface="Times New Roman" panose="02020603050405020304" pitchFamily="18" charset="0"/>
              </a:rPr>
              <a:t>What do you have at school today ?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1" name="矩形 3"/>
          <p:cNvSpPr>
            <a:spLocks noChangeArrowheads="1"/>
          </p:cNvSpPr>
          <p:nvPr/>
        </p:nvSpPr>
        <p:spPr bwMode="auto">
          <a:xfrm>
            <a:off x="6081713" y="3222625"/>
            <a:ext cx="506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latin typeface="Times New Roman" panose="02020603050405020304" pitchFamily="18" charset="0"/>
              </a:rPr>
              <a:t>I ...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2" name="矩形 4"/>
          <p:cNvSpPr>
            <a:spLocks noChangeArrowheads="1"/>
          </p:cNvSpPr>
          <p:nvPr/>
        </p:nvSpPr>
        <p:spPr bwMode="auto">
          <a:xfrm>
            <a:off x="5124450" y="1868488"/>
            <a:ext cx="329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latin typeface="Times New Roman" panose="02020603050405020304" pitchFamily="18" charset="0"/>
              </a:rPr>
              <a:t>I have Chinese</a:t>
            </a:r>
            <a:r>
              <a:rPr lang="zh-CN" altLang="en-US" sz="2000" b="1">
                <a:latin typeface="Times New Roman" panose="02020603050405020304" pitchFamily="18" charset="0"/>
              </a:rPr>
              <a:t>，</a:t>
            </a:r>
            <a:r>
              <a:rPr lang="en-US" altLang="zh-CN" sz="2000" b="1">
                <a:latin typeface="Times New Roman" panose="02020603050405020304" pitchFamily="18" charset="0"/>
              </a:rPr>
              <a:t>English </a:t>
            </a:r>
            <a:endParaRPr lang="en-US" altLang="zh-CN" sz="2000" b="1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000" b="1">
                <a:latin typeface="Times New Roman" panose="02020603050405020304" pitchFamily="18" charset="0"/>
              </a:rPr>
              <a:t>and Maths in the morning...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3" name="矩形 2"/>
          <p:cNvSpPr>
            <a:spLocks noChangeArrowheads="1"/>
          </p:cNvSpPr>
          <p:nvPr/>
        </p:nvSpPr>
        <p:spPr bwMode="auto">
          <a:xfrm>
            <a:off x="581025" y="1127125"/>
            <a:ext cx="2551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</a:rPr>
              <a:t>Make a timetable.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组 22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409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0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4101" name="Picture 16" descr="C:\Users\Administrator\Desktop\小学点拨课件副本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54375" y="328613"/>
            <a:ext cx="2724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28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9150" y="1125538"/>
            <a:ext cx="7594600" cy="495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253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53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Box 1"/>
          <p:cNvSpPr txBox="1">
            <a:spLocks noChangeArrowheads="1"/>
          </p:cNvSpPr>
          <p:nvPr/>
        </p:nvSpPr>
        <p:spPr bwMode="auto">
          <a:xfrm>
            <a:off x="579438" y="1497013"/>
            <a:ext cx="8266112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一、单项选择。</a:t>
            </a:r>
            <a:endParaRPr lang="zh-CN" altLang="en-US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628650"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 sister _______Music at school today.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628650" eaLnBrk="1" hangingPunct="1">
              <a:lnSpc>
                <a:spcPct val="200000"/>
              </a:lnSpc>
              <a:buFontTx/>
              <a:buNone/>
              <a:tabLst>
                <a:tab pos="2873375" algn="l"/>
              </a:tabLst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have 	B. is 	C. has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2941638" y="2520950"/>
            <a:ext cx="5730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1196975" y="3976688"/>
            <a:ext cx="7088188" cy="1755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038350" y="4014788"/>
            <a:ext cx="62865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我妹妹今天在学校上音乐课。“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My sister”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是第三人称单数，所以谓语动词用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have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的第三人称单数形式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has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 24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355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355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TextBox 2"/>
          <p:cNvSpPr txBox="1">
            <a:spLocks noChangeArrowheads="1"/>
          </p:cNvSpPr>
          <p:nvPr/>
        </p:nvSpPr>
        <p:spPr bwMode="auto">
          <a:xfrm>
            <a:off x="911225" y="1508125"/>
            <a:ext cx="7248525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二、小猫钓鱼。读单词，选择相应的汉语意思。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    ）（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    ）（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1258888" y="2479675"/>
            <a:ext cx="657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"/>
          <p:cNvSpPr txBox="1">
            <a:spLocks noChangeArrowheads="1"/>
          </p:cNvSpPr>
          <p:nvPr/>
        </p:nvSpPr>
        <p:spPr bwMode="auto">
          <a:xfrm>
            <a:off x="1246188" y="3933825"/>
            <a:ext cx="669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60" name="TextBox 1"/>
          <p:cNvSpPr txBox="1">
            <a:spLocks noChangeArrowheads="1"/>
          </p:cNvSpPr>
          <p:nvPr/>
        </p:nvSpPr>
        <p:spPr bwMode="auto">
          <a:xfrm>
            <a:off x="1916113" y="5356225"/>
            <a:ext cx="4887912" cy="573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A.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音乐             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B.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今天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3561" name="Picture 1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8125" y="2452688"/>
            <a:ext cx="14478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Picture 1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8125" y="3979863"/>
            <a:ext cx="14478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 24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457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7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58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1143000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Box 2"/>
          <p:cNvSpPr txBox="1">
            <a:spLocks noChangeArrowheads="1"/>
          </p:cNvSpPr>
          <p:nvPr/>
        </p:nvSpPr>
        <p:spPr bwMode="auto">
          <a:xfrm>
            <a:off x="609600" y="1957388"/>
            <a:ext cx="7934325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三、根据句意选出合适的单词，完成句子。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  In the afternoon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she_______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have/has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Music.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TextBox 2"/>
          <p:cNvSpPr txBox="1">
            <a:spLocks noChangeArrowheads="1"/>
          </p:cNvSpPr>
          <p:nvPr/>
        </p:nvSpPr>
        <p:spPr bwMode="auto">
          <a:xfrm>
            <a:off x="4395788" y="2959100"/>
            <a:ext cx="8651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has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3" name="Picture 2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28217" y="3866387"/>
            <a:ext cx="4535127" cy="2453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 11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560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604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903288" y="1250950"/>
            <a:ext cx="7131050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927100" y="2871788"/>
            <a:ext cx="7967663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单词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have, class, today, music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短语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have a look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重点句式：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—What does Lingling have at school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today, ... ?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1520825"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 ...she has Chinese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English...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 18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662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2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662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935038" y="1851025"/>
            <a:ext cx="446087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35038" y="3360738"/>
            <a:ext cx="446087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35038" y="4476750"/>
            <a:ext cx="446087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39946" name="TextBox 2"/>
          <p:cNvSpPr txBox="1">
            <a:spLocks noChangeArrowheads="1"/>
          </p:cNvSpPr>
          <p:nvPr/>
        </p:nvSpPr>
        <p:spPr bwMode="auto">
          <a:xfrm>
            <a:off x="950913" y="1765300"/>
            <a:ext cx="7769225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ts val="4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熟记本节课所学的句型、短语和单词，必须会听、说、读、写。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ts val="9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Listen , point and say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的对话朗读流利。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ts val="9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配套的课后作业。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9" descr="구름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0" descr="구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Oval 17"/>
          <p:cNvSpPr>
            <a:spLocks noChangeArrowheads="1"/>
          </p:cNvSpPr>
          <p:nvPr/>
        </p:nvSpPr>
        <p:spPr bwMode="auto">
          <a:xfrm>
            <a:off x="2371725" y="5734050"/>
            <a:ext cx="4398963" cy="898525"/>
          </a:xfrm>
          <a:prstGeom prst="ellipse">
            <a:avLst/>
          </a:prstGeom>
          <a:gradFill rotWithShape="1">
            <a:gsLst>
              <a:gs pos="0">
                <a:srgbClr val="0E320D"/>
              </a:gs>
              <a:gs pos="100000">
                <a:srgbClr val="1F6B1B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ko-KR" altLang="en-US"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27654" name="Picture 16" descr="꽃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03550" y="3363913"/>
            <a:ext cx="3136900" cy="302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矩形 3"/>
          <p:cNvSpPr>
            <a:spLocks noChangeArrowheads="1"/>
          </p:cNvSpPr>
          <p:nvPr/>
        </p:nvSpPr>
        <p:spPr bwMode="auto">
          <a:xfrm>
            <a:off x="5580063" y="6553200"/>
            <a:ext cx="21748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rgbClr val="414141"/>
                </a:solidFill>
                <a:latin typeface="Calibri" panose="020F0502020204030204" pitchFamily="34" charset="0"/>
              </a:rPr>
              <a:t> </a:t>
            </a:r>
            <a:endParaRPr lang="zh-CN" altLang="en-US" sz="1100">
              <a:solidFill>
                <a:srgbClr val="41414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9001" y="1329273"/>
            <a:ext cx="5285999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7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Thank you! </a:t>
            </a:r>
            <a:endParaRPr lang="zh-CN" altLang="en-US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512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1913721" y="209610"/>
            <a:ext cx="5867055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40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Listen, point and say.</a:t>
            </a:r>
            <a:endParaRPr kumimoji="1" lang="zh-CN" altLang="en-US" sz="40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5126" name="Picture 2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2463" y="1373188"/>
            <a:ext cx="3813175" cy="403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30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7888" y="1439863"/>
            <a:ext cx="4179887" cy="398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标注 1"/>
          <p:cNvSpPr/>
          <p:nvPr/>
        </p:nvSpPr>
        <p:spPr>
          <a:xfrm>
            <a:off x="866775" y="2719388"/>
            <a:ext cx="1692275" cy="890587"/>
          </a:xfrm>
          <a:prstGeom prst="wedgeRectCallout">
            <a:avLst>
              <a:gd name="adj1" fmla="val -8906"/>
              <a:gd name="adj2" fmla="val 8694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32" name="矩形标注 31"/>
          <p:cNvSpPr/>
          <p:nvPr/>
        </p:nvSpPr>
        <p:spPr>
          <a:xfrm>
            <a:off x="2955925" y="3148013"/>
            <a:ext cx="1343025" cy="615950"/>
          </a:xfrm>
          <a:prstGeom prst="wedgeRect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标注 32"/>
          <p:cNvSpPr/>
          <p:nvPr/>
        </p:nvSpPr>
        <p:spPr>
          <a:xfrm>
            <a:off x="5260975" y="3497263"/>
            <a:ext cx="1462088" cy="534987"/>
          </a:xfrm>
          <a:prstGeom prst="wedgeRectCallout">
            <a:avLst>
              <a:gd name="adj1" fmla="val 34367"/>
              <a:gd name="adj2" fmla="val 8694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34" name="矩形标注 33"/>
          <p:cNvSpPr/>
          <p:nvPr/>
        </p:nvSpPr>
        <p:spPr>
          <a:xfrm>
            <a:off x="7042150" y="2292350"/>
            <a:ext cx="1698625" cy="938213"/>
          </a:xfrm>
          <a:prstGeom prst="wedgeRect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5132" name="矩形 2"/>
          <p:cNvSpPr>
            <a:spLocks noChangeArrowheads="1"/>
          </p:cNvSpPr>
          <p:nvPr/>
        </p:nvSpPr>
        <p:spPr bwMode="auto">
          <a:xfrm>
            <a:off x="873125" y="2616200"/>
            <a:ext cx="1870075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pitchFamily="18" charset="0"/>
              </a:rPr>
              <a:t>What do you do at school </a:t>
            </a:r>
            <a:r>
              <a:rPr lang="zh-CN" altLang="en-US" sz="2000" b="1">
                <a:latin typeface="Times New Roman" panose="02020603050405020304" pitchFamily="18" charset="0"/>
              </a:rPr>
              <a:t>？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33" name="矩形 3"/>
          <p:cNvSpPr>
            <a:spLocks noChangeArrowheads="1"/>
          </p:cNvSpPr>
          <p:nvPr/>
        </p:nvSpPr>
        <p:spPr bwMode="auto">
          <a:xfrm>
            <a:off x="3117850" y="3087688"/>
            <a:ext cx="9731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Times New Roman" panose="02020603050405020304" pitchFamily="18" charset="0"/>
              </a:rPr>
              <a:t>I have </a:t>
            </a:r>
            <a:endParaRPr lang="en-US" altLang="zh-CN" sz="2000" b="1">
              <a:latin typeface="Times New Roman" panose="02020603050405020304" pitchFamily="18" charset="0"/>
            </a:endParaRPr>
          </a:p>
          <a:p>
            <a:r>
              <a:rPr lang="en-US" altLang="zh-CN" sz="2000" b="1">
                <a:latin typeface="Times New Roman" panose="02020603050405020304" pitchFamily="18" charset="0"/>
              </a:rPr>
              <a:t>classes.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34" name="矩形 4"/>
          <p:cNvSpPr>
            <a:spLocks noChangeArrowheads="1"/>
          </p:cNvSpPr>
          <p:nvPr/>
        </p:nvSpPr>
        <p:spPr bwMode="auto">
          <a:xfrm>
            <a:off x="7089775" y="2230438"/>
            <a:ext cx="17573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latin typeface="Times New Roman" panose="02020603050405020304" pitchFamily="18" charset="0"/>
              </a:rPr>
              <a:t>What do you have at</a:t>
            </a:r>
            <a:endParaRPr lang="en-US" altLang="zh-CN" sz="2000" b="1">
              <a:latin typeface="Times New Roman" panose="02020603050405020304" pitchFamily="18" charset="0"/>
            </a:endParaRPr>
          </a:p>
          <a:p>
            <a:r>
              <a:rPr lang="en-US" altLang="zh-CN" sz="2000" b="1">
                <a:latin typeface="Times New Roman" panose="02020603050405020304" pitchFamily="18" charset="0"/>
              </a:rPr>
              <a:t>school today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35" name="矩形 5"/>
          <p:cNvSpPr>
            <a:spLocks noChangeArrowheads="1"/>
          </p:cNvSpPr>
          <p:nvPr/>
        </p:nvSpPr>
        <p:spPr bwMode="auto">
          <a:xfrm>
            <a:off x="5207000" y="3579813"/>
            <a:ext cx="16589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Times New Roman" panose="02020603050405020304" pitchFamily="18" charset="0"/>
              </a:rPr>
              <a:t>I have Music.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614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4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文本框 17"/>
          <p:cNvSpPr txBox="1">
            <a:spLocks noChangeArrowheads="1"/>
          </p:cNvSpPr>
          <p:nvPr/>
        </p:nvSpPr>
        <p:spPr bwMode="auto">
          <a:xfrm>
            <a:off x="3805238" y="1598613"/>
            <a:ext cx="47799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/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hæv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v.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（动词） 做；进行，从事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74725" y="182086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000"/>
          </a:p>
        </p:txBody>
      </p:sp>
      <p:sp>
        <p:nvSpPr>
          <p:cNvPr id="6151" name="文本框 19"/>
          <p:cNvSpPr txBox="1">
            <a:spLocks noChangeArrowheads="1"/>
          </p:cNvSpPr>
          <p:nvPr/>
        </p:nvSpPr>
        <p:spPr bwMode="auto">
          <a:xfrm>
            <a:off x="1389063" y="1814513"/>
            <a:ext cx="1412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1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52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3225" y="1712913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2484438" y="2808288"/>
            <a:ext cx="4249737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have English on Mondays.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在星期一我上英语课。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54" name="矩形 1"/>
          <p:cNvSpPr>
            <a:spLocks noChangeArrowheads="1"/>
          </p:cNvSpPr>
          <p:nvPr/>
        </p:nvSpPr>
        <p:spPr bwMode="auto">
          <a:xfrm>
            <a:off x="1528763" y="2946400"/>
            <a:ext cx="82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pic>
        <p:nvPicPr>
          <p:cNvPr id="6155" name="图片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00888" y="2270125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22"/>
          <p:cNvPicPr>
            <a:picLocks noChangeAspect="1" noChangeArrowheads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980841" y="1838324"/>
            <a:ext cx="7429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2459038" y="4267200"/>
            <a:ext cx="4249737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have a look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看一下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58" name="矩形 1"/>
          <p:cNvSpPr>
            <a:spLocks noChangeArrowheads="1"/>
          </p:cNvSpPr>
          <p:nvPr/>
        </p:nvSpPr>
        <p:spPr bwMode="auto">
          <a:xfrm>
            <a:off x="1503363" y="4405313"/>
            <a:ext cx="825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短语：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3656013" y="5191125"/>
            <a:ext cx="4249737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has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60" name="矩形 1"/>
          <p:cNvSpPr>
            <a:spLocks noChangeArrowheads="1"/>
          </p:cNvSpPr>
          <p:nvPr/>
        </p:nvSpPr>
        <p:spPr bwMode="auto">
          <a:xfrm>
            <a:off x="1501775" y="5329238"/>
            <a:ext cx="25352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第三人称单数：</a:t>
            </a:r>
            <a:endParaRPr lang="zh-CN" altLang="en-US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build="p"/>
      <p:bldP spid="23" grpId="0" build="p"/>
      <p:bldP spid="2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717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17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圆角矩形 18"/>
          <p:cNvSpPr/>
          <p:nvPr/>
        </p:nvSpPr>
        <p:spPr>
          <a:xfrm>
            <a:off x="1035050" y="186848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400"/>
          </a:p>
        </p:txBody>
      </p:sp>
      <p:sp>
        <p:nvSpPr>
          <p:cNvPr id="7174" name="文本框 19"/>
          <p:cNvSpPr txBox="1">
            <a:spLocks noChangeArrowheads="1"/>
          </p:cNvSpPr>
          <p:nvPr/>
        </p:nvSpPr>
        <p:spPr bwMode="auto">
          <a:xfrm>
            <a:off x="1354138" y="1860550"/>
            <a:ext cx="1412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2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5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4163" y="1760538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2447925" y="3125788"/>
            <a:ext cx="62865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They have classes.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他们上课。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77" name="矩形 1"/>
          <p:cNvSpPr>
            <a:spLocks noChangeArrowheads="1"/>
          </p:cNvSpPr>
          <p:nvPr/>
        </p:nvSpPr>
        <p:spPr bwMode="auto">
          <a:xfrm>
            <a:off x="1503363" y="3263900"/>
            <a:ext cx="82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7178" name="文本框 17"/>
          <p:cNvSpPr txBox="1">
            <a:spLocks noChangeArrowheads="1"/>
          </p:cNvSpPr>
          <p:nvPr/>
        </p:nvSpPr>
        <p:spPr bwMode="auto">
          <a:xfrm>
            <a:off x="3900488" y="1758950"/>
            <a:ext cx="4067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klɑːs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（名词） 课；班级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7192" name="Picture 24"/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070018" y="1830118"/>
            <a:ext cx="723901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0" name="图片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13600" y="2236788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2873375" y="4160838"/>
            <a:ext cx="45370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我们坐在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class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里面，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每天上着不同的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classes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182" name="组合 2"/>
          <p:cNvGrpSpPr/>
          <p:nvPr/>
        </p:nvGrpSpPr>
        <p:grpSpPr bwMode="auto">
          <a:xfrm>
            <a:off x="985838" y="4433888"/>
            <a:ext cx="2403475" cy="461962"/>
            <a:chOff x="398463" y="4005263"/>
            <a:chExt cx="2404268" cy="461088"/>
          </a:xfrm>
        </p:grpSpPr>
        <p:sp>
          <p:nvSpPr>
            <p:cNvPr id="7183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2088357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pic>
          <p:nvPicPr>
            <p:cNvPr id="7184" name="图片 29" descr="花盆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98463" y="4052825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build="p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819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19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圆角矩形 16"/>
          <p:cNvSpPr/>
          <p:nvPr/>
        </p:nvSpPr>
        <p:spPr>
          <a:xfrm>
            <a:off x="1035050" y="183356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400"/>
          </a:p>
        </p:txBody>
      </p:sp>
      <p:sp>
        <p:nvSpPr>
          <p:cNvPr id="8198" name="文本框 19"/>
          <p:cNvSpPr txBox="1">
            <a:spLocks noChangeArrowheads="1"/>
          </p:cNvSpPr>
          <p:nvPr/>
        </p:nvSpPr>
        <p:spPr bwMode="auto">
          <a:xfrm>
            <a:off x="1354138" y="1825625"/>
            <a:ext cx="1412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3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9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4163" y="1725613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文本框 17"/>
          <p:cNvSpPr txBox="1">
            <a:spLocks noChangeArrowheads="1"/>
          </p:cNvSpPr>
          <p:nvPr/>
        </p:nvSpPr>
        <p:spPr bwMode="auto">
          <a:xfrm>
            <a:off x="3675063" y="1714500"/>
            <a:ext cx="5653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təˈdeɪ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adv.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（副词） 今天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8201" name="图片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462838" y="1719263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2593975" y="2527300"/>
            <a:ext cx="5991225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eat rice and fish today.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今天我吃米饭和鱼。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3" name="矩形 1"/>
          <p:cNvSpPr>
            <a:spLocks noChangeArrowheads="1"/>
          </p:cNvSpPr>
          <p:nvPr/>
        </p:nvSpPr>
        <p:spPr bwMode="auto">
          <a:xfrm>
            <a:off x="1649413" y="2760663"/>
            <a:ext cx="825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pic>
        <p:nvPicPr>
          <p:cNvPr id="11288" name="Picture 24"/>
          <p:cNvPicPr>
            <a:picLocks noChangeAspect="1" noChangeArrowheads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927133" y="1813513"/>
            <a:ext cx="790575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05" name="矩形 1"/>
          <p:cNvSpPr>
            <a:spLocks noChangeArrowheads="1"/>
          </p:cNvSpPr>
          <p:nvPr/>
        </p:nvSpPr>
        <p:spPr bwMode="auto">
          <a:xfrm>
            <a:off x="752475" y="4211638"/>
            <a:ext cx="2041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加法记忆法：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2573338" y="4117975"/>
            <a:ext cx="62293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（向）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day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（一天）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today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（今天）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TextBox 8"/>
          <p:cNvSpPr txBox="1">
            <a:spLocks noChangeArrowheads="1"/>
          </p:cNvSpPr>
          <p:nvPr/>
        </p:nvSpPr>
        <p:spPr bwMode="auto">
          <a:xfrm>
            <a:off x="2595563" y="4802188"/>
            <a:ext cx="5272087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Yesterday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today and tomorrow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昨天今天和明天，谨记珍惜每一天。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8208" name="组合 2"/>
          <p:cNvGrpSpPr/>
          <p:nvPr/>
        </p:nvGrpSpPr>
        <p:grpSpPr bwMode="auto">
          <a:xfrm>
            <a:off x="760413" y="5014913"/>
            <a:ext cx="2403475" cy="461962"/>
            <a:chOff x="398463" y="4005263"/>
            <a:chExt cx="2404268" cy="461088"/>
          </a:xfrm>
        </p:grpSpPr>
        <p:sp>
          <p:nvSpPr>
            <p:cNvPr id="8209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2088357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pic>
          <p:nvPicPr>
            <p:cNvPr id="8210" name="图片 29" descr="花盆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98463" y="4052825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921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1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22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圆角矩形 16"/>
          <p:cNvSpPr/>
          <p:nvPr/>
        </p:nvSpPr>
        <p:spPr>
          <a:xfrm>
            <a:off x="998538" y="1905000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400"/>
          </a:p>
        </p:txBody>
      </p:sp>
      <p:sp>
        <p:nvSpPr>
          <p:cNvPr id="9222" name="文本框 19"/>
          <p:cNvSpPr txBox="1">
            <a:spLocks noChangeArrowheads="1"/>
          </p:cNvSpPr>
          <p:nvPr/>
        </p:nvSpPr>
        <p:spPr bwMode="auto">
          <a:xfrm>
            <a:off x="1317625" y="1897063"/>
            <a:ext cx="1412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4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3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7650" y="1797050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文本框 17"/>
          <p:cNvSpPr txBox="1">
            <a:spLocks noChangeArrowheads="1"/>
          </p:cNvSpPr>
          <p:nvPr/>
        </p:nvSpPr>
        <p:spPr bwMode="auto">
          <a:xfrm>
            <a:off x="3759200" y="1785938"/>
            <a:ext cx="40735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mjuːzɪk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（名词）音乐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9225" name="图片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621588" y="1795463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2606675" y="3359150"/>
            <a:ext cx="59912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music.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我喜欢音乐。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7" name="矩形 1"/>
          <p:cNvSpPr>
            <a:spLocks noChangeArrowheads="1"/>
          </p:cNvSpPr>
          <p:nvPr/>
        </p:nvSpPr>
        <p:spPr bwMode="auto">
          <a:xfrm>
            <a:off x="1673225" y="3497263"/>
            <a:ext cx="825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pic>
        <p:nvPicPr>
          <p:cNvPr id="12312" name="Picture 24"/>
          <p:cNvPicPr>
            <a:picLocks noChangeAspect="1" noChangeArrowheads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901293" y="1890075"/>
            <a:ext cx="800099" cy="514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2616200" y="4592638"/>
            <a:ext cx="365442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play music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演奏乐曲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30" name="矩形 1"/>
          <p:cNvSpPr>
            <a:spLocks noChangeArrowheads="1"/>
          </p:cNvSpPr>
          <p:nvPr/>
        </p:nvSpPr>
        <p:spPr bwMode="auto">
          <a:xfrm>
            <a:off x="1682750" y="4765675"/>
            <a:ext cx="82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短语：</a:t>
            </a:r>
            <a:endParaRPr lang="zh-CN" altLang="en-US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2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024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2470055" y="207126"/>
            <a:ext cx="4702641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4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Listen and say.</a:t>
            </a:r>
            <a:endParaRPr kumimoji="1" lang="zh-CN" altLang="en-US" sz="44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0245" name="矩形 5"/>
          <p:cNvSpPr>
            <a:spLocks noChangeArrowheads="1"/>
          </p:cNvSpPr>
          <p:nvPr/>
        </p:nvSpPr>
        <p:spPr bwMode="auto">
          <a:xfrm>
            <a:off x="352425" y="1327150"/>
            <a:ext cx="7223125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Lili: </a:t>
            </a:r>
            <a:r>
              <a:rPr lang="en-US" altLang="zh-CN" sz="2400">
                <a:latin typeface="Times New Roman" panose="02020603050405020304" pitchFamily="18" charset="0"/>
              </a:rPr>
              <a:t>What does Lingling have at school today</a:t>
            </a:r>
            <a:r>
              <a:rPr lang="zh-CN" altLang="en-US" sz="2400">
                <a:latin typeface="Times New Roman" panose="02020603050405020304" pitchFamily="18" charset="0"/>
              </a:rPr>
              <a:t>，</a:t>
            </a:r>
            <a:r>
              <a:rPr lang="en-US" altLang="zh-CN" sz="2400">
                <a:latin typeface="Times New Roman" panose="02020603050405020304" pitchFamily="18" charset="0"/>
              </a:rPr>
              <a:t>Daming</a:t>
            </a:r>
            <a:r>
              <a:rPr lang="zh-CN" altLang="en-US" sz="2400">
                <a:latin typeface="Times New Roman" panose="02020603050405020304" pitchFamily="18" charset="0"/>
              </a:rPr>
              <a:t>？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Daming: </a:t>
            </a:r>
            <a:r>
              <a:rPr lang="en-US" altLang="zh-CN" sz="2400">
                <a:latin typeface="Times New Roman" panose="02020603050405020304" pitchFamily="18" charset="0"/>
              </a:rPr>
              <a:t>In the morning</a:t>
            </a:r>
            <a:r>
              <a:rPr lang="zh-CN" altLang="en-US" sz="2400">
                <a:latin typeface="Times New Roman" panose="02020603050405020304" pitchFamily="18" charset="0"/>
              </a:rPr>
              <a:t>，</a:t>
            </a:r>
            <a:r>
              <a:rPr lang="en-US" altLang="zh-CN" sz="2400">
                <a:latin typeface="Times New Roman" panose="02020603050405020304" pitchFamily="18" charset="0"/>
              </a:rPr>
              <a:t>she has Chinese</a:t>
            </a:r>
            <a:r>
              <a:rPr lang="zh-CN" altLang="en-US" sz="2400">
                <a:latin typeface="Times New Roman" panose="02020603050405020304" pitchFamily="18" charset="0"/>
              </a:rPr>
              <a:t>，</a:t>
            </a:r>
            <a:r>
              <a:rPr lang="en-US" altLang="zh-CN" sz="2400">
                <a:latin typeface="Times New Roman" panose="02020603050405020304" pitchFamily="18" charset="0"/>
              </a:rPr>
              <a:t>English...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Sam: </a:t>
            </a:r>
            <a:r>
              <a:rPr lang="en-US" altLang="zh-CN" sz="2400">
                <a:latin typeface="Times New Roman" panose="02020603050405020304" pitchFamily="18" charset="0"/>
              </a:rPr>
              <a:t>And she has Maths </a:t>
            </a:r>
            <a:r>
              <a:rPr lang="zh-CN" altLang="en-US" sz="2400">
                <a:latin typeface="Times New Roman" panose="02020603050405020304" pitchFamily="18" charset="0"/>
              </a:rPr>
              <a:t>！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Daming: </a:t>
            </a:r>
            <a:r>
              <a:rPr lang="en-US" altLang="zh-CN" sz="2400">
                <a:latin typeface="Times New Roman" panose="02020603050405020304" pitchFamily="18" charset="0"/>
              </a:rPr>
              <a:t>In the afternoon</a:t>
            </a:r>
            <a:r>
              <a:rPr lang="zh-CN" altLang="en-US" sz="2400">
                <a:latin typeface="Times New Roman" panose="02020603050405020304" pitchFamily="18" charset="0"/>
              </a:rPr>
              <a:t>， </a:t>
            </a:r>
            <a:r>
              <a:rPr lang="en-US" altLang="zh-CN" sz="2400">
                <a:latin typeface="Times New Roman" panose="02020603050405020304" pitchFamily="18" charset="0"/>
              </a:rPr>
              <a:t>she has Art</a:t>
            </a:r>
            <a:r>
              <a:rPr lang="zh-CN" altLang="en-US" sz="2400">
                <a:latin typeface="Times New Roman" panose="02020603050405020304" pitchFamily="18" charset="0"/>
              </a:rPr>
              <a:t>，</a:t>
            </a:r>
            <a:r>
              <a:rPr lang="en-US" altLang="zh-CN" sz="2400">
                <a:latin typeface="Times New Roman" panose="02020603050405020304" pitchFamily="18" charset="0"/>
              </a:rPr>
              <a:t>PE...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Sam: </a:t>
            </a:r>
            <a:r>
              <a:rPr lang="en-US" altLang="zh-CN" sz="2400">
                <a:latin typeface="Times New Roman" panose="02020603050405020304" pitchFamily="18" charset="0"/>
              </a:rPr>
              <a:t>And she has Science!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10325" y="2765425"/>
            <a:ext cx="2611438" cy="18049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dirty="0"/>
          </a:p>
        </p:txBody>
      </p:sp>
      <p:pic>
        <p:nvPicPr>
          <p:cNvPr id="10248" name="Picture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81763" y="2906713"/>
            <a:ext cx="2481262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126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圆角矩形 16"/>
          <p:cNvSpPr/>
          <p:nvPr/>
        </p:nvSpPr>
        <p:spPr>
          <a:xfrm>
            <a:off x="1035050" y="170338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400"/>
          </a:p>
        </p:txBody>
      </p:sp>
      <p:sp>
        <p:nvSpPr>
          <p:cNvPr id="11270" name="文本框 19"/>
          <p:cNvSpPr txBox="1">
            <a:spLocks noChangeArrowheads="1"/>
          </p:cNvSpPr>
          <p:nvPr/>
        </p:nvSpPr>
        <p:spPr bwMode="auto">
          <a:xfrm>
            <a:off x="1354138" y="1695450"/>
            <a:ext cx="1412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5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71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4163" y="1595438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文本框 17"/>
          <p:cNvSpPr txBox="1">
            <a:spLocks noChangeArrowheads="1"/>
          </p:cNvSpPr>
          <p:nvPr/>
        </p:nvSpPr>
        <p:spPr bwMode="auto">
          <a:xfrm>
            <a:off x="2916238" y="1560513"/>
            <a:ext cx="6370637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—What does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Lingling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have at school today, ... ?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玲玲今天在学校上什么课？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 ...she has Chinese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English... ……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她上语文课，英语课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1273" name="图片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70050" y="2401888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906588" y="3821113"/>
            <a:ext cx="68453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这是询问他人（第三方）有什么课的句型及回答。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75" name="矩形 1"/>
          <p:cNvSpPr>
            <a:spLocks noChangeArrowheads="1"/>
          </p:cNvSpPr>
          <p:nvPr/>
        </p:nvSpPr>
        <p:spPr bwMode="auto">
          <a:xfrm>
            <a:off x="1009650" y="3983038"/>
            <a:ext cx="825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用法：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26" name="矩形 1"/>
          <p:cNvSpPr>
            <a:spLocks noChangeArrowheads="1"/>
          </p:cNvSpPr>
          <p:nvPr/>
        </p:nvSpPr>
        <p:spPr bwMode="auto">
          <a:xfrm>
            <a:off x="3057525" y="4676775"/>
            <a:ext cx="5991225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What does + he/she/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单个人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have +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其他？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77" name="矩形 1"/>
          <p:cNvSpPr>
            <a:spLocks noChangeArrowheads="1"/>
          </p:cNvSpPr>
          <p:nvPr/>
        </p:nvSpPr>
        <p:spPr bwMode="auto">
          <a:xfrm>
            <a:off x="996950" y="4827588"/>
            <a:ext cx="2695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问句句型结构：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1903413" y="5446713"/>
            <a:ext cx="6846887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He / She + has +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课程名称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79" name="矩形 1"/>
          <p:cNvSpPr>
            <a:spLocks noChangeArrowheads="1"/>
          </p:cNvSpPr>
          <p:nvPr/>
        </p:nvSpPr>
        <p:spPr bwMode="auto">
          <a:xfrm>
            <a:off x="1006475" y="5608638"/>
            <a:ext cx="825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答语：</a:t>
            </a:r>
            <a:endParaRPr lang="zh-CN" altLang="en-US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26" grpId="0" build="p"/>
      <p:bldP spid="27" grpId="0" build="p"/>
    </p:bldLst>
  </p:timing>
</p:sld>
</file>

<file path=ppt/tags/tag1.xml><?xml version="1.0" encoding="utf-8"?>
<p:tagLst xmlns:p="http://schemas.openxmlformats.org/presentationml/2006/main">
  <p:tag name="KSO_WPP_MARK_KEY" val="ae76fb52-cc40-462d-86af-a668570b0d5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2822</Words>
  <Application>WPS 演示</Application>
  <PresentationFormat>全屏显示(4:3)</PresentationFormat>
  <Paragraphs>259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Calibri Light</vt:lpstr>
      <vt:lpstr>Calibri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Arial Black</vt:lpstr>
      <vt:lpstr>Arial Unicode MS</vt:lpstr>
      <vt:lpstr>Adobe 黑体 Std R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688</cp:revision>
  <dcterms:created xsi:type="dcterms:W3CDTF">2016-01-15T00:46:00Z</dcterms:created>
  <dcterms:modified xsi:type="dcterms:W3CDTF">2023-02-16T02:58:50Z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34299AF49AA84E1C93A3A6526E6979E6</vt:lpwstr>
  </property>
  <property fmtid="{D5CDD505-2E9C-101B-9397-08002B2CF9AE}" pid="3" name="KSOProductBuildVer">
    <vt:lpwstr>2052-11.1.0.13703</vt:lpwstr>
  </property>
</Properties>
</file>