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4" r:id="rId4"/>
    <p:sldMasterId id="2147483686" r:id="rId5"/>
  </p:sldMasterIdLst>
  <p:notesMasterIdLst>
    <p:notesMasterId r:id="rId30"/>
  </p:notesMasterIdLst>
  <p:sldIdLst>
    <p:sldId id="303" r:id="rId6"/>
    <p:sldId id="277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</p:sldIdLst>
  <p:sldSz cx="9144000" cy="6858000" type="screen4x3"/>
  <p:notesSz cx="7103745" cy="10234295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6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3" Type="http://schemas.openxmlformats.org/officeDocument/2006/relationships/theme" Target="../theme/theme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microsoft.com/office/2007/relationships/media" Target="../media/media15.mp3"/><Relationship Id="rId2" Type="http://schemas.openxmlformats.org/officeDocument/2006/relationships/audio" Target="../media/media15.mp3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image24.wdp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audio" Target="../media/media4.mp3"/><Relationship Id="rId8" Type="http://schemas.microsoft.com/office/2007/relationships/media" Target="../media/media3.mp3"/><Relationship Id="rId7" Type="http://schemas.openxmlformats.org/officeDocument/2006/relationships/audio" Target="../media/media3.mp3"/><Relationship Id="rId6" Type="http://schemas.microsoft.com/office/2007/relationships/media" Target="../media/media2.mp3"/><Relationship Id="rId5" Type="http://schemas.openxmlformats.org/officeDocument/2006/relationships/audio" Target="../media/media2.mp3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3" Type="http://schemas.openxmlformats.org/officeDocument/2006/relationships/slideLayout" Target="../slideLayouts/slideLayout7.xml"/><Relationship Id="rId12" Type="http://schemas.microsoft.com/office/2007/relationships/media" Target="../media/media5.mp3"/><Relationship Id="rId11" Type="http://schemas.openxmlformats.org/officeDocument/2006/relationships/audio" Target="../media/media5.mp3"/><Relationship Id="rId10" Type="http://schemas.microsoft.com/office/2007/relationships/media" Target="../media/media4.mp3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audio" Target="../media/media9.mp3"/><Relationship Id="rId8" Type="http://schemas.microsoft.com/office/2007/relationships/media" Target="../media/media8.mp3"/><Relationship Id="rId7" Type="http://schemas.openxmlformats.org/officeDocument/2006/relationships/audio" Target="../media/media8.mp3"/><Relationship Id="rId6" Type="http://schemas.microsoft.com/office/2007/relationships/media" Target="../media/media7.mp3"/><Relationship Id="rId5" Type="http://schemas.openxmlformats.org/officeDocument/2006/relationships/audio" Target="../media/media7.mp3"/><Relationship Id="rId4" Type="http://schemas.openxmlformats.org/officeDocument/2006/relationships/image" Target="../media/image4.png"/><Relationship Id="rId3" Type="http://schemas.microsoft.com/office/2007/relationships/media" Target="../media/media6.mp3"/><Relationship Id="rId2" Type="http://schemas.openxmlformats.org/officeDocument/2006/relationships/audio" Target="../media/media6.mp3"/><Relationship Id="rId11" Type="http://schemas.openxmlformats.org/officeDocument/2006/relationships/slideLayout" Target="../slideLayouts/slideLayout7.xml"/><Relationship Id="rId10" Type="http://schemas.microsoft.com/office/2007/relationships/media" Target="../media/media9.mp3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9" Type="http://schemas.microsoft.com/office/2007/relationships/media" Target="../media/media12.mp3"/><Relationship Id="rId8" Type="http://schemas.openxmlformats.org/officeDocument/2006/relationships/audio" Target="../media/media12.mp3"/><Relationship Id="rId7" Type="http://schemas.microsoft.com/office/2007/relationships/media" Target="../media/media11.mp3"/><Relationship Id="rId6" Type="http://schemas.openxmlformats.org/officeDocument/2006/relationships/audio" Target="../media/media11.mp3"/><Relationship Id="rId5" Type="http://schemas.openxmlformats.org/officeDocument/2006/relationships/image" Target="../media/image4.png"/><Relationship Id="rId4" Type="http://schemas.microsoft.com/office/2007/relationships/media" Target="../media/media10.mp3"/><Relationship Id="rId3" Type="http://schemas.openxmlformats.org/officeDocument/2006/relationships/audio" Target="../media/media10.mp3"/><Relationship Id="rId2" Type="http://schemas.microsoft.com/office/2007/relationships/hdphoto" Target="../media/image7.wdp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media" Target="../media/media14.mp3"/><Relationship Id="rId5" Type="http://schemas.openxmlformats.org/officeDocument/2006/relationships/audio" Target="../media/media14.mp3"/><Relationship Id="rId4" Type="http://schemas.openxmlformats.org/officeDocument/2006/relationships/image" Target="../media/image4.png"/><Relationship Id="rId3" Type="http://schemas.microsoft.com/office/2007/relationships/media" Target="../media/media13.mp3"/><Relationship Id="rId2" Type="http://schemas.openxmlformats.org/officeDocument/2006/relationships/audio" Target="../media/media13.mp3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7" name="文本框 8"/>
          <p:cNvSpPr txBox="1"/>
          <p:nvPr/>
        </p:nvSpPr>
        <p:spPr>
          <a:xfrm>
            <a:off x="0" y="722588"/>
            <a:ext cx="914400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4400" b="1" dirty="0">
                <a:solidFill>
                  <a:schemeClr val="tx1"/>
                </a:solidFill>
                <a:latin typeface="Times New Roman" panose="02020603050405020304" charset="0"/>
                <a:ea typeface="楷体_GB2312" pitchFamily="49" charset="-122"/>
                <a:sym typeface="宋体" panose="02010600030101010101" pitchFamily="2" charset="-122"/>
              </a:rPr>
              <a:t>Module 7</a:t>
            </a:r>
            <a:r>
              <a:rPr lang="zh-CN" altLang="en-US" sz="3200" b="1" dirty="0">
                <a:solidFill>
                  <a:srgbClr val="ECEEE1"/>
                </a:solidFill>
                <a:latin typeface="Times New Roman" panose="02020603050405020304" charset="0"/>
                <a:ea typeface="楷体_GB2312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000" dirty="0">
                <a:solidFill>
                  <a:srgbClr val="ECEEE1"/>
                </a:solidFill>
                <a:latin typeface="Times New Roman" panose="02020603050405020304" charset="0"/>
                <a:ea typeface="楷体_GB2312" pitchFamily="49" charset="-122"/>
                <a:sym typeface="宋体" panose="02010600030101010101" pitchFamily="2" charset="-122"/>
              </a:rPr>
              <a:t>                       </a:t>
            </a:r>
            <a:endParaRPr lang="zh-CN" altLang="en-US" sz="3000" dirty="0">
              <a:solidFill>
                <a:srgbClr val="ECEEE1"/>
              </a:solidFill>
              <a:latin typeface="Times New Roman" panose="02020603050405020304" charset="0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3074" name="TextBox 3"/>
          <p:cNvSpPr txBox="1"/>
          <p:nvPr/>
        </p:nvSpPr>
        <p:spPr>
          <a:xfrm>
            <a:off x="0" y="1865056"/>
            <a:ext cx="9144000" cy="200202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 smtClean="0">
                <a:solidFill>
                  <a:schemeClr val="tx1"/>
                </a:solidFill>
                <a:effectLst/>
                <a:latin typeface="Times New Roman" panose="02020603050405020304" charset="0"/>
                <a:ea typeface="华文楷体" panose="02010600040101010101" pitchFamily="2" charset="-122"/>
                <a:cs typeface="Times New Roman" panose="02020603050405020304" charset="0"/>
                <a:sym typeface="+mn-ea"/>
              </a:rPr>
              <a:t>Unit 1</a:t>
            </a:r>
            <a:endParaRPr lang="en-US" altLang="zh-CN" sz="4400" dirty="0" smtClean="0">
              <a:solidFill>
                <a:schemeClr val="tx1"/>
              </a:solidFill>
              <a:effectLst/>
              <a:latin typeface="Times New Roman" panose="02020603050405020304" charset="0"/>
              <a:ea typeface="华文楷体" panose="02010600040101010101" pitchFamily="2" charset="-122"/>
              <a:cs typeface="Times New Roman" panose="02020603050405020304" charset="0"/>
              <a:sym typeface="+mn-ea"/>
            </a:endParaRPr>
          </a:p>
          <a:p>
            <a:pPr algn="ctr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 smtClean="0">
                <a:solidFill>
                  <a:schemeClr val="tx1"/>
                </a:solidFill>
                <a:effectLst/>
                <a:latin typeface="Times New Roman" panose="02020603050405020304" charset="0"/>
                <a:ea typeface="华文楷体" panose="02010600040101010101" pitchFamily="2" charset="-122"/>
                <a:cs typeface="Times New Roman" panose="02020603050405020304" charset="0"/>
                <a:sym typeface="+mn-ea"/>
              </a:rPr>
              <a:t>We </a:t>
            </a:r>
            <a:r>
              <a:rPr lang="en-US" altLang="zh-CN" sz="4400" dirty="0">
                <a:solidFill>
                  <a:schemeClr val="tx1"/>
                </a:solidFill>
                <a:effectLst/>
                <a:latin typeface="Times New Roman" panose="02020603050405020304" charset="0"/>
                <a:ea typeface="华文楷体" panose="02010600040101010101" pitchFamily="2" charset="-122"/>
                <a:cs typeface="Times New Roman" panose="02020603050405020304" charset="0"/>
                <a:sym typeface="+mn-ea"/>
              </a:rPr>
              <a:t>fly </a:t>
            </a:r>
            <a:r>
              <a:rPr lang="en-US" altLang="zh-CN" sz="4400" dirty="0" smtClean="0">
                <a:solidFill>
                  <a:schemeClr val="tx1"/>
                </a:solidFill>
                <a:effectLst/>
                <a:latin typeface="Times New Roman" panose="02020603050405020304" charset="0"/>
                <a:ea typeface="华文楷体" panose="02010600040101010101" pitchFamily="2" charset="-122"/>
                <a:cs typeface="Times New Roman" panose="02020603050405020304" charset="0"/>
                <a:sym typeface="+mn-ea"/>
              </a:rPr>
              <a:t>kites </a:t>
            </a:r>
            <a:r>
              <a:rPr lang="en-US" altLang="zh-CN" sz="4400" dirty="0">
                <a:solidFill>
                  <a:schemeClr val="tx1"/>
                </a:solidFill>
                <a:effectLst/>
                <a:latin typeface="Times New Roman" panose="02020603050405020304" charset="0"/>
                <a:ea typeface="华文楷体" panose="02010600040101010101" pitchFamily="2" charset="-122"/>
                <a:cs typeface="Times New Roman" panose="02020603050405020304" charset="0"/>
                <a:sym typeface="+mn-ea"/>
              </a:rPr>
              <a:t>in spring.</a:t>
            </a:r>
            <a:endParaRPr lang="en-US" altLang="zh-CN" sz="4400" dirty="0">
              <a:solidFill>
                <a:schemeClr val="tx1"/>
              </a:solidFill>
              <a:effectLst/>
              <a:latin typeface="Times New Roman" panose="02020603050405020304" charset="0"/>
              <a:ea typeface="华文楷体" panose="02010600040101010101" pitchFamily="2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30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101317" y="1552136"/>
            <a:ext cx="2114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Autumn</a:t>
            </a:r>
            <a:endParaRPr lang="zh-CN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87624" y="2319361"/>
            <a:ext cx="4752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It’s autumn!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It’s cool in autumn.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We play football in autumn.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87624" y="3193437"/>
            <a:ext cx="4464496" cy="5362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AutoShape 39"/>
          <p:cNvSpPr>
            <a:spLocks noChangeArrowheads="1"/>
          </p:cNvSpPr>
          <p:nvPr/>
        </p:nvSpPr>
        <p:spPr bwMode="auto">
          <a:xfrm>
            <a:off x="0" y="425162"/>
            <a:ext cx="5220072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latin typeface="Times New Roman" panose="02020603050405020304" charset="0"/>
                <a:ea typeface="+mj-ea"/>
                <a:cs typeface="Times New Roman" panose="02020603050405020304" charset="0"/>
              </a:rPr>
              <a:t>Listen, point and find “We…?”</a:t>
            </a:r>
            <a:endParaRPr lang="zh-CN" altLang="en-US" sz="2800" b="1" dirty="0">
              <a:latin typeface="Times New Roman" panose="02020603050405020304" charset="0"/>
              <a:ea typeface="+mj-ea"/>
              <a:cs typeface="Times New Roman" panose="0202060305040502030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67904" y="4172344"/>
            <a:ext cx="2114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Winter</a:t>
            </a:r>
            <a:endParaRPr lang="zh-CN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11960" y="4996793"/>
            <a:ext cx="45365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It’s winter!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It’s cold in winter.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We go skating in winter.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39952" y="5850873"/>
            <a:ext cx="4032448" cy="5362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42" b="99558" l="0" r="100000">
                        <a14:foregroundMark x1="22137" y1="62389" x2="31043" y2="82301"/>
                        <a14:foregroundMark x1="32061" y1="61062" x2="15522" y2="76991"/>
                        <a14:foregroundMark x1="59542" y1="21681" x2="84733" y2="23451"/>
                        <a14:foregroundMark x1="46056" y1="11062" x2="54198" y2="22124"/>
                        <a14:foregroundMark x1="48601" y1="11504" x2="53944" y2="14602"/>
                        <a14:foregroundMark x1="2290" y1="30088" x2="8397" y2="3097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29402" y="1503864"/>
            <a:ext cx="3742857" cy="21523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62" y="4495509"/>
            <a:ext cx="3438095" cy="202857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1477585"/>
            <a:ext cx="6486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Times New Roman" panose="02020603050405020304" charset="0"/>
                <a:cs typeface="Times New Roman" panose="02020603050405020304" charset="0"/>
              </a:rPr>
              <a:t>根据课文内容判断正</a:t>
            </a: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(T)</a:t>
            </a:r>
            <a:r>
              <a:rPr lang="zh-CN" altLang="en-US" sz="3600" b="1" dirty="0" smtClean="0">
                <a:latin typeface="Times New Roman" panose="02020603050405020304" charset="0"/>
                <a:cs typeface="Times New Roman" panose="02020603050405020304" charset="0"/>
              </a:rPr>
              <a:t>误</a:t>
            </a: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(F)</a:t>
            </a:r>
            <a:r>
              <a:rPr lang="zh-CN" altLang="en-US" sz="3600" b="1" dirty="0" smtClean="0">
                <a:latin typeface="Times New Roman" panose="02020603050405020304" charset="0"/>
                <a:cs typeface="Times New Roman" panose="02020603050405020304" charset="0"/>
              </a:rPr>
              <a:t>。</a:t>
            </a:r>
            <a:endParaRPr lang="zh-CN" altLang="en-US" sz="36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8" y="2428842"/>
            <a:ext cx="846043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3200" b="1" dirty="0" smtClean="0">
                <a:latin typeface="Times New Roman" panose="02020603050405020304" charset="0"/>
                <a:cs typeface="Times New Roman" panose="02020603050405020304" charset="0"/>
              </a:rPr>
              <a:t>It’s cold in summer. (   ) </a:t>
            </a:r>
            <a:endParaRPr lang="en-US" altLang="zh-CN" sz="32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3200" b="1" dirty="0" smtClean="0">
                <a:latin typeface="Times New Roman" panose="02020603050405020304" charset="0"/>
                <a:cs typeface="Times New Roman" panose="02020603050405020304" charset="0"/>
              </a:rPr>
              <a:t>We go swimming in winter. (   )</a:t>
            </a:r>
            <a:endParaRPr lang="en-US" altLang="zh-CN" sz="32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3200" b="1" dirty="0" smtClean="0">
                <a:latin typeface="Times New Roman" panose="02020603050405020304" charset="0"/>
                <a:cs typeface="Times New Roman" panose="02020603050405020304" charset="0"/>
              </a:rPr>
              <a:t>It’s warm in spring. (   )</a:t>
            </a:r>
            <a:endParaRPr lang="en-US" altLang="zh-CN" sz="32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3200" b="1" dirty="0" smtClean="0">
                <a:latin typeface="Times New Roman" panose="02020603050405020304" charset="0"/>
                <a:cs typeface="Times New Roman" panose="02020603050405020304" charset="0"/>
              </a:rPr>
              <a:t>We go skating in spring. (   )</a:t>
            </a:r>
            <a:endParaRPr lang="en-US" altLang="zh-CN" sz="32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3200" b="1" dirty="0" smtClean="0">
                <a:latin typeface="Times New Roman" panose="02020603050405020304" charset="0"/>
                <a:cs typeface="Times New Roman" panose="02020603050405020304" charset="0"/>
              </a:rPr>
              <a:t>We fly kites in winter. (   )</a:t>
            </a:r>
            <a:endParaRPr lang="en-US" altLang="zh-CN" sz="3200" b="1" dirty="0" smtClean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AutoShape 39"/>
          <p:cNvSpPr>
            <a:spLocks noChangeArrowheads="1"/>
          </p:cNvSpPr>
          <p:nvPr/>
        </p:nvSpPr>
        <p:spPr bwMode="auto">
          <a:xfrm>
            <a:off x="35497" y="548680"/>
            <a:ext cx="2304255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True or 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false.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13783" y="414908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94066" y="265034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824" y="4856975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56176" y="3395092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39757" y="5629695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7" grpId="0"/>
      <p:bldP spid="10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39"/>
          <p:cNvSpPr>
            <a:spLocks noChangeArrowheads="1"/>
          </p:cNvSpPr>
          <p:nvPr/>
        </p:nvSpPr>
        <p:spPr bwMode="auto">
          <a:xfrm>
            <a:off x="1" y="487066"/>
            <a:ext cx="3275856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Listen, fill and say.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2" y="1201386"/>
            <a:ext cx="8858272" cy="3499589"/>
          </a:xfrm>
          <a:prstGeom prst="rect">
            <a:avLst/>
          </a:prstGeom>
        </p:spPr>
      </p:pic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79512" y="4641052"/>
            <a:ext cx="4429136" cy="1015663"/>
          </a:xfrm>
          <a:prstGeom prst="rect">
            <a:avLst/>
          </a:prstGeom>
          <a:solidFill>
            <a:srgbClr val="FFDA65"/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Times New Roman" panose="02020603050405020304" charset="0"/>
                <a:cs typeface="Times New Roman" panose="02020603050405020304" charset="0"/>
              </a:rPr>
              <a:t>It’s spring.</a:t>
            </a:r>
            <a:endParaRPr lang="en-US" altLang="zh-CN" sz="24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Times New Roman" panose="02020603050405020304" charset="0"/>
                <a:ea typeface="+mn-ea"/>
                <a:cs typeface="Times New Roman" panose="02020603050405020304" charset="0"/>
              </a:rPr>
              <a:t>We __________ in spring.</a:t>
            </a:r>
            <a:endParaRPr lang="en-US" altLang="zh-CN" sz="2400" b="1" dirty="0"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4797970" y="4589972"/>
            <a:ext cx="4239814" cy="1133965"/>
          </a:xfrm>
          <a:prstGeom prst="rect">
            <a:avLst/>
          </a:prstGeom>
          <a:solidFill>
            <a:srgbClr val="FFDA65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buFontTx/>
              <a:buNone/>
              <a:defRPr sz="2400" b="1">
                <a:latin typeface="Times New Roman" panose="02020603050405020304" charset="0"/>
                <a:cs typeface="Times New Roman" panose="020206030504050203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 smtClean="0"/>
              <a:t>It’s summer.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We ____________ in summer.</a:t>
            </a:r>
            <a:endParaRPr lang="en-US" altLang="zh-CN" dirty="0"/>
          </a:p>
        </p:txBody>
      </p:sp>
      <p:sp>
        <p:nvSpPr>
          <p:cNvPr id="28" name="矩形 27"/>
          <p:cNvSpPr/>
          <p:nvPr/>
        </p:nvSpPr>
        <p:spPr>
          <a:xfrm>
            <a:off x="982906" y="5135486"/>
            <a:ext cx="12186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fly kites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64088" y="5262272"/>
            <a:ext cx="19207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go swimming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2" name="Listen, fill and s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8277" y="571151"/>
            <a:ext cx="609600" cy="609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13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8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39"/>
          <p:cNvSpPr>
            <a:spLocks noChangeArrowheads="1"/>
          </p:cNvSpPr>
          <p:nvPr/>
        </p:nvSpPr>
        <p:spPr bwMode="auto">
          <a:xfrm>
            <a:off x="8353" y="548680"/>
            <a:ext cx="2187383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latin typeface="Times New Roman" panose="02020603050405020304" charset="0"/>
                <a:ea typeface="+mj-ea"/>
                <a:cs typeface="Times New Roman" panose="02020603050405020304" charset="0"/>
              </a:rPr>
              <a:t>Fill</a:t>
            </a:r>
            <a:r>
              <a:rPr lang="en-US" altLang="zh-CN" sz="2800" b="1" dirty="0">
                <a:latin typeface="Times New Roman" panose="02020603050405020304" charset="0"/>
                <a:ea typeface="+mj-ea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ea typeface="+mj-ea"/>
                <a:cs typeface="Times New Roman" panose="02020603050405020304" charset="0"/>
              </a:rPr>
              <a:t>and say.</a:t>
            </a:r>
            <a:endParaRPr lang="zh-CN" altLang="en-US" sz="2800" b="1" dirty="0">
              <a:latin typeface="Times New Roman" panose="02020603050405020304" charset="0"/>
              <a:ea typeface="+mj-ea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0851" y="1081305"/>
            <a:ext cx="4161861" cy="515600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076056" y="4077072"/>
            <a:ext cx="2520280" cy="193416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6950" y="2262757"/>
            <a:ext cx="4680520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It’s _______ in spring.</a:t>
            </a:r>
            <a:endParaRPr lang="zh-CN" altLang="en-US" sz="36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0214" y="3573016"/>
            <a:ext cx="7418287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We _________.</a:t>
            </a:r>
            <a:endParaRPr lang="zh-CN" altLang="en-US" sz="36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71907" y="3551893"/>
            <a:ext cx="2006818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fly kites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71907" y="2305704"/>
            <a:ext cx="2006818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warm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39"/>
          <p:cNvSpPr>
            <a:spLocks noChangeArrowheads="1"/>
          </p:cNvSpPr>
          <p:nvPr/>
        </p:nvSpPr>
        <p:spPr bwMode="auto">
          <a:xfrm>
            <a:off x="8353" y="548680"/>
            <a:ext cx="2187383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latin typeface="Times New Roman" panose="02020603050405020304" charset="0"/>
                <a:ea typeface="+mj-ea"/>
                <a:cs typeface="Times New Roman" panose="02020603050405020304" charset="0"/>
              </a:rPr>
              <a:t>Fill</a:t>
            </a:r>
            <a:r>
              <a:rPr lang="en-US" altLang="zh-CN" sz="2800" b="1" dirty="0">
                <a:latin typeface="Times New Roman" panose="02020603050405020304" charset="0"/>
                <a:ea typeface="+mj-ea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ea typeface="+mj-ea"/>
                <a:cs typeface="Times New Roman" panose="02020603050405020304" charset="0"/>
              </a:rPr>
              <a:t>and say.</a:t>
            </a:r>
            <a:endParaRPr lang="zh-CN" altLang="en-US" sz="2800" b="1" dirty="0">
              <a:latin typeface="Times New Roman" panose="02020603050405020304" charset="0"/>
              <a:ea typeface="+mj-ea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6885" y="2262505"/>
            <a:ext cx="51161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It’s _______ in summer.</a:t>
            </a:r>
            <a:endParaRPr lang="zh-CN" altLang="en-US" sz="36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0214" y="3573016"/>
            <a:ext cx="7418287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We ____________.</a:t>
            </a:r>
            <a:endParaRPr lang="zh-CN" altLang="en-US" sz="36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02044" y="3545135"/>
            <a:ext cx="30400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go swimming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71907" y="2305704"/>
            <a:ext cx="2006818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hot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95936" y="3212976"/>
            <a:ext cx="3744416" cy="31079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0881" y="1556792"/>
            <a:ext cx="3995936" cy="490001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39"/>
          <p:cNvSpPr>
            <a:spLocks noChangeArrowheads="1"/>
          </p:cNvSpPr>
          <p:nvPr/>
        </p:nvSpPr>
        <p:spPr bwMode="auto">
          <a:xfrm>
            <a:off x="8353" y="548680"/>
            <a:ext cx="2187383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latin typeface="Times New Roman" panose="02020603050405020304" charset="0"/>
                <a:ea typeface="+mj-ea"/>
                <a:cs typeface="Times New Roman" panose="02020603050405020304" charset="0"/>
              </a:rPr>
              <a:t>Fill</a:t>
            </a:r>
            <a:r>
              <a:rPr lang="en-US" altLang="zh-CN" sz="2800" b="1" dirty="0">
                <a:latin typeface="Times New Roman" panose="02020603050405020304" charset="0"/>
                <a:ea typeface="+mj-ea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ea typeface="+mj-ea"/>
                <a:cs typeface="Times New Roman" panose="02020603050405020304" charset="0"/>
              </a:rPr>
              <a:t>and say.</a:t>
            </a:r>
            <a:endParaRPr lang="zh-CN" altLang="en-US" sz="2800" b="1" dirty="0">
              <a:latin typeface="Times New Roman" panose="02020603050405020304" charset="0"/>
              <a:ea typeface="+mj-ea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6950" y="2262757"/>
            <a:ext cx="46805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It’s _______ in autumn.</a:t>
            </a:r>
            <a:endParaRPr lang="zh-CN" altLang="en-US" sz="36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0214" y="3573016"/>
            <a:ext cx="7418287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We _______________.</a:t>
            </a:r>
            <a:endParaRPr lang="zh-CN" altLang="en-US" sz="36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71907" y="3583816"/>
            <a:ext cx="37579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play</a:t>
            </a: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basketball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82422" y="2313959"/>
            <a:ext cx="2006818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cool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3336" y="1340768"/>
            <a:ext cx="4248472" cy="47482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76056" y="3841050"/>
            <a:ext cx="1331034" cy="2084449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39"/>
          <p:cNvSpPr>
            <a:spLocks noChangeArrowheads="1"/>
          </p:cNvSpPr>
          <p:nvPr/>
        </p:nvSpPr>
        <p:spPr bwMode="auto">
          <a:xfrm>
            <a:off x="8353" y="548680"/>
            <a:ext cx="2187383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latin typeface="Times New Roman" panose="02020603050405020304" charset="0"/>
                <a:ea typeface="+mj-ea"/>
                <a:cs typeface="Times New Roman" panose="02020603050405020304" charset="0"/>
              </a:rPr>
              <a:t>Fill</a:t>
            </a:r>
            <a:r>
              <a:rPr lang="en-US" altLang="zh-CN" sz="2800" b="1" dirty="0">
                <a:latin typeface="Times New Roman" panose="02020603050405020304" charset="0"/>
                <a:ea typeface="+mj-ea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ea typeface="+mj-ea"/>
                <a:cs typeface="Times New Roman" panose="02020603050405020304" charset="0"/>
              </a:rPr>
              <a:t>and say.</a:t>
            </a:r>
            <a:endParaRPr lang="zh-CN" altLang="en-US" sz="2800" b="1" dirty="0">
              <a:latin typeface="Times New Roman" panose="02020603050405020304" charset="0"/>
              <a:ea typeface="+mj-ea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6950" y="2262757"/>
            <a:ext cx="46805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It’s _______ in winter.</a:t>
            </a:r>
            <a:endParaRPr lang="zh-CN" altLang="en-US" sz="36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0214" y="3573016"/>
            <a:ext cx="7418287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We ____________.</a:t>
            </a:r>
            <a:endParaRPr lang="zh-CN" altLang="en-US" sz="36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97183" y="3565203"/>
            <a:ext cx="3040053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go skating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94792" y="2305704"/>
            <a:ext cx="2006818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cold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3751" y="2305704"/>
            <a:ext cx="4083843" cy="40244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915" y1="79762" x2="17021" y2="74405"/>
                        <a14:foregroundMark x1="30319" y1="85119" x2="30319" y2="98810"/>
                        <a14:foregroundMark x1="64894" y1="85119" x2="63830" y2="99405"/>
                        <a14:foregroundMark x1="72872" y1="84524" x2="78191" y2="89286"/>
                        <a14:foregroundMark x1="64362" y1="86905" x2="61702" y2="99405"/>
                        <a14:foregroundMark x1="60638" y1="90476" x2="57979" y2="94048"/>
                        <a14:foregroundMark x1="21809" y1="6548" x2="39894" y2="1607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99992" y="4380312"/>
            <a:ext cx="2011596" cy="179759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39"/>
          <p:cNvSpPr>
            <a:spLocks noChangeArrowheads="1"/>
          </p:cNvSpPr>
          <p:nvPr/>
        </p:nvSpPr>
        <p:spPr bwMode="auto">
          <a:xfrm>
            <a:off x="2" y="395626"/>
            <a:ext cx="1710094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Practice.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66" y="1033304"/>
            <a:ext cx="8968630" cy="5400600"/>
          </a:xfrm>
          <a:prstGeom prst="rect">
            <a:avLst/>
          </a:prstGeom>
        </p:spPr>
      </p:pic>
      <p:sp>
        <p:nvSpPr>
          <p:cNvPr id="26" name="圆角矩形 25"/>
          <p:cNvSpPr/>
          <p:nvPr/>
        </p:nvSpPr>
        <p:spPr>
          <a:xfrm>
            <a:off x="100035" y="2775192"/>
            <a:ext cx="1975663" cy="3327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play football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403648" y="2301970"/>
            <a:ext cx="2260026" cy="3327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lay basketball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530679" y="2080861"/>
            <a:ext cx="2043003" cy="3327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go swimming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7053160" y="2775192"/>
            <a:ext cx="1867619" cy="3327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go to school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5573682" y="2247219"/>
            <a:ext cx="1343787" cy="3327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fly kites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979712" y="3372658"/>
            <a:ext cx="1550967" cy="3327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go skating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923928" y="3396428"/>
            <a:ext cx="836318" cy="3327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skip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002086" y="3346762"/>
            <a:ext cx="2384655" cy="3327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play table tennis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467735" y="3766989"/>
            <a:ext cx="3062943" cy="1226755"/>
          </a:xfrm>
          <a:prstGeom prst="wedgeEllipseCallout">
            <a:avLst>
              <a:gd name="adj1" fmla="val 8780"/>
              <a:gd name="adj2" fmla="val 663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形标注 33"/>
          <p:cNvSpPr/>
          <p:nvPr/>
        </p:nvSpPr>
        <p:spPr>
          <a:xfrm>
            <a:off x="6156176" y="4055102"/>
            <a:ext cx="2059688" cy="1115121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641450" y="4447057"/>
            <a:ext cx="10891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charset="0"/>
                <a:cs typeface="Times New Roman" panose="02020603050405020304" charset="0"/>
              </a:rPr>
              <a:t>I…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37864" y="3897688"/>
            <a:ext cx="24928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charset="0"/>
                <a:cs typeface="Times New Roman" panose="02020603050405020304" charset="0"/>
              </a:rPr>
              <a:t>What do you do in spring</a:t>
            </a:r>
            <a:r>
              <a:rPr lang="zh-CN" altLang="en-US" sz="2400" b="1" dirty="0" smtClean="0">
                <a:latin typeface="Times New Roman" panose="02020603050405020304" charset="0"/>
                <a:cs typeface="Times New Roman" panose="02020603050405020304" charset="0"/>
              </a:rPr>
              <a:t>？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9"/>
          <p:cNvSpPr>
            <a:spLocks noChangeArrowheads="1"/>
          </p:cNvSpPr>
          <p:nvPr/>
        </p:nvSpPr>
        <p:spPr bwMode="auto">
          <a:xfrm>
            <a:off x="-11949" y="475124"/>
            <a:ext cx="2711741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latin typeface="Times New Roman" panose="02020603050405020304" charset="0"/>
                <a:ea typeface="+mj-ea"/>
                <a:cs typeface="Times New Roman" panose="02020603050405020304" charset="0"/>
              </a:rPr>
              <a:t>Make a survey</a:t>
            </a:r>
            <a:r>
              <a:rPr lang="en-US" altLang="zh-CN" sz="2800" b="1" dirty="0">
                <a:latin typeface="Times New Roman" panose="02020603050405020304" charset="0"/>
                <a:ea typeface="+mj-ea"/>
                <a:cs typeface="Times New Roman" panose="02020603050405020304" charset="0"/>
              </a:rPr>
              <a:t>.</a:t>
            </a:r>
            <a:endParaRPr lang="zh-CN" altLang="en-US" sz="2800" b="1" dirty="0">
              <a:latin typeface="Times New Roman" panose="02020603050405020304" charset="0"/>
              <a:ea typeface="+mj-ea"/>
              <a:cs typeface="Times New Roman" panose="0202060305040502030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7935" y="1250142"/>
            <a:ext cx="7754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ea typeface="+mn-ea"/>
              </a:rPr>
              <a:t>    向</a:t>
            </a:r>
            <a:r>
              <a:rPr lang="zh-CN" altLang="en-US" sz="2400" b="1" dirty="0">
                <a:latin typeface="+mn-ea"/>
                <a:ea typeface="+mn-ea"/>
              </a:rPr>
              <a:t>你</a:t>
            </a:r>
            <a:r>
              <a:rPr lang="zh-CN" altLang="en-US" sz="2400" b="1" dirty="0" smtClean="0">
                <a:latin typeface="+mn-ea"/>
                <a:ea typeface="+mn-ea"/>
              </a:rPr>
              <a:t>的朋友</a:t>
            </a:r>
            <a:r>
              <a:rPr lang="zh-CN" altLang="en-US" sz="2400" b="1" dirty="0">
                <a:latin typeface="+mn-ea"/>
                <a:ea typeface="+mn-ea"/>
              </a:rPr>
              <a:t>们</a:t>
            </a:r>
            <a:r>
              <a:rPr lang="zh-CN" altLang="en-US" sz="2400" b="1" dirty="0" smtClean="0">
                <a:latin typeface="+mn-ea"/>
                <a:ea typeface="+mn-ea"/>
              </a:rPr>
              <a:t>进行一个问卷调查，询问她</a:t>
            </a:r>
            <a:r>
              <a:rPr lang="en-US" altLang="zh-CN" sz="2400" b="1" dirty="0" smtClean="0">
                <a:latin typeface="+mn-ea"/>
                <a:ea typeface="+mn-ea"/>
              </a:rPr>
              <a:t>/</a:t>
            </a:r>
            <a:r>
              <a:rPr lang="zh-CN" altLang="en-US" sz="2400" b="1" dirty="0" smtClean="0">
                <a:latin typeface="+mn-ea"/>
                <a:ea typeface="+mn-ea"/>
              </a:rPr>
              <a:t>他在</a:t>
            </a:r>
            <a:r>
              <a:rPr lang="zh-CN" altLang="en-US" sz="2400" b="1" dirty="0">
                <a:latin typeface="+mn-ea"/>
                <a:ea typeface="+mn-ea"/>
              </a:rPr>
              <a:t>每个季节</a:t>
            </a:r>
            <a:r>
              <a:rPr lang="zh-CN" altLang="en-US" sz="2400" b="1" dirty="0" smtClean="0">
                <a:latin typeface="+mn-ea"/>
                <a:ea typeface="+mn-ea"/>
              </a:rPr>
              <a:t>都喜欢做什么并填写在表格中。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2311972"/>
            <a:ext cx="64285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A: What do you do </a:t>
            </a:r>
            <a:r>
              <a:rPr lang="en-US" altLang="zh-CN" sz="2800" b="1" i="1" dirty="0" smtClean="0">
                <a:latin typeface="Times New Roman" panose="02020603050405020304" charset="0"/>
                <a:cs typeface="Times New Roman" panose="02020603050405020304" charset="0"/>
              </a:rPr>
              <a:t>in spring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?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B: I </a:t>
            </a:r>
            <a:r>
              <a:rPr lang="en-US" altLang="zh-CN" sz="2800" b="1" i="1" dirty="0" smtClean="0">
                <a:latin typeface="Times New Roman" panose="02020603050405020304" charset="0"/>
                <a:cs typeface="Times New Roman" panose="02020603050405020304" charset="0"/>
              </a:rPr>
              <a:t>fly kites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29696" y="3933056"/>
          <a:ext cx="864096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5"/>
                <a:gridCol w="1656184"/>
                <a:gridCol w="1706001"/>
                <a:gridCol w="1728192"/>
                <a:gridCol w="1606368"/>
              </a:tblGrid>
              <a:tr h="504056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In spring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In summer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In autumn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In winter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err="1" smtClean="0">
                          <a:solidFill>
                            <a:schemeClr val="tx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Lingling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Times New Roman" panose="02020603050405020304" charset="0"/>
                          <a:cs typeface="Times New Roman" panose="02020603050405020304" charset="0"/>
                        </a:rPr>
                        <a:t>Zhang Wei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139047" y="4403753"/>
            <a:ext cx="2016224" cy="661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fly kites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0" y="548680"/>
            <a:ext cx="22677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800" b="1" spc="100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海报体W12" pitchFamily="81" charset="-122"/>
                <a:ea typeface="华康海报体W12" pitchFamily="81" charset="-122"/>
              </a:rPr>
              <a:t>课堂练习</a:t>
            </a:r>
            <a:endParaRPr lang="zh-CN" altLang="en-US" sz="2800" b="1" spc="10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海报体W12" pitchFamily="81" charset="-122"/>
              <a:ea typeface="华康海报体W12" pitchFamily="8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1429922"/>
            <a:ext cx="5190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一、词汇互译。</a:t>
            </a:r>
            <a:endParaRPr lang="zh-CN" altLang="en-US" sz="2800" b="1" dirty="0"/>
          </a:p>
        </p:txBody>
      </p:sp>
      <p:sp>
        <p:nvSpPr>
          <p:cNvPr id="17" name="AutoShape 39"/>
          <p:cNvSpPr>
            <a:spLocks noChangeArrowheads="1"/>
          </p:cNvSpPr>
          <p:nvPr/>
        </p:nvSpPr>
        <p:spPr bwMode="auto">
          <a:xfrm>
            <a:off x="73682" y="572452"/>
            <a:ext cx="1978038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28600"/>
            <a:endParaRPr lang="en-US" altLang="zh-CN" sz="2800" b="1" dirty="0">
              <a:latin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19" name="TextBox 2"/>
          <p:cNvSpPr txBox="1"/>
          <p:nvPr/>
        </p:nvSpPr>
        <p:spPr>
          <a:xfrm>
            <a:off x="1403648" y="1940850"/>
            <a:ext cx="7200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200000"/>
              </a:lnSpc>
              <a:buAutoNum type="arabicPeriod"/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in spring __________</a:t>
            </a:r>
            <a:endParaRPr lang="en-US" altLang="zh-CN" sz="36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zh-CN" altLang="en-US" sz="3600" b="1" dirty="0" smtClean="0">
                <a:latin typeface="Times New Roman" panose="02020603050405020304" charset="0"/>
                <a:cs typeface="Times New Roman" panose="02020603050405020304" charset="0"/>
              </a:rPr>
              <a:t>放风筝 </a:t>
            </a: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_________</a:t>
            </a:r>
            <a:endParaRPr lang="en-US" altLang="zh-CN" sz="36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go swimming __________</a:t>
            </a:r>
            <a:endParaRPr lang="en-US" altLang="zh-CN" sz="36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indent="-742950">
              <a:lnSpc>
                <a:spcPct val="200000"/>
              </a:lnSpc>
              <a:buAutoNum type="arabicPeriod"/>
            </a:pPr>
            <a:r>
              <a:rPr lang="zh-CN" altLang="en-US" sz="3600" b="1" dirty="0" smtClean="0">
                <a:latin typeface="Times New Roman" panose="02020603050405020304" charset="0"/>
                <a:cs typeface="Times New Roman" panose="02020603050405020304" charset="0"/>
              </a:rPr>
              <a:t>去滑冰</a:t>
            </a:r>
            <a:r>
              <a:rPr lang="en-US" altLang="zh-CN" sz="3600" b="1" dirty="0" smtClean="0">
                <a:latin typeface="Times New Roman" panose="02020603050405020304" charset="0"/>
                <a:cs typeface="Times New Roman" panose="02020603050405020304" charset="0"/>
              </a:rPr>
              <a:t>_______________</a:t>
            </a:r>
            <a:endParaRPr lang="zh-CN" altLang="en-US" sz="36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TextBox 2"/>
          <p:cNvSpPr txBox="1"/>
          <p:nvPr/>
        </p:nvSpPr>
        <p:spPr>
          <a:xfrm>
            <a:off x="4180045" y="1940850"/>
            <a:ext cx="1944216" cy="1031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在春天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TextBox 2"/>
          <p:cNvSpPr txBox="1"/>
          <p:nvPr/>
        </p:nvSpPr>
        <p:spPr>
          <a:xfrm>
            <a:off x="3710504" y="3022853"/>
            <a:ext cx="2883298" cy="1025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fly kites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0" name="TextBox 2"/>
          <p:cNvSpPr txBox="1"/>
          <p:nvPr/>
        </p:nvSpPr>
        <p:spPr>
          <a:xfrm>
            <a:off x="4978577" y="4127955"/>
            <a:ext cx="1944216" cy="1031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去游泳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1" name="TextBox 2"/>
          <p:cNvSpPr txBox="1"/>
          <p:nvPr/>
        </p:nvSpPr>
        <p:spPr>
          <a:xfrm>
            <a:off x="3821094" y="5204379"/>
            <a:ext cx="3667252" cy="1031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go skating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84" y="1094280"/>
            <a:ext cx="8910411" cy="5359056"/>
          </a:xfrm>
          <a:prstGeom prst="rect">
            <a:avLst/>
          </a:prstGeom>
        </p:spPr>
      </p:pic>
      <p:sp>
        <p:nvSpPr>
          <p:cNvPr id="7" name="AutoShape 39"/>
          <p:cNvSpPr>
            <a:spLocks noChangeArrowheads="1"/>
          </p:cNvSpPr>
          <p:nvPr/>
        </p:nvSpPr>
        <p:spPr bwMode="auto">
          <a:xfrm>
            <a:off x="126085" y="542833"/>
            <a:ext cx="2213667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28600" algn="ctr"/>
            <a:r>
              <a:rPr lang="en-US" altLang="zh-CN" sz="2800" b="1" dirty="0" smtClean="0">
                <a:latin typeface="Times New Roman" panose="02020603050405020304" charset="0"/>
                <a:sym typeface="Times New Roman" panose="02020603050405020304" charset="0"/>
              </a:rPr>
              <a:t>Let’s chant.</a:t>
            </a:r>
            <a:endParaRPr lang="en-US" altLang="zh-CN" sz="2800" b="1" dirty="0">
              <a:latin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269" y="1670344"/>
            <a:ext cx="4113114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/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rPr>
              <a:t>I like summer,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  <a:sym typeface="Times New Roman" panose="02020603050405020304" charset="0"/>
            </a:endParaRPr>
          </a:p>
          <a:p>
            <a:pPr indent="228600"/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rPr>
              <a:t>it’s my </a:t>
            </a:r>
            <a:r>
              <a:rPr lang="en-US" altLang="zh-CN" sz="2800" b="1" dirty="0" err="1" smtClean="0"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rPr>
              <a:t>favourite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rPr>
              <a:t> season.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  <a:sym typeface="Times New Roman" panose="02020603050405020304" charset="0"/>
            </a:endParaRPr>
          </a:p>
          <a:p>
            <a:pPr indent="228600"/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rPr>
              <a:t>I go swimming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  <a:sym typeface="Times New Roman" panose="02020603050405020304" charset="0"/>
            </a:endParaRPr>
          </a:p>
          <a:p>
            <a:pPr indent="228600"/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rPr>
              <a:t>in this nice season.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  <a:sym typeface="Times New Roman" panose="020206030504050203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58195" y="1807327"/>
            <a:ext cx="7992888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1.  I </a:t>
            </a:r>
            <a:r>
              <a:rPr lang="en-US" altLang="zh-CN" sz="2800" b="1" u="sng" dirty="0" smtClean="0">
                <a:latin typeface="Times New Roman" panose="02020603050405020304" charset="0"/>
                <a:cs typeface="Times New Roman" panose="02020603050405020304" charset="0"/>
              </a:rPr>
              <a:t>go skating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 in winter. (</a:t>
            </a:r>
            <a:r>
              <a:rPr lang="zh-CN" altLang="en-US" sz="2800" b="1" dirty="0" smtClean="0">
                <a:latin typeface="Times New Roman" panose="02020603050405020304" charset="0"/>
                <a:cs typeface="Times New Roman" panose="02020603050405020304" charset="0"/>
              </a:rPr>
              <a:t>就画线部分提问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     __________________________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 marL="514350" indent="-514350">
              <a:lnSpc>
                <a:spcPct val="200000"/>
              </a:lnSpc>
              <a:buAutoNum type="arabicPeriod" startAt="2"/>
            </a:pP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warm/ in/ it/ is/ spring (.) (</a:t>
            </a:r>
            <a:r>
              <a:rPr lang="zh-CN" altLang="en-US" sz="2800" b="1" dirty="0" smtClean="0">
                <a:latin typeface="Times New Roman" panose="02020603050405020304" charset="0"/>
                <a:cs typeface="Times New Roman" panose="02020603050405020304" charset="0"/>
              </a:rPr>
              <a:t>连词成句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     ____________________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8195" y="1461182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二、按要求写句子。</a:t>
            </a:r>
            <a:endParaRPr lang="zh-CN" altLang="en-US" sz="2800" dirty="0"/>
          </a:p>
        </p:txBody>
      </p:sp>
      <p:sp>
        <p:nvSpPr>
          <p:cNvPr id="12" name="TextBox 2"/>
          <p:cNvSpPr txBox="1"/>
          <p:nvPr/>
        </p:nvSpPr>
        <p:spPr>
          <a:xfrm>
            <a:off x="1187624" y="2636912"/>
            <a:ext cx="4320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What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do you do in winter?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1187624" y="4249788"/>
            <a:ext cx="5904656" cy="822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It is warm in spring.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35194" y="678971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三</a:t>
            </a:r>
            <a:r>
              <a:rPr lang="zh-CN" altLang="en-US" sz="2800" b="1" dirty="0" smtClean="0"/>
              <a:t>、选择题</a:t>
            </a:r>
            <a:endParaRPr lang="zh-CN" altLang="en-US" sz="2800" dirty="0"/>
          </a:p>
        </p:txBody>
      </p:sp>
      <p:sp>
        <p:nvSpPr>
          <p:cNvPr id="12" name="TextBox 2"/>
          <p:cNvSpPr txBox="1"/>
          <p:nvPr/>
        </p:nvSpPr>
        <p:spPr>
          <a:xfrm>
            <a:off x="755576" y="1202191"/>
            <a:ext cx="7992888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— ________ in spring?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     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—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I fly kites.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    A. How are you              B. Do you fly kites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   C. What do you do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2. _____ is warm today.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   A.  This              B.   That               C. It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3. We fly _____ outside.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   A. kite                 B. kites                C. some kite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TextBox 2"/>
          <p:cNvSpPr txBox="1"/>
          <p:nvPr/>
        </p:nvSpPr>
        <p:spPr>
          <a:xfrm>
            <a:off x="2003159" y="1052736"/>
            <a:ext cx="720080" cy="822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2483768" y="4869160"/>
            <a:ext cx="720080" cy="822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1483911" y="3617234"/>
            <a:ext cx="720080" cy="822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392" y="473140"/>
            <a:ext cx="17027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Summary</a:t>
            </a:r>
            <a:endParaRPr lang="zh-CN" altLang="en-US" sz="36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AutoShape 39"/>
          <p:cNvSpPr>
            <a:spLocks noChangeArrowheads="1"/>
          </p:cNvSpPr>
          <p:nvPr/>
        </p:nvSpPr>
        <p:spPr bwMode="auto">
          <a:xfrm>
            <a:off x="27484" y="543407"/>
            <a:ext cx="1790526" cy="452953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28600"/>
            <a:endParaRPr lang="en-US" altLang="zh-CN" sz="2800" b="1" dirty="0">
              <a:latin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601" y="3356992"/>
            <a:ext cx="88569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200000"/>
              </a:lnSpc>
              <a:buAutoNum type="arabicPeriod" startAt="2"/>
            </a:pP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(1)It’s warm/ hot/ cool/ cold in spring/ summer/ autumn/ winter.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     (2) We fly kites/ go skating in...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2421" y="1772816"/>
            <a:ext cx="8856984" cy="1307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we   fly   spring   summer   season   nice   warm   hot   autumn   cool   winter    cold   skating   go skating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8015" y="710859"/>
            <a:ext cx="18998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Homework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AutoShape 39"/>
          <p:cNvSpPr>
            <a:spLocks noChangeArrowheads="1"/>
          </p:cNvSpPr>
          <p:nvPr/>
        </p:nvSpPr>
        <p:spPr bwMode="auto">
          <a:xfrm>
            <a:off x="56932" y="734647"/>
            <a:ext cx="2362046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28600"/>
            <a:endParaRPr lang="en-US" altLang="zh-CN" sz="2800" b="1" dirty="0">
              <a:latin typeface="Times New Roman" panose="02020603050405020304" charset="0"/>
              <a:sym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96552" y="1334499"/>
            <a:ext cx="9721080" cy="514236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3688" y="3898591"/>
            <a:ext cx="66967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1. 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Read 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the 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new 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words.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. Listen and imitate 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“Unit 1”.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00268" y="522081"/>
            <a:ext cx="9535478" cy="61245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03985" y="689984"/>
            <a:ext cx="648072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Module 7 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Unit 1   We fly 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kites 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in Spring.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024" y="3904362"/>
            <a:ext cx="681458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0" fontAlgn="auto">
              <a:lnSpc>
                <a:spcPct val="150000"/>
              </a:lnSpc>
              <a:buAutoNum type="arabicPeriod" startAt="2"/>
            </a:pP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(1)It’s warm/ hot/ cool/ cold in spring/ summer/ autumn/ winter.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     (2)We </a:t>
            </a:r>
            <a:r>
              <a:rPr lang="en-US" altLang="zh-CN" sz="2800" b="1" dirty="0">
                <a:latin typeface="Times New Roman" panose="02020603050405020304" charset="0"/>
                <a:cs typeface="Times New Roman" panose="02020603050405020304" charset="0"/>
              </a:rPr>
              <a:t>fly kites/ go skating in...</a:t>
            </a:r>
            <a:endParaRPr lang="en-US" altLang="zh-CN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1242" y="1973367"/>
            <a:ext cx="681458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fontAlgn="auto">
              <a:lnSpc>
                <a:spcPct val="150000"/>
              </a:lnSpc>
              <a:buAutoNum type="arabicPeriod"/>
            </a:pPr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we   fly   spring   summer   season   nice   warm   hot   autumn   cool   winter    cold   skating   go skating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49430" y="1427240"/>
            <a:ext cx="4795148" cy="463600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0369" y="4329027"/>
            <a:ext cx="1728192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autumn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9500" y="2054382"/>
            <a:ext cx="1728192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spring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44578" y="4329027"/>
            <a:ext cx="1728192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winter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79377" y="2054382"/>
            <a:ext cx="2209981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summer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91880" y="503910"/>
            <a:ext cx="2952328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FF0000"/>
                </a:solidFill>
              </a:rPr>
              <a:t>season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AutoShape 39"/>
          <p:cNvSpPr>
            <a:spLocks noChangeArrowheads="1"/>
          </p:cNvSpPr>
          <p:nvPr/>
        </p:nvSpPr>
        <p:spPr bwMode="auto">
          <a:xfrm>
            <a:off x="126085" y="542833"/>
            <a:ext cx="2026273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28600" algn="ctr"/>
            <a:r>
              <a:rPr lang="en-US" altLang="zh-CN" sz="2800" b="1" dirty="0" smtClean="0">
                <a:latin typeface="Times New Roman" panose="02020603050405020304" charset="0"/>
                <a:sym typeface="Times New Roman" panose="02020603050405020304" charset="0"/>
              </a:rPr>
              <a:t>Let’s learn.</a:t>
            </a:r>
            <a:endParaRPr lang="en-US" altLang="zh-CN" sz="2800" b="1" dirty="0">
              <a:latin typeface="Times New Roman" panose="02020603050405020304" charset="0"/>
              <a:sym typeface="Times New Roman" panose="02020603050405020304" charset="0"/>
            </a:endParaRPr>
          </a:p>
        </p:txBody>
      </p:sp>
      <p:pic>
        <p:nvPicPr>
          <p:cNvPr id="8" name="spr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085" y="2264990"/>
            <a:ext cx="609600" cy="609600"/>
          </a:xfrm>
          <a:prstGeom prst="rect">
            <a:avLst/>
          </a:prstGeom>
        </p:spPr>
      </p:pic>
      <p:pic>
        <p:nvPicPr>
          <p:cNvPr id="10" name="summer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91212" y="2243170"/>
            <a:ext cx="609600" cy="609600"/>
          </a:xfrm>
          <a:prstGeom prst="rect">
            <a:avLst/>
          </a:prstGeom>
        </p:spPr>
      </p:pic>
      <p:pic>
        <p:nvPicPr>
          <p:cNvPr id="11" name="season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87824" y="767851"/>
            <a:ext cx="609600" cy="6096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155438" y="643995"/>
            <a:ext cx="10727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/>
              <a:t>季节</a:t>
            </a:r>
            <a:endParaRPr lang="zh-CN" altLang="en-US" sz="32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6779377" y="2674279"/>
            <a:ext cx="1072746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/>
              <a:t>夏天</a:t>
            </a:r>
            <a:endParaRPr lang="zh-CN" altLang="en-US" sz="32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536256" y="2674279"/>
            <a:ext cx="1072746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/>
              <a:t>春天</a:t>
            </a:r>
            <a:endParaRPr lang="zh-CN" altLang="en-US" sz="32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6844578" y="5089866"/>
            <a:ext cx="1072746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/>
              <a:t>冬天</a:t>
            </a:r>
            <a:endParaRPr lang="zh-CN" altLang="en-US" sz="32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454241" y="5152779"/>
            <a:ext cx="1072746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/>
              <a:t>秋天</a:t>
            </a:r>
            <a:endParaRPr lang="zh-CN" altLang="en-US" sz="3200" b="1" dirty="0"/>
          </a:p>
        </p:txBody>
      </p:sp>
      <p:pic>
        <p:nvPicPr>
          <p:cNvPr id="17" name="autumn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900" y="4640565"/>
            <a:ext cx="609600" cy="609600"/>
          </a:xfrm>
          <a:prstGeom prst="rect">
            <a:avLst/>
          </a:prstGeom>
        </p:spPr>
      </p:pic>
      <p:pic>
        <p:nvPicPr>
          <p:cNvPr id="18" name="winter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79758" y="4480266"/>
            <a:ext cx="609600" cy="609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6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146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146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189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56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57001" y="1787843"/>
            <a:ext cx="4884589" cy="47224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8154" y="4631197"/>
            <a:ext cx="1728192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cool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568" y="2556586"/>
            <a:ext cx="1728192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warm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36296" y="4631197"/>
            <a:ext cx="1728192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cold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36296" y="2556586"/>
            <a:ext cx="2209981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hot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99792" y="707021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 smtClean="0"/>
              <a:t>It’s </a:t>
            </a:r>
            <a:r>
              <a:rPr lang="en-US" altLang="zh-CN" b="1" i="1" dirty="0" smtClean="0">
                <a:solidFill>
                  <a:srgbClr val="FF0000"/>
                </a:solidFill>
              </a:rPr>
              <a:t>warm</a:t>
            </a:r>
            <a:r>
              <a:rPr lang="en-US" altLang="zh-CN" b="1" dirty="0" smtClean="0"/>
              <a:t> in </a:t>
            </a:r>
            <a:r>
              <a:rPr lang="en-US" altLang="zh-CN" b="1" i="1" dirty="0" smtClean="0"/>
              <a:t>spring</a:t>
            </a:r>
            <a:r>
              <a:rPr lang="en-US" altLang="zh-CN" b="1" dirty="0"/>
              <a:t>.</a:t>
            </a:r>
            <a:endParaRPr lang="zh-CN" altLang="en-US" b="1" dirty="0"/>
          </a:p>
        </p:txBody>
      </p:sp>
      <p:sp>
        <p:nvSpPr>
          <p:cNvPr id="9" name="AutoShape 39"/>
          <p:cNvSpPr>
            <a:spLocks noChangeArrowheads="1"/>
          </p:cNvSpPr>
          <p:nvPr/>
        </p:nvSpPr>
        <p:spPr bwMode="auto">
          <a:xfrm>
            <a:off x="126085" y="542833"/>
            <a:ext cx="2026273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28600" algn="ctr"/>
            <a:r>
              <a:rPr lang="en-US" altLang="zh-CN" sz="2800" b="1" dirty="0" smtClean="0">
                <a:latin typeface="Times New Roman" panose="02020603050405020304" charset="0"/>
                <a:sym typeface="Times New Roman" panose="02020603050405020304" charset="0"/>
              </a:rPr>
              <a:t>Let’s learn.</a:t>
            </a:r>
            <a:endParaRPr lang="en-US" altLang="zh-CN" sz="2800" b="1" dirty="0">
              <a:latin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7978" y="3342067"/>
            <a:ext cx="16197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/>
              <a:t>温暖的</a:t>
            </a:r>
            <a:endParaRPr lang="zh-CN" altLang="en-US" sz="32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6965080" y="3380338"/>
            <a:ext cx="1619766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/>
              <a:t>热的</a:t>
            </a:r>
            <a:endParaRPr lang="zh-CN" altLang="en-US" sz="3200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7042900" y="5310011"/>
            <a:ext cx="1619766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/>
              <a:t>寒冷的</a:t>
            </a:r>
            <a:endParaRPr lang="zh-CN" altLang="en-US" sz="32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647978" y="5345183"/>
            <a:ext cx="1619766" cy="737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 b="1" dirty="0"/>
              <a:t>凉爽</a:t>
            </a:r>
            <a:r>
              <a:rPr lang="zh-CN" altLang="en-US" sz="3200" b="1" dirty="0" smtClean="0"/>
              <a:t>的</a:t>
            </a:r>
            <a:endParaRPr lang="zh-CN" altLang="en-US" sz="3200" b="1" dirty="0"/>
          </a:p>
        </p:txBody>
      </p:sp>
      <p:pic>
        <p:nvPicPr>
          <p:cNvPr id="8" name="war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8554" y="2770738"/>
            <a:ext cx="609600" cy="609600"/>
          </a:xfrm>
          <a:prstGeom prst="rect">
            <a:avLst/>
          </a:prstGeom>
        </p:spPr>
      </p:pic>
      <p:pic>
        <p:nvPicPr>
          <p:cNvPr id="14" name="hot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69952" y="2818864"/>
            <a:ext cx="609600" cy="609600"/>
          </a:xfrm>
          <a:prstGeom prst="rect">
            <a:avLst/>
          </a:prstGeom>
        </p:spPr>
      </p:pic>
      <p:pic>
        <p:nvPicPr>
          <p:cNvPr id="15" name="cool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094" y="4917559"/>
            <a:ext cx="609600" cy="609600"/>
          </a:xfrm>
          <a:prstGeom prst="rect">
            <a:avLst/>
          </a:prstGeom>
        </p:spPr>
      </p:pic>
      <p:pic>
        <p:nvPicPr>
          <p:cNvPr id="17" name="cold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80046" y="4847215"/>
            <a:ext cx="609600" cy="609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16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77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146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189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51920" y="4460032"/>
            <a:ext cx="1728192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we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07904" y="1176882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 smtClean="0"/>
              <a:t>Spring is a </a:t>
            </a:r>
            <a:r>
              <a:rPr lang="en-US" altLang="zh-CN" b="1" dirty="0" smtClean="0">
                <a:solidFill>
                  <a:srgbClr val="FF0000"/>
                </a:solidFill>
              </a:rPr>
              <a:t>nice</a:t>
            </a:r>
            <a:r>
              <a:rPr lang="en-US" altLang="zh-CN" b="1" dirty="0" smtClean="0"/>
              <a:t> season.</a:t>
            </a:r>
            <a:endParaRPr lang="zh-CN" altLang="en-US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3851920" y="3605448"/>
            <a:ext cx="2196904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nice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AutoShape 39"/>
          <p:cNvSpPr>
            <a:spLocks noChangeArrowheads="1"/>
          </p:cNvSpPr>
          <p:nvPr/>
        </p:nvSpPr>
        <p:spPr bwMode="auto">
          <a:xfrm>
            <a:off x="126085" y="542833"/>
            <a:ext cx="2026273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28600" algn="ctr"/>
            <a:r>
              <a:rPr lang="en-US" altLang="zh-CN" sz="2800" b="1" dirty="0" smtClean="0">
                <a:latin typeface="Times New Roman" panose="02020603050405020304" charset="0"/>
                <a:sym typeface="Times New Roman" panose="02020603050405020304" charset="0"/>
              </a:rPr>
              <a:t>Let’s learn.</a:t>
            </a:r>
            <a:endParaRPr lang="en-US" altLang="zh-CN" sz="2800" b="1" dirty="0">
              <a:latin typeface="Times New Roman" panose="02020603050405020304" charset="0"/>
              <a:sym typeface="Times New Roman" panose="020206030504050203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267" l="0" r="98169">
                        <a14:foregroundMark x1="67735" y1="1222" x2="94966" y2="37408"/>
                        <a14:foregroundMark x1="63844" y1="18337" x2="46453" y2="60636"/>
                        <a14:foregroundMark x1="80778" y1="35941" x2="73455" y2="46210"/>
                        <a14:foregroundMark x1="63844" y1="72861" x2="62929" y2="86553"/>
                        <a14:foregroundMark x1="78261" y1="96088" x2="18993" y2="90954"/>
                        <a14:foregroundMark x1="15561" y1="95355" x2="30892" y2="980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838" y="2204864"/>
            <a:ext cx="3026002" cy="283211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707904" y="2100212"/>
            <a:ext cx="52565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FF0000"/>
                </a:solidFill>
              </a:rPr>
              <a:t>We fly</a:t>
            </a:r>
            <a:r>
              <a:rPr lang="en-US" altLang="zh-CN" b="1" dirty="0" smtClean="0"/>
              <a:t> kites.</a:t>
            </a:r>
            <a:endParaRPr lang="zh-CN" altLang="en-US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3887392" y="5335785"/>
            <a:ext cx="1728192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fly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60032" y="3631456"/>
            <a:ext cx="5256584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/>
              <a:t>迷人的，令人愉快的</a:t>
            </a:r>
            <a:endParaRPr lang="zh-CN" altLang="en-US" sz="32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4950372" y="4486033"/>
            <a:ext cx="5256584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/>
              <a:t>我们</a:t>
            </a:r>
            <a:endParaRPr lang="zh-CN" altLang="en-US" sz="32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4954865" y="5469027"/>
            <a:ext cx="24254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/>
              <a:t>放（风筝）</a:t>
            </a:r>
            <a:endParaRPr lang="zh-CN" altLang="en-US" sz="3200" b="1" dirty="0"/>
          </a:p>
        </p:txBody>
      </p:sp>
      <p:pic>
        <p:nvPicPr>
          <p:cNvPr id="2" name="we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86336" y="4726185"/>
            <a:ext cx="609600" cy="609600"/>
          </a:xfrm>
          <a:prstGeom prst="rect">
            <a:avLst/>
          </a:prstGeom>
        </p:spPr>
      </p:pic>
      <p:pic>
        <p:nvPicPr>
          <p:cNvPr id="3" name="fly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66964" y="5600969"/>
            <a:ext cx="609600" cy="609600"/>
          </a:xfrm>
          <a:prstGeom prst="rect">
            <a:avLst/>
          </a:prstGeom>
        </p:spPr>
      </p:pic>
      <p:pic>
        <p:nvPicPr>
          <p:cNvPr id="4" name="nice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66964" y="3819600"/>
            <a:ext cx="609600" cy="609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6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5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5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17088" y="4624630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FF0000"/>
                </a:solidFill>
              </a:rPr>
              <a:t>go skating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05024" y="1906695"/>
            <a:ext cx="5256584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 smtClean="0"/>
              <a:t>We </a:t>
            </a:r>
            <a:r>
              <a:rPr lang="en-US" altLang="zh-CN" b="1" dirty="0" smtClean="0">
                <a:solidFill>
                  <a:srgbClr val="FF0000"/>
                </a:solidFill>
              </a:rPr>
              <a:t>go skating </a:t>
            </a:r>
            <a:r>
              <a:rPr lang="en-US" altLang="zh-CN" b="1" dirty="0" smtClean="0"/>
              <a:t>in winter.</a:t>
            </a:r>
            <a:endParaRPr lang="zh-CN" altLang="en-US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3851920" y="3605448"/>
            <a:ext cx="2196904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FF0000"/>
                </a:solidFill>
              </a:rPr>
              <a:t>skating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AutoShape 39"/>
          <p:cNvSpPr>
            <a:spLocks noChangeArrowheads="1"/>
          </p:cNvSpPr>
          <p:nvPr/>
        </p:nvSpPr>
        <p:spPr bwMode="auto">
          <a:xfrm>
            <a:off x="126085" y="542833"/>
            <a:ext cx="2026273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228600" algn="ctr"/>
            <a:r>
              <a:rPr lang="en-US" altLang="zh-CN" sz="2800" b="1" dirty="0" smtClean="0">
                <a:latin typeface="Times New Roman" panose="02020603050405020304" charset="0"/>
                <a:sym typeface="Times New Roman" panose="02020603050405020304" charset="0"/>
              </a:rPr>
              <a:t>Let’s learn.</a:t>
            </a:r>
            <a:endParaRPr lang="en-US" altLang="zh-CN" sz="2800" b="1" dirty="0">
              <a:latin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70350" y="3629035"/>
            <a:ext cx="1080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/>
              <a:t>滑冰</a:t>
            </a:r>
            <a:endParaRPr lang="zh-CN" altLang="en-US" sz="32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6300192" y="4715039"/>
            <a:ext cx="5256584" cy="742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latin typeface="Times New Roman" panose="02020603050405020304" charset="0"/>
                <a:cs typeface="Times New Roman" panose="0202060305040502030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/>
              <a:t>去滑冰</a:t>
            </a:r>
            <a:endParaRPr lang="zh-CN" altLang="en-US" sz="32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096" y="2719522"/>
            <a:ext cx="3295238" cy="2647619"/>
          </a:xfrm>
          <a:prstGeom prst="rect">
            <a:avLst/>
          </a:prstGeom>
        </p:spPr>
      </p:pic>
      <p:pic>
        <p:nvPicPr>
          <p:cNvPr id="3" name="skat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72050" y="3819600"/>
            <a:ext cx="609600" cy="609600"/>
          </a:xfrm>
          <a:prstGeom prst="rect">
            <a:avLst/>
          </a:prstGeom>
        </p:spPr>
      </p:pic>
      <p:pic>
        <p:nvPicPr>
          <p:cNvPr id="4" name="go skating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20384" y="4878541"/>
            <a:ext cx="609600" cy="609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1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1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9"/>
          <p:cNvSpPr>
            <a:spLocks noChangeArrowheads="1"/>
          </p:cNvSpPr>
          <p:nvPr/>
        </p:nvSpPr>
        <p:spPr bwMode="auto">
          <a:xfrm>
            <a:off x="15636" y="548680"/>
            <a:ext cx="1949849" cy="418042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sym typeface="Times New Roman" panose="02020603050405020304" charset="0"/>
              </a:rPr>
              <a:t>Let’s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sym typeface="Times New Roman" panose="02020603050405020304" charset="0"/>
              </a:rPr>
              <a:t>play.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83568" y="1988840"/>
            <a:ext cx="7811883" cy="339516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7628" tIns="35243" rIns="67628" bIns="3524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u="sng" dirty="0">
                <a:latin typeface="Times New Roman" panose="02020603050405020304" charset="0"/>
                <a:ea typeface="+mn-ea"/>
                <a:cs typeface="Times New Roman" panose="02020603050405020304" charset="0"/>
              </a:rPr>
              <a:t>火眼金睛</a:t>
            </a:r>
            <a:r>
              <a:rPr lang="en-US" altLang="zh-CN" sz="3600" b="1" u="sng" dirty="0">
                <a:latin typeface="Times New Roman" panose="02020603050405020304" charset="0"/>
                <a:ea typeface="+mn-ea"/>
                <a:cs typeface="Times New Roman" panose="02020603050405020304" charset="0"/>
              </a:rPr>
              <a:t>(eyes and ears) </a:t>
            </a:r>
            <a:endParaRPr lang="en-US" altLang="zh-CN" sz="3600" b="1" u="sng" dirty="0" smtClean="0"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 smtClean="0">
                <a:latin typeface="Comic Sans MS" panose="030F0702030302020204" pitchFamily="66" charset="0"/>
              </a:rPr>
              <a:t>游戏</a:t>
            </a:r>
            <a:r>
              <a:rPr lang="zh-CN" altLang="en-US" sz="3600" b="1" dirty="0">
                <a:latin typeface="Comic Sans MS" panose="030F0702030302020204" pitchFamily="66" charset="0"/>
              </a:rPr>
              <a:t>说明</a:t>
            </a:r>
            <a:r>
              <a:rPr lang="en-US" altLang="zh-CN" sz="3600" b="1" dirty="0" smtClean="0">
                <a:latin typeface="Comic Sans MS" panose="030F0702030302020204" pitchFamily="66" charset="0"/>
              </a:rPr>
              <a:t>: </a:t>
            </a:r>
            <a:r>
              <a:rPr lang="zh-CN" altLang="en-US" sz="3600" b="1" dirty="0">
                <a:latin typeface="Comic Sans MS" panose="030F0702030302020204" pitchFamily="66" charset="0"/>
              </a:rPr>
              <a:t>老</a:t>
            </a:r>
            <a:r>
              <a:rPr lang="zh-CN" altLang="en-US" sz="3600" b="1" dirty="0" smtClean="0">
                <a:latin typeface="Comic Sans MS" panose="030F0702030302020204" pitchFamily="66" charset="0"/>
              </a:rPr>
              <a:t>师</a:t>
            </a:r>
            <a:r>
              <a:rPr lang="zh-CN" altLang="en-US" sz="3600" b="1" dirty="0">
                <a:latin typeface="Comic Sans MS" panose="030F0702030302020204" pitchFamily="66" charset="0"/>
              </a:rPr>
              <a:t>只摆口型，不出声音。学生要根据老师的口型猜</a:t>
            </a:r>
            <a:r>
              <a:rPr lang="zh-CN" altLang="en-US" sz="3600" b="1" dirty="0" smtClean="0">
                <a:latin typeface="Comic Sans MS" panose="030F0702030302020204" pitchFamily="66" charset="0"/>
              </a:rPr>
              <a:t>单词（仅限本课新词）。</a:t>
            </a:r>
            <a:endParaRPr lang="zh-CN" altLang="en-US" sz="36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43608" y="762717"/>
            <a:ext cx="73862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latin typeface="Times New Roman" panose="02020603050405020304" charset="0"/>
                <a:cs typeface="Times New Roman" panose="02020603050405020304" charset="0"/>
              </a:rPr>
              <a:t>What’s the weather like in seasons?</a:t>
            </a:r>
            <a:endParaRPr lang="en-US" altLang="zh-CN" sz="32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164269" y="1465490"/>
            <a:ext cx="64196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latin typeface="Times New Roman" panose="02020603050405020304" charset="0"/>
                <a:cs typeface="Times New Roman" panose="02020603050405020304" charset="0"/>
              </a:rPr>
              <a:t>每个季节的气候怎样？</a:t>
            </a:r>
            <a:endParaRPr lang="en-US" altLang="zh-CN" sz="32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72565" y="3382644"/>
            <a:ext cx="5802630" cy="3475355"/>
          </a:xfrm>
          <a:prstGeom prst="rect">
            <a:avLst/>
          </a:prstGeom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066963" y="2139082"/>
            <a:ext cx="73862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 smtClean="0">
                <a:latin typeface="Times New Roman" panose="02020603050405020304" charset="0"/>
                <a:cs typeface="Times New Roman" panose="02020603050405020304" charset="0"/>
              </a:rPr>
              <a:t>What do people do in seasons?</a:t>
            </a:r>
            <a:endParaRPr lang="en-US" altLang="zh-CN" sz="32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164268" y="2723857"/>
            <a:ext cx="64196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latin typeface="Times New Roman" panose="02020603050405020304" charset="0"/>
                <a:cs typeface="Times New Roman" panose="02020603050405020304" charset="0"/>
              </a:rPr>
              <a:t>每个季节人们都做什么？</a:t>
            </a:r>
            <a:endParaRPr lang="en-US" altLang="zh-CN" sz="32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88162" y="1520519"/>
            <a:ext cx="2114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Spring</a:t>
            </a:r>
            <a:endParaRPr lang="zh-CN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87624" y="2319361"/>
            <a:ext cx="38254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It’s spring!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It’s warm in spring.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We fly kites in spring.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87624" y="3193437"/>
            <a:ext cx="3477748" cy="5362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AutoShape 39"/>
          <p:cNvSpPr>
            <a:spLocks noChangeArrowheads="1"/>
          </p:cNvSpPr>
          <p:nvPr/>
        </p:nvSpPr>
        <p:spPr bwMode="auto">
          <a:xfrm>
            <a:off x="0" y="425162"/>
            <a:ext cx="5220072" cy="576064"/>
          </a:xfrm>
          <a:prstGeom prst="hexagon">
            <a:avLst>
              <a:gd name="adj" fmla="val 28860"/>
              <a:gd name="vf" fmla="val 115470"/>
            </a:avLst>
          </a:prstGeom>
          <a:noFill/>
          <a:ln w="38100">
            <a:solidFill>
              <a:srgbClr val="009900"/>
            </a:solidFill>
          </a:ln>
          <a:effectLst>
            <a:prstShdw prst="shdw17" dist="17961" dir="2700000">
              <a:srgbClr val="5E831A"/>
            </a:prst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latin typeface="Times New Roman" panose="02020603050405020304" charset="0"/>
                <a:ea typeface="+mj-ea"/>
                <a:cs typeface="Times New Roman" panose="02020603050405020304" charset="0"/>
              </a:rPr>
              <a:t>Listen, point and find “We…?”</a:t>
            </a:r>
            <a:endParaRPr lang="zh-CN" altLang="en-US" sz="2800" b="1" dirty="0">
              <a:latin typeface="Times New Roman" panose="02020603050405020304" charset="0"/>
              <a:ea typeface="+mj-ea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9727">
                        <a14:foregroundMark x1="75137" y1="19469" x2="78962" y2="23009"/>
                        <a14:foregroundMark x1="51913" y1="41593" x2="39344" y2="69027"/>
                        <a14:foregroundMark x1="25683" y1="31858" x2="43169" y2="469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16894" y="1238594"/>
            <a:ext cx="4075152" cy="25163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9939" y1="62326" x2="69512" y2="62326"/>
                        <a14:foregroundMark x1="35366" y1="88837" x2="68293" y2="98140"/>
                        <a14:foregroundMark x1="83841" y1="91163" x2="74085" y2="95814"/>
                        <a14:foregroundMark x1="87195" y1="77209" x2="79573" y2="80930"/>
                        <a14:foregroundMark x1="61890" y1="55349" x2="60061" y2="6697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133" y="4221088"/>
            <a:ext cx="3123809" cy="204761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967904" y="4172344"/>
            <a:ext cx="2114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Summer</a:t>
            </a:r>
            <a:endParaRPr lang="zh-CN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11960" y="4996793"/>
            <a:ext cx="45365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It’s summer!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It’s hot in summer.</a:t>
            </a:r>
            <a:endParaRPr lang="en-US" altLang="zh-CN" sz="2800" b="1" dirty="0" smtClean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2800" b="1" dirty="0" smtClean="0">
                <a:latin typeface="Times New Roman" panose="02020603050405020304" charset="0"/>
                <a:cs typeface="Times New Roman" panose="02020603050405020304" charset="0"/>
              </a:rPr>
              <a:t>We go swimming in summer.</a:t>
            </a:r>
            <a:endParaRPr lang="zh-CN" alt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39952" y="5850873"/>
            <a:ext cx="4608512" cy="5362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KSO_WPP_MARK_KEY" val="6ff04324-7029-4f04-a4c8-eeb2b626e1a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2828</Words>
  <Application>WPS 演示</Application>
  <PresentationFormat>全屏显示(4:3)</PresentationFormat>
  <Paragraphs>305</Paragraphs>
  <Slides>24</Slides>
  <Notes>0</Notes>
  <HiddenSlides>0</HiddenSlides>
  <MMClips>15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Times New Roman</vt:lpstr>
      <vt:lpstr>楷体_GB2312</vt:lpstr>
      <vt:lpstr>新宋体</vt:lpstr>
      <vt:lpstr>华文楷体</vt:lpstr>
      <vt:lpstr>微软雅黑</vt:lpstr>
      <vt:lpstr>Comic Sans MS</vt:lpstr>
      <vt:lpstr>Arial Unicode MS</vt:lpstr>
      <vt:lpstr>华康海报体W12</vt:lpstr>
      <vt:lpstr>Arial</vt:lpstr>
      <vt:lpstr>第一PPT模板网-WWW.1PPT.COM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42</cp:revision>
  <dcterms:created xsi:type="dcterms:W3CDTF">2018-03-05T06:53:00Z</dcterms:created>
  <dcterms:modified xsi:type="dcterms:W3CDTF">2023-02-16T02:59:36Z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82957482EA0C4FC58EAAD76EE278B154</vt:lpwstr>
  </property>
</Properties>
</file>