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93" r:id="rId3"/>
    <p:sldId id="395" r:id="rId4"/>
    <p:sldId id="387" r:id="rId5"/>
    <p:sldId id="385" r:id="rId6"/>
    <p:sldId id="389" r:id="rId7"/>
    <p:sldId id="388" r:id="rId8"/>
    <p:sldId id="390" r:id="rId9"/>
    <p:sldId id="392" r:id="rId10"/>
    <p:sldId id="323" r:id="rId11"/>
    <p:sldId id="391" r:id="rId12"/>
    <p:sldId id="340" r:id="rId13"/>
    <p:sldId id="361" r:id="rId14"/>
    <p:sldId id="324" r:id="rId15"/>
    <p:sldId id="314" r:id="rId16"/>
    <p:sldId id="348" r:id="rId17"/>
    <p:sldId id="328" r:id="rId18"/>
    <p:sldId id="322" r:id="rId19"/>
    <p:sldId id="321" r:id="rId20"/>
  </p:sldIdLst>
  <p:sldSz cx="9144000" cy="6858000" type="screen4x3"/>
  <p:notesSz cx="6858000" cy="9144000"/>
  <p:custDataLst>
    <p:tags r:id="rId2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467" autoAdjust="0"/>
    <p:restoredTop sz="94660"/>
  </p:normalViewPr>
  <p:slideViewPr>
    <p:cSldViewPr showGuides="1">
      <p:cViewPr>
        <p:scale>
          <a:sx n="110" d="100"/>
          <a:sy n="110" d="100"/>
        </p:scale>
        <p:origin x="-1644" y="-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40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CCAB93-D695-4F9C-86B8-4475A210BA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0148D9-3BAA-4F43-B582-15AEFE2305B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7E1819-9F7F-48DA-AC58-A2513C02BA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EE22FB-96D8-4EAB-ACA9-780DF933AD1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899100" y="914400"/>
            <a:ext cx="7349400" cy="2570400"/>
          </a:xfrm>
        </p:spPr>
        <p:txBody>
          <a:bodyPr lIns="90000" tIns="46800" rIns="90000" bIns="46800" anchor="b">
            <a:normAutofit/>
          </a:bodyPr>
          <a:lstStyle>
            <a:lvl1pPr algn="ctr">
              <a:defRPr sz="4500"/>
            </a:lvl1pPr>
          </a:lstStyle>
          <a:p>
            <a:r>
              <a:rPr lang="zh-CN" altLang="en-US" noProof="1"/>
              <a:t>单击此处编辑标题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899100" y="3560400"/>
            <a:ext cx="7349400" cy="1472400"/>
          </a:xfrm>
        </p:spPr>
        <p:txBody>
          <a:bodyPr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 spc="15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/>
              <a:t>单击此处编辑副标题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A80EEAB3-8F91-4B1C-848A-18DB2BF84BFF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456300" y="774000"/>
            <a:ext cx="8229600" cy="5482800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4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5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6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DFE5E61D-4BD5-40ED-AEB6-22781FAD2D6B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99100" y="2484000"/>
            <a:ext cx="7349400" cy="1018800"/>
          </a:xfrm>
        </p:spPr>
        <p:txBody>
          <a:bodyPr lIns="90000" tIns="46800" rIns="90000" bIns="46800" rtlCol="0" anchor="t">
            <a:normAutofit/>
          </a:bodyPr>
          <a:lstStyle>
            <a:lvl1pPr algn="ctr">
              <a:defRPr sz="4500"/>
            </a:lvl1pPr>
          </a:lstStyle>
          <a:p>
            <a:pPr lvl="0"/>
            <a:r>
              <a:rPr noProof="1">
                <a:sym typeface="+mn-ea"/>
              </a:rPr>
              <a:t>单击此处编辑标题</a:t>
            </a:r>
            <a:endParaRPr noProof="1"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899100" y="3560400"/>
            <a:ext cx="7349400" cy="471600"/>
          </a:xfrm>
        </p:spPr>
        <p:txBody>
          <a:bodyPr>
            <a:normAutofit/>
          </a:bodyPr>
          <a:lstStyle>
            <a:lvl1pPr algn="ctr">
              <a:lnSpc>
                <a:spcPct val="110000"/>
              </a:lnSpc>
              <a:buNone/>
              <a:defRPr sz="1800" spc="150"/>
            </a:lvl1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4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5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6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DFE5E61D-4BD5-40ED-AEB6-22781FAD2D6B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300" y="608400"/>
            <a:ext cx="8226900" cy="705600"/>
          </a:xfrm>
        </p:spPr>
        <p:txBody>
          <a:bodyPr lIns="90000" tIns="46800" rIns="90000" bIns="46800"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6300" y="1490400"/>
            <a:ext cx="8226900" cy="4759200"/>
          </a:xfrm>
        </p:spPr>
        <p:txBody>
          <a:bodyPr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五级</a:t>
            </a:r>
            <a:endParaRPr noProof="1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EDA4BF7F-5C60-43A6-AA2F-59B808C6F98D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493100" y="3848400"/>
            <a:ext cx="5826600" cy="766800"/>
          </a:xfrm>
        </p:spPr>
        <p:txBody>
          <a:bodyPr lIns="90000" tIns="46800" rIns="90000" bIns="46800" anchor="b">
            <a:normAutofit/>
          </a:bodyPr>
          <a:lstStyle>
            <a:lvl1pPr>
              <a:defRPr sz="3300"/>
            </a:lvl1pPr>
          </a:lstStyle>
          <a:p>
            <a:r>
              <a:rPr lang="zh-CN" altLang="en-US" noProof="1"/>
              <a:t>单击此处编辑标题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1493100" y="4615200"/>
            <a:ext cx="5826600" cy="867600"/>
          </a:xfrm>
        </p:spPr>
        <p:txBody>
          <a:bodyPr>
            <a:normAutofit/>
          </a:bodyPr>
          <a:lstStyle>
            <a:lvl1pPr marL="0" indent="0">
              <a:buNone/>
              <a:defRPr sz="135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单击此处编辑文本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86B1BD05-F087-40A7-A541-5C34DA1FDDB9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300" y="608400"/>
            <a:ext cx="8226900" cy="705600"/>
          </a:xfrm>
        </p:spPr>
        <p:txBody>
          <a:bodyPr lIns="90000" tIns="46800" rIns="90000" bIns="46800"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6300" y="1501200"/>
            <a:ext cx="3882600" cy="4748400"/>
          </a:xfrm>
        </p:spPr>
        <p:txBody>
          <a:bodyPr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五级</a:t>
            </a:r>
            <a:endParaRPr noProof="1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808700" y="1501200"/>
            <a:ext cx="3882600" cy="4748400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B36C33A4-B796-4A89-AD8E-B9A79F4DE125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300" y="608400"/>
            <a:ext cx="8226900" cy="705600"/>
          </a:xfrm>
        </p:spPr>
        <p:txBody>
          <a:bodyPr lIns="90000" tIns="46800" rIns="90000" bIns="46800"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456300" y="1429200"/>
            <a:ext cx="4006800" cy="381600"/>
          </a:xfrm>
        </p:spPr>
        <p:txBody>
          <a:bodyPr lIns="101600" tIns="38100" rIns="76200" bIns="38100">
            <a:normAutofit/>
          </a:bodyPr>
          <a:lstStyle>
            <a:lvl1pPr marL="0" indent="0">
              <a:lnSpc>
                <a:spcPct val="100000"/>
              </a:lnSpc>
              <a:buNone/>
              <a:defRPr sz="1500" b="1" spc="1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/>
              <a:t>单击此处编辑文本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6300" y="1854000"/>
            <a:ext cx="4006800" cy="4395600"/>
          </a:xfrm>
        </p:spPr>
        <p:txBody>
          <a:bodyPr lIns="101600" tIns="0" rIns="82550" bIns="0"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五级</a:t>
            </a:r>
            <a:endParaRPr noProof="1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676813" y="1421729"/>
            <a:ext cx="4006800" cy="381600"/>
          </a:xfrm>
        </p:spPr>
        <p:txBody>
          <a:bodyPr lIns="101600" tIns="38100" rIns="76200" bIns="38100" rtlCol="0">
            <a:normAutofit/>
          </a:bodyPr>
          <a:lstStyle>
            <a:lvl1pPr marL="0" indent="0">
              <a:lnSpc>
                <a:spcPct val="100000"/>
              </a:lnSpc>
              <a:buNone/>
              <a:defRPr sz="1500" b="1" spc="1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noProof="1">
                <a:sym typeface="+mn-ea"/>
              </a:rPr>
              <a:t>单击此处编辑文本</a:t>
            </a:r>
            <a:endParaRPr noProof="1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76813" y="1854000"/>
            <a:ext cx="4006800" cy="4395600"/>
          </a:xfrm>
        </p:spPr>
        <p:txBody>
          <a:bodyPr lIns="101600" tIns="0" rIns="82550" bIns="0"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五级</a:t>
            </a:r>
            <a:endParaRPr noProof="1">
              <a:sym typeface="+mn-ea"/>
            </a:endParaRP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0D959992-42B5-4D92-B31B-9F95D3F36241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300" y="608400"/>
            <a:ext cx="8226900" cy="705600"/>
          </a:xfrm>
        </p:spPr>
        <p:txBody>
          <a:bodyPr lIns="90000" tIns="46800" rIns="90000" bIns="46800"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947D8129-977B-4E9A-9440-741D64A4D8AA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FE2CC547-E35A-46F5-A610-4F802E8A3C4A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56300" y="1555200"/>
            <a:ext cx="3924808" cy="4608000"/>
          </a:xfrm>
        </p:spPr>
        <p:txBody>
          <a:bodyPr rtlCol="0">
            <a:normAutofit/>
          </a:bodyPr>
          <a:lstStyle>
            <a:lvl1pPr>
              <a:buNone/>
              <a:defRPr sz="1200"/>
            </a:lvl1pPr>
          </a:lstStyle>
          <a:p>
            <a:pPr lvl="0"/>
            <a:r>
              <a:rPr lang="zh-CN" altLang="en-US" noProof="1">
                <a:sym typeface="+mn-ea"/>
              </a:rPr>
              <a:t>单击图标添加图片</a:t>
            </a:r>
            <a:endParaRPr noProof="1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762800" y="1555200"/>
            <a:ext cx="3920400" cy="4608000"/>
          </a:xfrm>
        </p:spPr>
        <p:txBody>
          <a:bodyPr rtlCol="0">
            <a:normAutofit/>
          </a:bodyPr>
          <a:lstStyle>
            <a:lvl1pPr>
              <a:buNone/>
              <a:defRPr sz="1200"/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E657E581-6C89-48D1-B228-064BEEE718AA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7676100" y="914400"/>
            <a:ext cx="783000" cy="5029200"/>
          </a:xfrm>
        </p:spPr>
        <p:txBody>
          <a:bodyPr vert="eaVert" lIns="90000" tIns="46800" rIns="90000" bIns="46800" rtlCol="0">
            <a:normAutofit/>
          </a:bodyPr>
          <a:lstStyle>
            <a:lvl1pPr>
              <a:buNone/>
              <a:defRPr sz="2100"/>
            </a:lvl1pPr>
          </a:lstStyle>
          <a:p>
            <a:pPr lvl="0"/>
            <a:r>
              <a:rPr noProof="1">
                <a:sym typeface="+mn-ea"/>
              </a:rPr>
              <a:t>单击此处编辑标题</a:t>
            </a:r>
            <a:endParaRPr noProof="1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914400"/>
            <a:ext cx="6876900" cy="5029200"/>
          </a:xfrm>
        </p:spPr>
        <p:txBody>
          <a:bodyPr vert="eaVert" lIns="46800" rIns="46800"/>
          <a:lstStyle>
            <a:lvl1pPr marL="171450" indent="-171450">
              <a:spcAft>
                <a:spcPts val="750"/>
              </a:spcAft>
              <a:defRPr spc="225"/>
            </a:lvl1pPr>
            <a:lvl2pPr marL="514350" indent="-171450">
              <a:defRPr spc="225"/>
            </a:lvl2pPr>
            <a:lvl3pPr marL="857250" indent="-171450">
              <a:defRPr spc="225"/>
            </a:lvl3pPr>
            <a:lvl4pPr marL="1200150" indent="-171450">
              <a:defRPr spc="225"/>
            </a:lvl4pPr>
            <a:lvl5pPr marL="1543050" indent="-171450">
              <a:defRPr spc="225"/>
            </a:lvl5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DFE5E61D-4BD5-40ED-AEB6-22781FAD2D6B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39.xml"/><Relationship Id="rId16" Type="http://schemas.openxmlformats.org/officeDocument/2006/relationships/tags" Target="../tags/tag38.xml"/><Relationship Id="rId15" Type="http://schemas.openxmlformats.org/officeDocument/2006/relationships/tags" Target="../tags/tag37.xml"/><Relationship Id="rId14" Type="http://schemas.openxmlformats.org/officeDocument/2006/relationships/tags" Target="../tags/tag36.xml"/><Relationship Id="rId13" Type="http://schemas.openxmlformats.org/officeDocument/2006/relationships/tags" Target="../tags/tag35.xml"/><Relationship Id="rId12" Type="http://schemas.openxmlformats.org/officeDocument/2006/relationships/tags" Target="../tags/tag3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  <p:custDataLst>
              <p:tags r:id="rId12"/>
            </p:custDataLst>
          </p:nvPr>
        </p:nvSpPr>
        <p:spPr bwMode="auto">
          <a:xfrm>
            <a:off x="456010" y="608014"/>
            <a:ext cx="8227219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170" tIns="46990" rIns="90170" bIns="4699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5"/>
            <p:custDataLst>
              <p:tags r:id="rId13"/>
            </p:custDataLst>
          </p:nvPr>
        </p:nvSpPr>
        <p:spPr bwMode="auto">
          <a:xfrm>
            <a:off x="456010" y="1490664"/>
            <a:ext cx="8227219" cy="475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000" tIns="46800" rIns="90000" bIns="4680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459581" y="6315076"/>
            <a:ext cx="2024063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fontAlgn="auto">
              <a:defRPr sz="750" baseline="0" noProof="1" smtClean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3087291" y="6315076"/>
            <a:ext cx="2969419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fontAlgn="auto">
              <a:defRPr sz="750" baseline="0" noProof="1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6657975" y="6315076"/>
            <a:ext cx="2025254" cy="31591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normAutofit/>
          </a:bodyPr>
          <a:lstStyle>
            <a:lvl1pPr algn="r">
              <a:defRPr sz="750">
                <a:solidFill>
                  <a:srgbClr val="898989"/>
                </a:solidFill>
              </a:defRPr>
            </a:lvl1pPr>
          </a:lstStyle>
          <a:p>
            <a:fld id="{DFE5E61D-4BD5-40ED-AEB6-22781FAD2D6B}" type="slidenum">
              <a:rPr lang="en-US" altLang="zh-CN" smtClean="0"/>
            </a:fld>
            <a:endParaRPr lang="en-US" altLang="zh-CN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l" rtl="0" eaLnBrk="1" fontAlgn="base" hangingPunct="1">
        <a:spcBef>
          <a:spcPct val="0"/>
        </a:spcBef>
        <a:spcAft>
          <a:spcPct val="0"/>
        </a:spcAft>
        <a:defRPr sz="2700" b="1" kern="1200" spc="225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342900" algn="l" rtl="0" eaLnBrk="1" fontAlgn="base" hangingPunct="1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685800" algn="l" rtl="0" eaLnBrk="1" fontAlgn="base" hangingPunct="1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028700" algn="l" rtl="0" eaLnBrk="1" fontAlgn="base" hangingPunct="1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371600" algn="l" rtl="0" eaLnBrk="1" fontAlgn="base" hangingPunct="1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171450" indent="-171450" algn="l" rtl="0" eaLnBrk="1" fontAlgn="base" hangingPunct="1">
        <a:lnSpc>
          <a:spcPct val="130000"/>
        </a:lnSpc>
        <a:spcBef>
          <a:spcPct val="0"/>
        </a:spcBef>
        <a:spcAft>
          <a:spcPts val="750"/>
        </a:spcAft>
        <a:buFont typeface="Arial" panose="020B0604020202020204" pitchFamily="34" charset="0"/>
        <a:buChar char="●"/>
        <a:defRPr kern="1200" spc="113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514350" indent="-171450" algn="l" rtl="0" eaLnBrk="1" fontAlgn="base" hangingPunct="1">
        <a:lnSpc>
          <a:spcPct val="120000"/>
        </a:lnSpc>
        <a:spcBef>
          <a:spcPct val="0"/>
        </a:spcBef>
        <a:spcAft>
          <a:spcPts val="450"/>
        </a:spcAft>
        <a:buFont typeface="Arial" panose="020B0604020202020204" pitchFamily="34" charset="0"/>
        <a:buChar char="●"/>
        <a:tabLst>
          <a:tab pos="1207135" algn="l"/>
        </a:tabLst>
        <a:defRPr sz="1200" kern="1200" spc="113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857250" indent="-171450" algn="l" rtl="0" eaLnBrk="1" fontAlgn="base" hangingPunct="1">
        <a:lnSpc>
          <a:spcPct val="120000"/>
        </a:lnSpc>
        <a:spcBef>
          <a:spcPct val="0"/>
        </a:spcBef>
        <a:spcAft>
          <a:spcPts val="450"/>
        </a:spcAft>
        <a:buFont typeface="Arial" panose="020B0604020202020204" pitchFamily="34" charset="0"/>
        <a:buChar char="●"/>
        <a:defRPr sz="1200" kern="1200" spc="113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200150" indent="-171450" algn="l" rtl="0" eaLnBrk="1" fontAlgn="base" hangingPunct="1">
        <a:lnSpc>
          <a:spcPct val="120000"/>
        </a:lnSpc>
        <a:spcBef>
          <a:spcPct val="0"/>
        </a:spcBef>
        <a:spcAft>
          <a:spcPts val="225"/>
        </a:spcAft>
        <a:buFont typeface="Wingdings" panose="05000000000000000000" pitchFamily="2" charset="2"/>
        <a:buChar char=""/>
        <a:defRPr sz="1050" kern="1200" spc="113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1543050" indent="-171450" algn="l" rtl="0" eaLnBrk="1" fontAlgn="base" hangingPunct="1">
        <a:lnSpc>
          <a:spcPct val="120000"/>
        </a:lnSpc>
        <a:spcBef>
          <a:spcPct val="0"/>
        </a:spcBef>
        <a:spcAft>
          <a:spcPts val="225"/>
        </a:spcAft>
        <a:buFont typeface="Arial" panose="020B0604020202020204" pitchFamily="34" charset="0"/>
        <a:buChar char="•"/>
        <a:defRPr sz="1050" kern="1200" spc="113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microsoft.com/office/2007/relationships/hdphoto" Target="../media/image19.wdp"/><Relationship Id="rId3" Type="http://schemas.openxmlformats.org/officeDocument/2006/relationships/image" Target="../media/image18.png"/><Relationship Id="rId2" Type="http://schemas.microsoft.com/office/2007/relationships/hdphoto" Target="../media/image17.wdp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microsoft.com/office/2007/relationships/hdphoto" Target="../media/image23.wdp"/><Relationship Id="rId3" Type="http://schemas.openxmlformats.org/officeDocument/2006/relationships/image" Target="../media/image22.png"/><Relationship Id="rId2" Type="http://schemas.microsoft.com/office/2007/relationships/hdphoto" Target="../media/image21.wdp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microsoft.com/office/2007/relationships/hdphoto" Target="../media/image19.wdp"/><Relationship Id="rId3" Type="http://schemas.openxmlformats.org/officeDocument/2006/relationships/image" Target="../media/image18.png"/><Relationship Id="rId2" Type="http://schemas.microsoft.com/office/2007/relationships/hdphoto" Target="../media/image17.wdp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hdphoto" Target="../media/image25.wdp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jpe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hdphoto" Target="../media/image9.wdp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hdphoto" Target="../media/image13.wdp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052736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latin typeface="+mj-ea"/>
                <a:ea typeface="+mj-ea"/>
              </a:rPr>
              <a:t>外研版小学英语三年级下册</a:t>
            </a:r>
            <a:endParaRPr lang="zh-CN" altLang="en-US" sz="2800" dirty="0">
              <a:latin typeface="+mj-ea"/>
              <a:ea typeface="+mj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11560" y="1988840"/>
            <a:ext cx="792088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4400" b="1" dirty="0">
                <a:effectLst>
                  <a:glow rad="215900">
                    <a:schemeClr val="bg1"/>
                  </a:glow>
                  <a:outerShdw blurRad="50800" dist="50800" dir="5400000" algn="ctr" rotWithShape="0">
                    <a:schemeClr val="tx1">
                      <a:alpha val="60000"/>
                    </a:schemeClr>
                  </a:outerShdw>
                </a:effectLst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Module 7  Unit 1 </a:t>
            </a:r>
            <a:endParaRPr lang="en-US" altLang="zh-CN" sz="4400" b="1" dirty="0">
              <a:effectLst>
                <a:glow rad="215900">
                  <a:schemeClr val="bg1"/>
                </a:glow>
                <a:outerShdw blurRad="50800" dist="50800" dir="5400000" algn="ctr" rotWithShape="0">
                  <a:schemeClr val="tx1">
                    <a:alpha val="60000"/>
                  </a:schemeClr>
                </a:outerShdw>
              </a:effectLst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algn="ctr" ea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4400" b="1" dirty="0">
                <a:effectLst>
                  <a:glow rad="215900">
                    <a:schemeClr val="bg1"/>
                  </a:glow>
                  <a:outerShdw blurRad="50800" dist="50800" dir="5400000" algn="ctr" rotWithShape="0">
                    <a:schemeClr val="tx1">
                      <a:alpha val="60000"/>
                    </a:schemeClr>
                  </a:outerShdw>
                </a:effectLst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Unit 2 It’s warm today</a:t>
            </a:r>
            <a:r>
              <a:rPr lang="en-US" altLang="zh-CN" sz="4400" b="1" dirty="0" smtClean="0">
                <a:effectLst>
                  <a:glow rad="215900">
                    <a:schemeClr val="bg1"/>
                  </a:glow>
                  <a:outerShdw blurRad="50800" dist="50800" dir="5400000" algn="ctr" rotWithShape="0">
                    <a:schemeClr val="tx1">
                      <a:alpha val="60000"/>
                    </a:schemeClr>
                  </a:outerShdw>
                </a:effectLst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.</a:t>
            </a:r>
            <a:endParaRPr lang="en-US" altLang="zh-CN" sz="4400" b="1" dirty="0">
              <a:effectLst>
                <a:glow rad="215900">
                  <a:schemeClr val="bg1"/>
                </a:glow>
                <a:outerShdw blurRad="50800" dist="50800" dir="5400000" algn="ctr" rotWithShape="0">
                  <a:schemeClr val="tx1">
                    <a:alpha val="60000"/>
                  </a:schemeClr>
                </a:outerShdw>
              </a:effectLst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39"/>
          <p:cNvSpPr>
            <a:spLocks noChangeArrowheads="1"/>
          </p:cNvSpPr>
          <p:nvPr/>
        </p:nvSpPr>
        <p:spPr bwMode="auto">
          <a:xfrm>
            <a:off x="734604" y="620688"/>
            <a:ext cx="3470417" cy="576064"/>
          </a:xfrm>
          <a:prstGeom prst="hexagon">
            <a:avLst>
              <a:gd name="adj" fmla="val 28860"/>
              <a:gd name="vf" fmla="val 115470"/>
            </a:avLst>
          </a:prstGeom>
          <a:noFill/>
          <a:ln w="38100">
            <a:solidFill>
              <a:srgbClr val="009900"/>
            </a:solidFill>
          </a:ln>
          <a:effectLst>
            <a:prstShdw prst="shdw17" dist="17961" dir="2700000">
              <a:srgbClr val="5E831A"/>
            </a:prst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 b="1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Listen, point and say.</a:t>
            </a:r>
            <a:endParaRPr lang="zh-CN" altLang="en-US" sz="2800" b="1"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1520" y="4184271"/>
            <a:ext cx="4364578" cy="1938992"/>
          </a:xfrm>
          <a:prstGeom prst="rect">
            <a:avLst/>
          </a:prstGeom>
          <a:ln w="317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Harbin, it’s cold in winter.</a:t>
            </a:r>
            <a:endParaRPr lang="en-US" altLang="zh-CN" sz="3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 play in the snow in winter.</a:t>
            </a:r>
            <a:endParaRPr lang="zh-CN" altLang="en-US" sz="3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528" y="1844824"/>
            <a:ext cx="4292570" cy="227545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8024" y="1844823"/>
            <a:ext cx="4104456" cy="227545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4" name="矩形 13"/>
          <p:cNvSpPr/>
          <p:nvPr/>
        </p:nvSpPr>
        <p:spPr>
          <a:xfrm>
            <a:off x="4788024" y="4184271"/>
            <a:ext cx="4104456" cy="1938992"/>
          </a:xfrm>
          <a:prstGeom prst="rect">
            <a:avLst/>
          </a:prstGeom>
          <a:ln w="317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3000" b="1">
                <a:latin typeface="Times New Roman" panose="02020603050405020304" pitchFamily="18" charset="0"/>
                <a:cs typeface="Times New Roman" panose="02020603050405020304" pitchFamily="18" charset="0"/>
              </a:rPr>
              <a:t>In Sanya, it’s warm in winter.</a:t>
            </a:r>
            <a:endParaRPr lang="en-US" altLang="zh-CN" sz="3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3000" b="1">
                <a:latin typeface="Times New Roman" panose="02020603050405020304" pitchFamily="18" charset="0"/>
                <a:cs typeface="Times New Roman" panose="02020603050405020304" pitchFamily="18" charset="0"/>
              </a:rPr>
              <a:t>We go swimming in winter.</a:t>
            </a:r>
            <a:endParaRPr lang="zh-CN" altLang="en-US" sz="3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263113" y="1664759"/>
            <a:ext cx="662251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What’s the weather like outside?</a:t>
            </a:r>
            <a:endParaRPr lang="zh-CN" altLang="en-US" sz="36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22703" y="2456847"/>
            <a:ext cx="412164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外面的天气怎么样</a:t>
            </a:r>
            <a:r>
              <a:rPr lang="en-US" altLang="zh-CN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en-US" sz="36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>
                        <a14:foregroundMark x1="1606" y1="9322" x2="37149" y2="99153"/>
                        <a14:foregroundMark x1="63855" y1="13559" x2="96988" y2="88136"/>
                        <a14:foregroundMark x1="96586" y1="18644" x2="68675" y2="99153"/>
                        <a14:foregroundMark x1="65462" y1="12712" x2="64859" y2="99153"/>
                        <a14:foregroundMark x1="64056" y1="9322" x2="99598" y2="9322"/>
                        <a14:foregroundMark x1="97791" y1="18644" x2="98193" y2="99153"/>
                        <a14:foregroundMark x1="96386" y1="96610" x2="80723" y2="99153"/>
                        <a14:foregroundMark x1="31325" y1="11017" x2="2008" y2="86441"/>
                        <a14:foregroundMark x1="34337" y1="27119" x2="34337" y2="98305"/>
                        <a14:foregroundMark x1="32932" y1="94915" x2="3414" y2="97458"/>
                        <a14:foregroundMark x1="22691" y1="58475" x2="29518" y2="61017"/>
                        <a14:backgroundMark x1="40964" y1="18644" x2="61647" y2="906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65728" y="3278866"/>
            <a:ext cx="5724924" cy="13565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2196" y1="7018" x2="35329" y2="97368"/>
                        <a14:foregroundMark x1="31737" y1="4386" x2="200" y2="77193"/>
                        <a14:foregroundMark x1="5389" y1="16667" x2="29541" y2="17544"/>
                        <a14:foregroundMark x1="33533" y1="7895" x2="33533" y2="98246"/>
                        <a14:foregroundMark x1="27146" y1="3509" x2="798" y2="8772"/>
                        <a14:foregroundMark x1="6786" y1="93860" x2="11577" y2="98246"/>
                        <a14:foregroundMark x1="33533" y1="92105" x2="13772" y2="98246"/>
                        <a14:foregroundMark x1="64671" y1="14035" x2="99601" y2="90351"/>
                        <a14:foregroundMark x1="97605" y1="7018" x2="64671" y2="94737"/>
                        <a14:foregroundMark x1="68663" y1="95614" x2="95808" y2="96491"/>
                        <a14:foregroundMark x1="98802" y1="12281" x2="99800" y2="62281"/>
                        <a14:foregroundMark x1="94012" y1="54386" x2="94212" y2="65789"/>
                        <a14:backgroundMark x1="39920" y1="4386" x2="61677" y2="9561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59632" y="4797152"/>
            <a:ext cx="5720123" cy="130158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52612" y="1768473"/>
            <a:ext cx="34307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将图片和句子匹配。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AutoShape 39"/>
          <p:cNvSpPr>
            <a:spLocks noChangeArrowheads="1"/>
          </p:cNvSpPr>
          <p:nvPr/>
        </p:nvSpPr>
        <p:spPr bwMode="auto">
          <a:xfrm>
            <a:off x="810740" y="569700"/>
            <a:ext cx="2880319" cy="576064"/>
          </a:xfrm>
          <a:prstGeom prst="hexagon">
            <a:avLst>
              <a:gd name="adj" fmla="val 28860"/>
              <a:gd name="vf" fmla="val 115470"/>
            </a:avLst>
          </a:prstGeom>
          <a:noFill/>
          <a:ln w="38100">
            <a:solidFill>
              <a:srgbClr val="009900"/>
            </a:solidFill>
          </a:ln>
          <a:effectLst>
            <a:prstShdw prst="shdw17" dist="17961" dir="2700000">
              <a:srgbClr val="5E831A"/>
            </a:prst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Match and read. 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>
                        <a14:foregroundMark x1="1606" y1="9322" x2="37149" y2="99153"/>
                        <a14:foregroundMark x1="63855" y1="13559" x2="96988" y2="88136"/>
                        <a14:foregroundMark x1="96586" y1="18644" x2="68675" y2="99153"/>
                        <a14:foregroundMark x1="65462" y1="12712" x2="64859" y2="99153"/>
                        <a14:foregroundMark x1="64056" y1="9322" x2="99598" y2="9322"/>
                        <a14:foregroundMark x1="97791" y1="18644" x2="98193" y2="99153"/>
                        <a14:foregroundMark x1="96386" y1="96610" x2="80723" y2="99153"/>
                        <a14:foregroundMark x1="31325" y1="11017" x2="2008" y2="86441"/>
                        <a14:foregroundMark x1="34337" y1="27119" x2="34337" y2="98305"/>
                        <a14:foregroundMark x1="32932" y1="94915" x2="3414" y2="97458"/>
                        <a14:foregroundMark x1="22691" y1="58475" x2="29518" y2="61017"/>
                        <a14:backgroundMark x1="40964" y1="18644" x2="61647" y2="906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58231" y="2470501"/>
            <a:ext cx="4127008" cy="977886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2196" y1="7018" x2="35329" y2="97368"/>
                        <a14:foregroundMark x1="31737" y1="4386" x2="200" y2="77193"/>
                        <a14:foregroundMark x1="5389" y1="16667" x2="29541" y2="17544"/>
                        <a14:foregroundMark x1="33533" y1="7895" x2="33533" y2="98246"/>
                        <a14:foregroundMark x1="27146" y1="3509" x2="798" y2="8772"/>
                        <a14:foregroundMark x1="6786" y1="93860" x2="11577" y2="98246"/>
                        <a14:foregroundMark x1="33533" y1="92105" x2="13772" y2="98246"/>
                        <a14:foregroundMark x1="64671" y1="14035" x2="99601" y2="90351"/>
                        <a14:foregroundMark x1="97605" y1="7018" x2="64671" y2="94737"/>
                        <a14:foregroundMark x1="68663" y1="95614" x2="95808" y2="96491"/>
                        <a14:foregroundMark x1="98802" y1="12281" x2="99800" y2="62281"/>
                        <a14:foregroundMark x1="94012" y1="54386" x2="94212" y2="65789"/>
                        <a14:backgroundMark x1="39920" y1="4386" x2="61677" y2="9561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740911" y="2520162"/>
            <a:ext cx="4079306" cy="928225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2443773" y="4941168"/>
            <a:ext cx="1798700" cy="461665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pPr algn="ctr"/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It’s raining.</a:t>
            </a:r>
            <a:endParaRPr lang="zh-CN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938903" y="4941168"/>
            <a:ext cx="1589647" cy="461665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pPr algn="ctr"/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It’s sunny.</a:t>
            </a:r>
            <a:endParaRPr lang="zh-CN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48681" y="4941168"/>
            <a:ext cx="1589647" cy="461665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pPr algn="ctr"/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It’s windy.</a:t>
            </a:r>
            <a:endParaRPr lang="zh-CN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059798" y="4941168"/>
            <a:ext cx="1760419" cy="461665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pPr algn="ctr"/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It’s snowing.</a:t>
            </a:r>
            <a:endParaRPr lang="zh-CN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" name="直接箭头连接符 3"/>
          <p:cNvCxnSpPr/>
          <p:nvPr/>
        </p:nvCxnSpPr>
        <p:spPr>
          <a:xfrm>
            <a:off x="1233153" y="3554941"/>
            <a:ext cx="1898687" cy="1386227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箭头连接符 21"/>
          <p:cNvCxnSpPr/>
          <p:nvPr/>
        </p:nvCxnSpPr>
        <p:spPr>
          <a:xfrm>
            <a:off x="3635896" y="3523855"/>
            <a:ext cx="1898687" cy="1386227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箭头连接符 22"/>
          <p:cNvCxnSpPr/>
          <p:nvPr/>
        </p:nvCxnSpPr>
        <p:spPr>
          <a:xfrm flipH="1">
            <a:off x="1475656" y="3483905"/>
            <a:ext cx="3861202" cy="1426177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箭头连接符 23"/>
          <p:cNvCxnSpPr/>
          <p:nvPr/>
        </p:nvCxnSpPr>
        <p:spPr>
          <a:xfrm flipH="1">
            <a:off x="7812360" y="3481260"/>
            <a:ext cx="127647" cy="1459908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AutoShape 39"/>
          <p:cNvSpPr>
            <a:spLocks noChangeArrowheads="1"/>
          </p:cNvSpPr>
          <p:nvPr/>
        </p:nvSpPr>
        <p:spPr bwMode="auto">
          <a:xfrm>
            <a:off x="1027746" y="541638"/>
            <a:ext cx="2822345" cy="576064"/>
          </a:xfrm>
          <a:prstGeom prst="hexagon">
            <a:avLst>
              <a:gd name="adj" fmla="val 28860"/>
              <a:gd name="vf" fmla="val 115470"/>
            </a:avLst>
          </a:prstGeom>
          <a:noFill/>
          <a:ln w="38100">
            <a:solidFill>
              <a:srgbClr val="009900"/>
            </a:solidFill>
          </a:ln>
          <a:effectLst>
            <a:prstShdw prst="shdw17" dist="17961" dir="2700000">
              <a:srgbClr val="5E831A"/>
            </a:prst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 b="1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Listen and say.</a:t>
            </a:r>
            <a:endParaRPr lang="zh-CN" altLang="en-US" sz="2800" b="1"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>
                        <a14:foregroundMark x1="1606" y1="9322" x2="37149" y2="99153"/>
                        <a14:foregroundMark x1="63855" y1="13559" x2="96988" y2="88136"/>
                        <a14:foregroundMark x1="96586" y1="18644" x2="68675" y2="99153"/>
                        <a14:foregroundMark x1="65462" y1="12712" x2="64859" y2="99153"/>
                        <a14:foregroundMark x1="64056" y1="9322" x2="99598" y2="9322"/>
                        <a14:foregroundMark x1="97791" y1="18644" x2="98193" y2="99153"/>
                        <a14:foregroundMark x1="96386" y1="96610" x2="80723" y2="99153"/>
                        <a14:foregroundMark x1="31325" y1="11017" x2="2008" y2="86441"/>
                        <a14:foregroundMark x1="34337" y1="27119" x2="34337" y2="98305"/>
                        <a14:foregroundMark x1="32932" y1="94915" x2="3414" y2="97458"/>
                        <a14:foregroundMark x1="22691" y1="58475" x2="29518" y2="61017"/>
                        <a14:backgroundMark x1="40964" y1="18644" x2="61647" y2="906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38137" y="1780887"/>
            <a:ext cx="6524130" cy="154587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2196" y1="7018" x2="35329" y2="97368"/>
                        <a14:foregroundMark x1="31737" y1="4386" x2="200" y2="77193"/>
                        <a14:foregroundMark x1="5389" y1="16667" x2="29541" y2="17544"/>
                        <a14:foregroundMark x1="33533" y1="7895" x2="33533" y2="98246"/>
                        <a14:foregroundMark x1="27146" y1="3509" x2="798" y2="8772"/>
                        <a14:foregroundMark x1="6786" y1="93860" x2="11577" y2="98246"/>
                        <a14:foregroundMark x1="33533" y1="92105" x2="13772" y2="98246"/>
                        <a14:foregroundMark x1="64671" y1="14035" x2="99601" y2="90351"/>
                        <a14:foregroundMark x1="97605" y1="7018" x2="64671" y2="94737"/>
                        <a14:foregroundMark x1="68663" y1="95614" x2="95808" y2="96491"/>
                        <a14:foregroundMark x1="98802" y1="12281" x2="99800" y2="62281"/>
                        <a14:foregroundMark x1="94012" y1="54386" x2="94212" y2="65789"/>
                        <a14:backgroundMark x1="39920" y1="4386" x2="61677" y2="9561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43608" y="4077072"/>
            <a:ext cx="6518659" cy="1483287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355988" y="3351730"/>
            <a:ext cx="4498573" cy="461665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pPr algn="ctr"/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It’s warm today, but it’s raining.</a:t>
            </a:r>
            <a:endParaRPr lang="zh-CN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998577" y="3381640"/>
            <a:ext cx="3427786" cy="461665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pPr algn="ctr"/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It’s hot and sunny today.</a:t>
            </a:r>
            <a:endParaRPr lang="zh-CN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06089" y="5593203"/>
            <a:ext cx="3562470" cy="461665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pPr algn="ctr"/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It’s cool and windy today.</a:t>
            </a:r>
            <a:endParaRPr lang="zh-CN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323749" y="5593203"/>
            <a:ext cx="4498573" cy="461665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pPr algn="ctr"/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It’s snowing today. It’s very cold.</a:t>
            </a:r>
            <a:endParaRPr lang="zh-CN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39"/>
          <p:cNvSpPr>
            <a:spLocks noChangeArrowheads="1"/>
          </p:cNvSpPr>
          <p:nvPr/>
        </p:nvSpPr>
        <p:spPr bwMode="auto">
          <a:xfrm>
            <a:off x="755576" y="454101"/>
            <a:ext cx="4478528" cy="576064"/>
          </a:xfrm>
          <a:prstGeom prst="hexagon">
            <a:avLst>
              <a:gd name="adj" fmla="val 28860"/>
              <a:gd name="vf" fmla="val 115470"/>
            </a:avLst>
          </a:prstGeom>
          <a:noFill/>
          <a:ln w="38100">
            <a:solidFill>
              <a:srgbClr val="009900"/>
            </a:solidFill>
          </a:ln>
          <a:effectLst>
            <a:prstShdw prst="shdw17" dist="17961" dir="2700000">
              <a:srgbClr val="5E831A"/>
            </a:prst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Think and draw. Then say.</a:t>
            </a:r>
            <a:endParaRPr lang="zh-CN" altLang="en-US" sz="2800" b="1" dirty="0"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11386" y="2018446"/>
            <a:ext cx="423352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Guilin, it’s warm in spring.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fly a kite in spring…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>
                        <a14:foregroundMark x1="30000" y1="8609" x2="61739" y2="4636"/>
                        <a14:foregroundMark x1="33913" y1="3311" x2="16522" y2="19205"/>
                        <a14:foregroundMark x1="10435" y1="33775" x2="16087" y2="7417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05676" y="2649016"/>
            <a:ext cx="2527503" cy="1659361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4652422" y="2618610"/>
            <a:ext cx="118872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Guilin</a:t>
            </a:r>
            <a:endParaRPr lang="zh-CN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115616" y="3717032"/>
            <a:ext cx="2304256" cy="1512168"/>
          </a:xfrm>
          <a:prstGeom prst="ellipse">
            <a:avLst/>
          </a:prstGeom>
          <a:noFill/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3917300" y="4503332"/>
            <a:ext cx="2304256" cy="1512168"/>
          </a:xfrm>
          <a:prstGeom prst="ellipse">
            <a:avLst/>
          </a:prstGeom>
          <a:noFill/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6553870" y="3653247"/>
            <a:ext cx="2304256" cy="1512168"/>
          </a:xfrm>
          <a:prstGeom prst="ellipse">
            <a:avLst/>
          </a:prstGeom>
          <a:noFill/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30030" y="1101014"/>
            <a:ext cx="768991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画一画你所在城市或其他城市的任意季节，并画出你喜欢做的事情，然后向其他学生进行描述。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1"/>
      <p:bldP spid="7" grpId="0" animBg="1"/>
      <p:bldP spid="13" grpId="0" animBg="1"/>
      <p:bldP spid="1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utoShape 39"/>
          <p:cNvSpPr>
            <a:spLocks noChangeArrowheads="1"/>
          </p:cNvSpPr>
          <p:nvPr/>
        </p:nvSpPr>
        <p:spPr bwMode="auto">
          <a:xfrm>
            <a:off x="0" y="512448"/>
            <a:ext cx="6156176" cy="464787"/>
          </a:xfrm>
          <a:prstGeom prst="hexagon">
            <a:avLst>
              <a:gd name="adj" fmla="val 28860"/>
              <a:gd name="vf" fmla="val 115470"/>
            </a:avLst>
          </a:prstGeom>
          <a:noFill/>
          <a:ln w="38100">
            <a:solidFill>
              <a:srgbClr val="009900"/>
            </a:solidFill>
          </a:ln>
          <a:effectLst>
            <a:prstShdw prst="shdw17" dist="17961" dir="2700000">
              <a:srgbClr val="5E831A"/>
            </a:prst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 b="1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Play the game. Make funny sentences.</a:t>
            </a:r>
            <a:endParaRPr lang="zh-CN" altLang="en-US" sz="2800" b="1"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76857" y="1124067"/>
            <a:ext cx="843698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200" b="1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   准备三个盒子，一个盒子放表天气的纸条，第二个盒子放表季节的纸条，第三个盒子放表活动的纸条，三名学生分别从三个盒子里抽取一张纸条，其余学生将这些词连成一句话。</a:t>
            </a:r>
            <a:endParaRPr lang="zh-CN" altLang="en-US" sz="2200" b="1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6857" y="2239360"/>
            <a:ext cx="8859639" cy="4141968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6300235" y="4804370"/>
            <a:ext cx="273626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Ha ha…</a:t>
            </a:r>
            <a:endParaRPr lang="zh-CN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491880" y="2403199"/>
            <a:ext cx="38065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It’s cold in summer. We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go swimming in summer.</a:t>
            </a:r>
            <a:endParaRPr lang="zh-CN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utoShape 39"/>
          <p:cNvSpPr>
            <a:spLocks noChangeArrowheads="1"/>
          </p:cNvSpPr>
          <p:nvPr/>
        </p:nvSpPr>
        <p:spPr bwMode="auto">
          <a:xfrm>
            <a:off x="21463" y="548680"/>
            <a:ext cx="4478529" cy="576064"/>
          </a:xfrm>
          <a:prstGeom prst="hexagon">
            <a:avLst>
              <a:gd name="adj" fmla="val 28860"/>
              <a:gd name="vf" fmla="val 115470"/>
            </a:avLst>
          </a:prstGeom>
          <a:noFill/>
          <a:ln w="38100">
            <a:solidFill>
              <a:srgbClr val="009900"/>
            </a:solidFill>
          </a:ln>
          <a:effectLst>
            <a:prstShdw prst="shdw17" dist="17961" dir="2700000">
              <a:srgbClr val="5E831A"/>
            </a:prst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 b="1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Listen and say. Then sing.</a:t>
            </a:r>
            <a:endParaRPr lang="zh-CN" altLang="en-US" sz="2800" b="1"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512" y="1412776"/>
            <a:ext cx="8784976" cy="4968552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1547664" y="3022300"/>
            <a:ext cx="39604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Rain,      rain,    go       away.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115616" y="3942090"/>
            <a:ext cx="44644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Come  again    another        day.</a:t>
            </a:r>
            <a:endParaRPr lang="en-US" altLang="zh-CN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99592" y="4930876"/>
            <a:ext cx="73448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Little Polly wants to play. Come again   another   day.</a:t>
            </a:r>
            <a:endParaRPr lang="en-US" altLang="zh-CN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68560" y="561791"/>
            <a:ext cx="10081120" cy="612457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613669" y="734381"/>
            <a:ext cx="791666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Module 7 Unit 2 It’s warm today.</a:t>
            </a:r>
            <a:endParaRPr lang="en-US" altLang="zh-CN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42399" y="2208926"/>
            <a:ext cx="691803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  <a:buAutoNum type="arabicPeriod"/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snow   rain   sunny   windy   very</a:t>
            </a:r>
            <a:endParaRPr lang="en-US" altLang="zh-CN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42399" y="3593921"/>
            <a:ext cx="5645999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It’s raining/ snowing/ sunny/    </a:t>
            </a:r>
            <a:endParaRPr lang="en-US" altLang="zh-CN" sz="2800" b="1">
              <a:latin typeface="Times New Roman" panose="02020603050405020304" pitchFamily="18" charset="0"/>
              <a:cs typeface="Times New Roman" panose="02020603050405020304" pitchFamily="18" charset="0"/>
              <a:sym typeface="Wingdings" panose="05000000000000000000" pitchFamily="2" charset="2"/>
            </a:endParaRPr>
          </a:p>
          <a:p>
            <a:pPr>
              <a:lnSpc>
                <a:spcPct val="20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  windy/ cold… today.</a:t>
            </a:r>
            <a:endParaRPr lang="en-US" altLang="zh-CN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88015" y="710859"/>
            <a:ext cx="18998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Homework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AutoShape 39"/>
          <p:cNvSpPr>
            <a:spLocks noChangeArrowheads="1"/>
          </p:cNvSpPr>
          <p:nvPr/>
        </p:nvSpPr>
        <p:spPr bwMode="auto">
          <a:xfrm>
            <a:off x="56932" y="734647"/>
            <a:ext cx="2362046" cy="576064"/>
          </a:xfrm>
          <a:prstGeom prst="hexagon">
            <a:avLst>
              <a:gd name="adj" fmla="val 28860"/>
              <a:gd name="vf" fmla="val 115470"/>
            </a:avLst>
          </a:prstGeom>
          <a:noFill/>
          <a:ln w="38100">
            <a:solidFill>
              <a:srgbClr val="009900"/>
            </a:solidFill>
          </a:ln>
          <a:effectLst>
            <a:prstShdw prst="shdw17" dist="17961" dir="2700000">
              <a:srgbClr val="5E831A"/>
            </a:prst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228600"/>
            <a:endParaRPr lang="en-US" altLang="zh-CN" sz="2800" b="1"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24544" y="1334498"/>
            <a:ext cx="9721080" cy="5523501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187894" y="4293096"/>
            <a:ext cx="669674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/>
              <a:t>1</a:t>
            </a:r>
            <a:r>
              <a:rPr lang="zh-CN" altLang="zh-CN" sz="2800" dirty="0"/>
              <a:t>、根据板书复习今天学习的内容。</a:t>
            </a:r>
            <a:endParaRPr lang="zh-CN" altLang="zh-CN" sz="2800" dirty="0"/>
          </a:p>
          <a:p>
            <a:r>
              <a:rPr lang="en-US" altLang="zh-CN" sz="2800" dirty="0"/>
              <a:t>2</a:t>
            </a:r>
            <a:r>
              <a:rPr lang="zh-CN" altLang="zh-CN" sz="2800" dirty="0"/>
              <a:t>、运用</a:t>
            </a:r>
            <a:r>
              <a:rPr lang="en-US" altLang="zh-CN" sz="2800" dirty="0"/>
              <a:t>It’s…</a:t>
            </a:r>
            <a:r>
              <a:rPr lang="zh-CN" altLang="zh-CN" sz="2800" dirty="0"/>
              <a:t>来描述每天的天气情况。</a:t>
            </a:r>
            <a:endParaRPr lang="zh-CN" altLang="zh-CN" sz="2800" dirty="0"/>
          </a:p>
        </p:txBody>
      </p:sp>
      <p:pic>
        <p:nvPicPr>
          <p:cNvPr id="8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849100" y="12382500"/>
            <a:ext cx="317500" cy="241300"/>
          </a:xfrm>
          <a:prstGeom prst="cube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2172457" y="1982101"/>
            <a:ext cx="1771650" cy="62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5256213" y="3057525"/>
            <a:ext cx="1771650" cy="62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5256213" y="1978025"/>
            <a:ext cx="1771650" cy="62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6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2124075" y="4973638"/>
            <a:ext cx="1771650" cy="62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7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2136775" y="4016375"/>
            <a:ext cx="1771650" cy="62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8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2124075" y="3057525"/>
            <a:ext cx="1771650" cy="62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9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5279665" y="5034499"/>
            <a:ext cx="1771650" cy="62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0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5256213" y="4017963"/>
            <a:ext cx="1771650" cy="62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72" name="矩形 13"/>
          <p:cNvSpPr>
            <a:spLocks noChangeArrowheads="1"/>
          </p:cNvSpPr>
          <p:nvPr/>
        </p:nvSpPr>
        <p:spPr bwMode="auto">
          <a:xfrm>
            <a:off x="2653647" y="2962464"/>
            <a:ext cx="58381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fly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373" name="矩形 14"/>
          <p:cNvSpPr>
            <a:spLocks noChangeArrowheads="1"/>
          </p:cNvSpPr>
          <p:nvPr/>
        </p:nvSpPr>
        <p:spPr bwMode="auto">
          <a:xfrm>
            <a:off x="2410114" y="3919847"/>
            <a:ext cx="118173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season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374" name="矩形 15"/>
          <p:cNvSpPr>
            <a:spLocks noChangeArrowheads="1"/>
          </p:cNvSpPr>
          <p:nvPr/>
        </p:nvSpPr>
        <p:spPr bwMode="auto">
          <a:xfrm>
            <a:off x="2331139" y="1868784"/>
            <a:ext cx="144142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summer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375" name="矩形 16"/>
          <p:cNvSpPr>
            <a:spLocks noChangeArrowheads="1"/>
          </p:cNvSpPr>
          <p:nvPr/>
        </p:nvSpPr>
        <p:spPr bwMode="auto">
          <a:xfrm>
            <a:off x="2464370" y="4833831"/>
            <a:ext cx="116249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spring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376" name="矩形 17"/>
          <p:cNvSpPr>
            <a:spLocks noChangeArrowheads="1"/>
          </p:cNvSpPr>
          <p:nvPr/>
        </p:nvSpPr>
        <p:spPr bwMode="auto">
          <a:xfrm>
            <a:off x="5527840" y="1856140"/>
            <a:ext cx="118173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winter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377" name="矩形 18"/>
          <p:cNvSpPr>
            <a:spLocks noChangeArrowheads="1"/>
          </p:cNvSpPr>
          <p:nvPr/>
        </p:nvSpPr>
        <p:spPr bwMode="auto">
          <a:xfrm>
            <a:off x="5494148" y="2928938"/>
            <a:ext cx="138531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autumn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378" name="矩形 19"/>
          <p:cNvSpPr>
            <a:spLocks noChangeArrowheads="1"/>
          </p:cNvSpPr>
          <p:nvPr/>
        </p:nvSpPr>
        <p:spPr bwMode="auto">
          <a:xfrm>
            <a:off x="5575294" y="3882330"/>
            <a:ext cx="118173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warm</a:t>
            </a:r>
            <a:r>
              <a:rPr lang="en-US" altLang="zh-CN" sz="2800" b="1">
                <a:cs typeface="Arial" panose="020B0604020202020204" pitchFamily="34" charset="0"/>
              </a:rPr>
              <a:t> </a:t>
            </a:r>
            <a:endParaRPr lang="zh-CN" altLang="en-US" sz="2800" b="1">
              <a:cs typeface="Arial" panose="020B0604020202020204" pitchFamily="34" charset="0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054100" y="1920875"/>
            <a:ext cx="1381125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6956425" y="4846638"/>
            <a:ext cx="1851025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963613" y="2890838"/>
            <a:ext cx="1381125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814388" y="4891088"/>
            <a:ext cx="1381125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838200" y="3960341"/>
            <a:ext cx="1381125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6854636" y="2940050"/>
            <a:ext cx="167640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6865174" y="1960253"/>
            <a:ext cx="167640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6896840" y="3919847"/>
            <a:ext cx="1677988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91" name="矩形 32"/>
          <p:cNvSpPr>
            <a:spLocks noChangeArrowheads="1"/>
          </p:cNvSpPr>
          <p:nvPr/>
        </p:nvSpPr>
        <p:spPr bwMode="auto">
          <a:xfrm>
            <a:off x="5823088" y="4913891"/>
            <a:ext cx="68480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hot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4" name="圆角矩形 63"/>
          <p:cNvSpPr/>
          <p:nvPr/>
        </p:nvSpPr>
        <p:spPr>
          <a:xfrm>
            <a:off x="2161474" y="2583609"/>
            <a:ext cx="4778375" cy="2244725"/>
          </a:xfrm>
          <a:prstGeom prst="roundRect">
            <a:avLst/>
          </a:prstGeom>
          <a:gradFill flip="none" rotWithShape="1">
            <a:gsLst>
              <a:gs pos="0">
                <a:schemeClr val="accent2">
                  <a:lumMod val="5000"/>
                  <a:lumOff val="95000"/>
                </a:schemeClr>
              </a:gs>
              <a:gs pos="74000">
                <a:schemeClr val="accent2">
                  <a:lumMod val="45000"/>
                  <a:lumOff val="55000"/>
                </a:schemeClr>
              </a:gs>
              <a:gs pos="83000">
                <a:schemeClr val="accent2">
                  <a:lumMod val="45000"/>
                  <a:lumOff val="55000"/>
                </a:schemeClr>
              </a:gs>
              <a:gs pos="100000">
                <a:schemeClr val="accent2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+mn-ea"/>
              </a:rPr>
              <a:t>蛇碰到哪个单词学生就读哪个并说说汉语意思，如果遇到不会读不会翻译的就不能继续进行。</a:t>
            </a:r>
            <a:endParaRPr lang="en-US" altLang="zh-CN" sz="2400" b="1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+mn-ea"/>
              </a:rPr>
              <a:t>最后看哪个组或学生得分多。</a:t>
            </a:r>
            <a:endParaRPr lang="zh-CN" altLang="en-US" sz="24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34" name="AutoShape 39"/>
          <p:cNvSpPr>
            <a:spLocks noChangeArrowheads="1"/>
          </p:cNvSpPr>
          <p:nvPr/>
        </p:nvSpPr>
        <p:spPr bwMode="auto">
          <a:xfrm>
            <a:off x="811625" y="615510"/>
            <a:ext cx="1978331" cy="576064"/>
          </a:xfrm>
          <a:prstGeom prst="hexagon">
            <a:avLst>
              <a:gd name="adj" fmla="val 28860"/>
              <a:gd name="vf" fmla="val 115470"/>
            </a:avLst>
          </a:prstGeom>
          <a:noFill/>
          <a:ln w="38100">
            <a:solidFill>
              <a:srgbClr val="009900"/>
            </a:solidFill>
          </a:ln>
          <a:effectLst>
            <a:prstShdw prst="shdw17" dist="17961" dir="2700000">
              <a:srgbClr val="5E831A"/>
            </a:prst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Let’s play</a:t>
            </a:r>
            <a:endParaRPr lang="zh-CN" altLang="en-US" sz="2800" b="1" dirty="0"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4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818486" y="1340768"/>
            <a:ext cx="3097731" cy="1676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5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4860031" y="1340768"/>
            <a:ext cx="3024336" cy="1676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8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836548" y="4077072"/>
            <a:ext cx="3097731" cy="1562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7"/>
          <p:cNvPicPr>
            <a:picLocks noChangeAspect="1" noChangeArrowheads="1"/>
          </p:cNvPicPr>
          <p:nvPr/>
        </p:nvPicPr>
        <p:blipFill>
          <a:blip r:embed="rId4" cstate="email"/>
          <a:stretch>
            <a:fillRect/>
          </a:stretch>
        </p:blipFill>
        <p:spPr bwMode="auto">
          <a:xfrm>
            <a:off x="4870810" y="4077072"/>
            <a:ext cx="3013557" cy="1562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AutoShape 39"/>
          <p:cNvSpPr>
            <a:spLocks noChangeArrowheads="1"/>
          </p:cNvSpPr>
          <p:nvPr/>
        </p:nvSpPr>
        <p:spPr bwMode="auto">
          <a:xfrm>
            <a:off x="836548" y="562553"/>
            <a:ext cx="1872207" cy="576064"/>
          </a:xfrm>
          <a:prstGeom prst="hexagon">
            <a:avLst>
              <a:gd name="adj" fmla="val 28860"/>
              <a:gd name="vf" fmla="val 115470"/>
            </a:avLst>
          </a:prstGeom>
          <a:noFill/>
          <a:ln w="38100">
            <a:solidFill>
              <a:srgbClr val="009900"/>
            </a:solidFill>
          </a:ln>
          <a:effectLst>
            <a:prstShdw prst="shdw17" dist="17961" dir="2700000">
              <a:srgbClr val="5E831A"/>
            </a:prst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Let’s say. 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755576" y="3017576"/>
            <a:ext cx="3672408" cy="6612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It’s 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warm</a:t>
            </a: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             .</a:t>
            </a:r>
            <a:endParaRPr lang="zh-CN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4824682" y="3017576"/>
            <a:ext cx="3178703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It’s 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hot</a:t>
            </a: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                .</a:t>
            </a:r>
            <a:endParaRPr lang="zh-CN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737514" y="5635199"/>
            <a:ext cx="3474446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It’s 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cool</a:t>
            </a: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               .</a:t>
            </a:r>
            <a:endParaRPr lang="zh-CN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4824681" y="5610047"/>
            <a:ext cx="3178703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It’s 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cold</a:t>
            </a: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            .</a:t>
            </a:r>
            <a:endParaRPr lang="zh-CN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08756" y="3158625"/>
            <a:ext cx="12074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spring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522115" y="5732530"/>
            <a:ext cx="12074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winter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464687" y="5790661"/>
            <a:ext cx="14414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autumn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381164" y="3168880"/>
            <a:ext cx="14893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summer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39"/>
          <p:cNvSpPr>
            <a:spLocks noChangeArrowheads="1"/>
          </p:cNvSpPr>
          <p:nvPr/>
        </p:nvSpPr>
        <p:spPr bwMode="auto">
          <a:xfrm>
            <a:off x="753042" y="476672"/>
            <a:ext cx="2102265" cy="576064"/>
          </a:xfrm>
          <a:prstGeom prst="hexagon">
            <a:avLst>
              <a:gd name="adj" fmla="val 28860"/>
              <a:gd name="vf" fmla="val 115470"/>
            </a:avLst>
          </a:prstGeom>
          <a:noFill/>
          <a:ln w="38100">
            <a:solidFill>
              <a:srgbClr val="009900"/>
            </a:solidFill>
          </a:ln>
          <a:effectLst>
            <a:prstShdw prst="shdw17" dist="17961" dir="2700000">
              <a:srgbClr val="5E831A"/>
            </a:prst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Let’s learn.</a:t>
            </a:r>
            <a:endParaRPr lang="zh-CN" altLang="en-US" sz="2800" b="1" dirty="0"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20" name="TextBox 18"/>
          <p:cNvSpPr txBox="1">
            <a:spLocks noChangeArrowheads="1"/>
          </p:cNvSpPr>
          <p:nvPr/>
        </p:nvSpPr>
        <p:spPr bwMode="auto">
          <a:xfrm>
            <a:off x="3641079" y="2490107"/>
            <a:ext cx="342405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It’s 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sunny </a:t>
            </a:r>
            <a:r>
              <a:rPr lang="en-US" altLang="zh-CN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today.</a:t>
            </a:r>
            <a:endParaRPr lang="zh-CN" alt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4" name="Picture 15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250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 bwMode="auto">
          <a:xfrm>
            <a:off x="804997" y="2468014"/>
            <a:ext cx="2308066" cy="2429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TextBox 18"/>
          <p:cNvSpPr txBox="1">
            <a:spLocks noChangeArrowheads="1"/>
          </p:cNvSpPr>
          <p:nvPr/>
        </p:nvSpPr>
        <p:spPr bwMode="auto">
          <a:xfrm>
            <a:off x="4076329" y="3483751"/>
            <a:ext cx="1440160" cy="646331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5000"/>
                  <a:lumOff val="95000"/>
                </a:schemeClr>
              </a:gs>
              <a:gs pos="74000">
                <a:schemeClr val="accent2">
                  <a:lumMod val="45000"/>
                  <a:lumOff val="55000"/>
                </a:schemeClr>
              </a:gs>
              <a:gs pos="83000">
                <a:schemeClr val="accent2">
                  <a:lumMod val="45000"/>
                  <a:lumOff val="55000"/>
                </a:schemeClr>
              </a:gs>
              <a:gs pos="100000">
                <a:schemeClr val="accent2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sunny</a:t>
            </a:r>
            <a:endParaRPr lang="zh-CN" alt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18"/>
          <p:cNvSpPr txBox="1">
            <a:spLocks noChangeArrowheads="1"/>
          </p:cNvSpPr>
          <p:nvPr/>
        </p:nvSpPr>
        <p:spPr bwMode="auto">
          <a:xfrm>
            <a:off x="5724129" y="3540951"/>
            <a:ext cx="214407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晴朗的</a:t>
            </a:r>
            <a:endParaRPr lang="zh-CN" alt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TextBox 18"/>
          <p:cNvSpPr txBox="1">
            <a:spLocks noChangeArrowheads="1"/>
          </p:cNvSpPr>
          <p:nvPr/>
        </p:nvSpPr>
        <p:spPr bwMode="auto">
          <a:xfrm>
            <a:off x="3941931" y="4477395"/>
            <a:ext cx="3564396" cy="1754326"/>
          </a:xfrm>
          <a:prstGeom prst="rect">
            <a:avLst/>
          </a:prstGeom>
          <a:noFill/>
          <a:ln w="22225">
            <a:solidFill>
              <a:srgbClr val="0070C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sun </a:t>
            </a:r>
            <a:r>
              <a:rPr lang="zh-CN" alt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（名词）</a:t>
            </a:r>
            <a:endParaRPr lang="en-US" altLang="zh-CN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sunny</a:t>
            </a:r>
            <a:r>
              <a:rPr lang="zh-CN" alt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（形容词）</a:t>
            </a:r>
            <a:endParaRPr lang="zh-CN" alt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95736" y="881661"/>
            <a:ext cx="6314742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What’s the weather like today?</a:t>
            </a:r>
            <a:endParaRPr lang="en-US" altLang="zh-CN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今天天气怎么样？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5" grpId="0" animBg="1"/>
      <p:bldP spid="28" grpId="0"/>
      <p:bldP spid="30" grpId="0" animBg="1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39"/>
          <p:cNvSpPr>
            <a:spLocks noChangeArrowheads="1"/>
          </p:cNvSpPr>
          <p:nvPr/>
        </p:nvSpPr>
        <p:spPr bwMode="auto">
          <a:xfrm>
            <a:off x="810397" y="548680"/>
            <a:ext cx="2102265" cy="576064"/>
          </a:xfrm>
          <a:prstGeom prst="hexagon">
            <a:avLst>
              <a:gd name="adj" fmla="val 28860"/>
              <a:gd name="vf" fmla="val 115470"/>
            </a:avLst>
          </a:prstGeom>
          <a:noFill/>
          <a:ln w="38100">
            <a:solidFill>
              <a:srgbClr val="009900"/>
            </a:solidFill>
          </a:ln>
          <a:effectLst>
            <a:prstShdw prst="shdw17" dist="17961" dir="2700000">
              <a:srgbClr val="5E831A"/>
            </a:prst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 b="1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Let’s learn.</a:t>
            </a:r>
            <a:endParaRPr lang="zh-CN" altLang="en-US" sz="2800" b="1"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20" name="TextBox 18"/>
          <p:cNvSpPr txBox="1">
            <a:spLocks noChangeArrowheads="1"/>
          </p:cNvSpPr>
          <p:nvPr/>
        </p:nvSpPr>
        <p:spPr bwMode="auto">
          <a:xfrm>
            <a:off x="4031940" y="2014028"/>
            <a:ext cx="396044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It’s 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windy </a:t>
            </a:r>
            <a:r>
              <a:rPr lang="en-US" altLang="zh-CN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today.</a:t>
            </a:r>
            <a:endParaRPr lang="zh-CN" alt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TextBox 18"/>
          <p:cNvSpPr txBox="1">
            <a:spLocks noChangeArrowheads="1"/>
          </p:cNvSpPr>
          <p:nvPr/>
        </p:nvSpPr>
        <p:spPr bwMode="auto">
          <a:xfrm>
            <a:off x="4283969" y="3169676"/>
            <a:ext cx="1440160" cy="646331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5000"/>
                  <a:lumOff val="95000"/>
                </a:schemeClr>
              </a:gs>
              <a:gs pos="74000">
                <a:schemeClr val="accent2">
                  <a:lumMod val="45000"/>
                  <a:lumOff val="55000"/>
                </a:schemeClr>
              </a:gs>
              <a:gs pos="83000">
                <a:schemeClr val="accent2">
                  <a:lumMod val="45000"/>
                  <a:lumOff val="55000"/>
                </a:schemeClr>
              </a:gs>
              <a:gs pos="100000">
                <a:schemeClr val="accent2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windy</a:t>
            </a:r>
            <a:endParaRPr lang="zh-CN" altLang="en-US" sz="36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18"/>
          <p:cNvSpPr txBox="1">
            <a:spLocks noChangeArrowheads="1"/>
          </p:cNvSpPr>
          <p:nvPr/>
        </p:nvSpPr>
        <p:spPr bwMode="auto">
          <a:xfrm>
            <a:off x="5724129" y="3259466"/>
            <a:ext cx="214407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有风的</a:t>
            </a:r>
            <a:endParaRPr lang="zh-CN" altLang="en-US" sz="36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TextBox 18"/>
          <p:cNvSpPr txBox="1">
            <a:spLocks noChangeArrowheads="1"/>
          </p:cNvSpPr>
          <p:nvPr/>
        </p:nvSpPr>
        <p:spPr bwMode="auto">
          <a:xfrm>
            <a:off x="4031940" y="4415114"/>
            <a:ext cx="3564396" cy="1754326"/>
          </a:xfrm>
          <a:prstGeom prst="rect">
            <a:avLst/>
          </a:prstGeom>
          <a:noFill/>
          <a:ln w="22225">
            <a:solidFill>
              <a:srgbClr val="0070C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wind </a:t>
            </a:r>
            <a:r>
              <a:rPr lang="zh-CN" alt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（名词）</a:t>
            </a:r>
            <a:endParaRPr lang="en-US" altLang="zh-CN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windy</a:t>
            </a:r>
            <a:r>
              <a:rPr lang="zh-CN" alt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（形容词）</a:t>
            </a:r>
            <a:endParaRPr lang="zh-CN" alt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7584" y="2483333"/>
            <a:ext cx="2408399" cy="17394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5" grpId="0" animBg="1"/>
      <p:bldP spid="28" grpId="0"/>
      <p:bldP spid="2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39"/>
          <p:cNvSpPr>
            <a:spLocks noChangeArrowheads="1"/>
          </p:cNvSpPr>
          <p:nvPr/>
        </p:nvSpPr>
        <p:spPr bwMode="auto">
          <a:xfrm>
            <a:off x="799689" y="560831"/>
            <a:ext cx="2102265" cy="576064"/>
          </a:xfrm>
          <a:prstGeom prst="hexagon">
            <a:avLst>
              <a:gd name="adj" fmla="val 28860"/>
              <a:gd name="vf" fmla="val 115470"/>
            </a:avLst>
          </a:prstGeom>
          <a:noFill/>
          <a:ln w="38100">
            <a:solidFill>
              <a:srgbClr val="009900"/>
            </a:solidFill>
          </a:ln>
          <a:effectLst>
            <a:prstShdw prst="shdw17" dist="17961" dir="2700000">
              <a:srgbClr val="5E831A"/>
            </a:prst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 b="1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Let’s learn.</a:t>
            </a:r>
            <a:endParaRPr lang="zh-CN" altLang="en-US" sz="2800" b="1"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20" name="TextBox 18"/>
          <p:cNvSpPr txBox="1">
            <a:spLocks noChangeArrowheads="1"/>
          </p:cNvSpPr>
          <p:nvPr/>
        </p:nvSpPr>
        <p:spPr bwMode="auto">
          <a:xfrm>
            <a:off x="3329283" y="2219434"/>
            <a:ext cx="396044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It’s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raining</a:t>
            </a:r>
            <a:r>
              <a:rPr lang="en-US" altLang="zh-CN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en-US" sz="36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TextBox 18"/>
          <p:cNvSpPr txBox="1">
            <a:spLocks noChangeArrowheads="1"/>
          </p:cNvSpPr>
          <p:nvPr/>
        </p:nvSpPr>
        <p:spPr bwMode="auto">
          <a:xfrm>
            <a:off x="3751580" y="3319590"/>
            <a:ext cx="1096285" cy="646331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5000"/>
                  <a:lumOff val="95000"/>
                </a:schemeClr>
              </a:gs>
              <a:gs pos="74000">
                <a:schemeClr val="accent2">
                  <a:lumMod val="45000"/>
                  <a:lumOff val="55000"/>
                </a:schemeClr>
              </a:gs>
              <a:gs pos="83000">
                <a:schemeClr val="accent2">
                  <a:lumMod val="45000"/>
                  <a:lumOff val="55000"/>
                </a:schemeClr>
              </a:gs>
              <a:gs pos="100000">
                <a:schemeClr val="accent2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rain</a:t>
            </a:r>
            <a:endParaRPr lang="zh-CN" altLang="en-US" sz="36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18"/>
          <p:cNvSpPr txBox="1">
            <a:spLocks noChangeArrowheads="1"/>
          </p:cNvSpPr>
          <p:nvPr/>
        </p:nvSpPr>
        <p:spPr bwMode="auto">
          <a:xfrm>
            <a:off x="5042319" y="3375385"/>
            <a:ext cx="2144075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雨，下雨（动词）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16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519963" y="2206695"/>
            <a:ext cx="2520447" cy="1901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18"/>
          <p:cNvSpPr txBox="1">
            <a:spLocks noChangeArrowheads="1"/>
          </p:cNvSpPr>
          <p:nvPr/>
        </p:nvSpPr>
        <p:spPr bwMode="auto">
          <a:xfrm>
            <a:off x="2771800" y="5005365"/>
            <a:ext cx="5364088" cy="646331"/>
          </a:xfrm>
          <a:prstGeom prst="rect">
            <a:avLst/>
          </a:prstGeom>
          <a:noFill/>
          <a:ln w="22225">
            <a:solidFill>
              <a:srgbClr val="0070C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raining</a:t>
            </a:r>
            <a:r>
              <a:rPr lang="zh-CN" altLang="en-US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rain</a:t>
            </a:r>
            <a:r>
              <a:rPr lang="zh-CN" altLang="en-US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的现在分词</a:t>
            </a:r>
            <a:endParaRPr lang="zh-CN" altLang="en-US" sz="36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5" grpId="0" animBg="1"/>
      <p:bldP spid="28" grpId="0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39"/>
          <p:cNvSpPr>
            <a:spLocks noChangeArrowheads="1"/>
          </p:cNvSpPr>
          <p:nvPr/>
        </p:nvSpPr>
        <p:spPr bwMode="auto">
          <a:xfrm>
            <a:off x="775582" y="549314"/>
            <a:ext cx="2102265" cy="576064"/>
          </a:xfrm>
          <a:prstGeom prst="hexagon">
            <a:avLst>
              <a:gd name="adj" fmla="val 28860"/>
              <a:gd name="vf" fmla="val 115470"/>
            </a:avLst>
          </a:prstGeom>
          <a:noFill/>
          <a:ln w="38100">
            <a:solidFill>
              <a:srgbClr val="009900"/>
            </a:solidFill>
          </a:ln>
          <a:effectLst>
            <a:prstShdw prst="shdw17" dist="17961" dir="2700000">
              <a:srgbClr val="5E831A"/>
            </a:prst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 b="1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Let’s learn.</a:t>
            </a:r>
            <a:endParaRPr lang="zh-CN" altLang="en-US" sz="2800" b="1"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20" name="TextBox 18"/>
          <p:cNvSpPr txBox="1">
            <a:spLocks noChangeArrowheads="1"/>
          </p:cNvSpPr>
          <p:nvPr/>
        </p:nvSpPr>
        <p:spPr bwMode="auto">
          <a:xfrm>
            <a:off x="2843808" y="1471134"/>
            <a:ext cx="342405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It’s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snowing</a:t>
            </a:r>
            <a:r>
              <a:rPr lang="en-US" altLang="zh-CN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en-US" sz="36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TextBox 18"/>
          <p:cNvSpPr txBox="1">
            <a:spLocks noChangeArrowheads="1"/>
          </p:cNvSpPr>
          <p:nvPr/>
        </p:nvSpPr>
        <p:spPr bwMode="auto">
          <a:xfrm>
            <a:off x="3115675" y="3219802"/>
            <a:ext cx="1440160" cy="646331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5000"/>
                  <a:lumOff val="95000"/>
                </a:schemeClr>
              </a:gs>
              <a:gs pos="74000">
                <a:schemeClr val="accent2">
                  <a:lumMod val="45000"/>
                  <a:lumOff val="55000"/>
                </a:schemeClr>
              </a:gs>
              <a:gs pos="83000">
                <a:schemeClr val="accent2">
                  <a:lumMod val="45000"/>
                  <a:lumOff val="55000"/>
                </a:schemeClr>
              </a:gs>
              <a:gs pos="100000">
                <a:schemeClr val="accent2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snow</a:t>
            </a:r>
            <a:endParaRPr lang="zh-CN" altLang="en-US" sz="36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18"/>
          <p:cNvSpPr txBox="1">
            <a:spLocks noChangeArrowheads="1"/>
          </p:cNvSpPr>
          <p:nvPr/>
        </p:nvSpPr>
        <p:spPr bwMode="auto">
          <a:xfrm>
            <a:off x="4684632" y="3260986"/>
            <a:ext cx="392926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雪，下雪（动词）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17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2469" b="97531" l="0" r="100000">
                        <a14:foregroundMark x1="12088" y1="72840" x2="12088" y2="72840"/>
                        <a14:foregroundMark x1="23077" y1="59259" x2="23077" y2="59259"/>
                        <a14:foregroundMark x1="8791" y1="69136" x2="8791" y2="69136"/>
                        <a14:foregroundMark x1="43956" y1="88889" x2="43956" y2="88889"/>
                        <a14:foregroundMark x1="43956" y1="81481" x2="43956" y2="81481"/>
                        <a14:foregroundMark x1="43956" y1="67901" x2="43956" y2="67901"/>
                        <a14:foregroundMark x1="70330" y1="58025" x2="70330" y2="58025"/>
                        <a14:foregroundMark x1="76923" y1="72840" x2="76923" y2="7284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 bwMode="auto">
          <a:xfrm>
            <a:off x="277325" y="2492896"/>
            <a:ext cx="2182197" cy="1944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18"/>
          <p:cNvSpPr txBox="1">
            <a:spLocks noChangeArrowheads="1"/>
          </p:cNvSpPr>
          <p:nvPr/>
        </p:nvSpPr>
        <p:spPr bwMode="auto">
          <a:xfrm>
            <a:off x="2843808" y="2345468"/>
            <a:ext cx="342405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It’s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very </a:t>
            </a:r>
            <a:r>
              <a:rPr lang="en-US" altLang="zh-CN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cold.</a:t>
            </a:r>
            <a:endParaRPr lang="zh-CN" altLang="en-US" sz="36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8"/>
          <p:cNvSpPr txBox="1">
            <a:spLocks noChangeArrowheads="1"/>
          </p:cNvSpPr>
          <p:nvPr/>
        </p:nvSpPr>
        <p:spPr bwMode="auto">
          <a:xfrm>
            <a:off x="3115675" y="5009627"/>
            <a:ext cx="1237128" cy="646331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5000"/>
                  <a:lumOff val="95000"/>
                </a:schemeClr>
              </a:gs>
              <a:gs pos="74000">
                <a:schemeClr val="accent2">
                  <a:lumMod val="45000"/>
                  <a:lumOff val="55000"/>
                </a:schemeClr>
              </a:gs>
              <a:gs pos="83000">
                <a:schemeClr val="accent2">
                  <a:lumMod val="45000"/>
                  <a:lumOff val="55000"/>
                </a:schemeClr>
              </a:gs>
              <a:gs pos="100000">
                <a:schemeClr val="accent2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very</a:t>
            </a:r>
            <a:endParaRPr lang="zh-CN" altLang="en-US" sz="36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8"/>
          <p:cNvSpPr txBox="1">
            <a:spLocks noChangeArrowheads="1"/>
          </p:cNvSpPr>
          <p:nvPr/>
        </p:nvSpPr>
        <p:spPr bwMode="auto">
          <a:xfrm>
            <a:off x="4555835" y="5050838"/>
            <a:ext cx="214407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非常</a:t>
            </a:r>
            <a:endParaRPr lang="zh-CN" altLang="en-US" sz="36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8"/>
          <p:cNvSpPr txBox="1">
            <a:spLocks noChangeArrowheads="1"/>
          </p:cNvSpPr>
          <p:nvPr/>
        </p:nvSpPr>
        <p:spPr bwMode="auto">
          <a:xfrm>
            <a:off x="2548377" y="4124889"/>
            <a:ext cx="5976664" cy="646331"/>
          </a:xfrm>
          <a:prstGeom prst="rect">
            <a:avLst/>
          </a:prstGeom>
          <a:noFill/>
          <a:ln w="22225">
            <a:solidFill>
              <a:srgbClr val="0070C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snowing</a:t>
            </a:r>
            <a:r>
              <a:rPr lang="zh-CN" altLang="en-US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snow</a:t>
            </a:r>
            <a:r>
              <a:rPr lang="zh-CN" altLang="en-US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的现在分词</a:t>
            </a:r>
            <a:endParaRPr lang="zh-CN" altLang="en-US" sz="36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5" grpId="0" animBg="1"/>
      <p:bldP spid="28" grpId="0"/>
      <p:bldP spid="10" grpId="0"/>
      <p:bldP spid="11" grpId="0" animBg="1"/>
      <p:bldP spid="12" grpId="0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39"/>
          <p:cNvSpPr>
            <a:spLocks noChangeArrowheads="1"/>
          </p:cNvSpPr>
          <p:nvPr/>
        </p:nvSpPr>
        <p:spPr bwMode="auto">
          <a:xfrm>
            <a:off x="827584" y="541649"/>
            <a:ext cx="2102265" cy="576064"/>
          </a:xfrm>
          <a:prstGeom prst="hexagon">
            <a:avLst>
              <a:gd name="adj" fmla="val 28860"/>
              <a:gd name="vf" fmla="val 115470"/>
            </a:avLst>
          </a:prstGeom>
          <a:noFill/>
          <a:ln w="38100">
            <a:solidFill>
              <a:srgbClr val="009900"/>
            </a:solidFill>
          </a:ln>
          <a:effectLst>
            <a:prstShdw prst="shdw17" dist="17961" dir="2700000">
              <a:srgbClr val="5E831A"/>
            </a:prst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 b="1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Let’s play.</a:t>
            </a:r>
            <a:endParaRPr lang="zh-CN" altLang="en-US" sz="2800" b="1"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3" name="TextBox 18"/>
          <p:cNvSpPr txBox="1">
            <a:spLocks noChangeArrowheads="1"/>
          </p:cNvSpPr>
          <p:nvPr/>
        </p:nvSpPr>
        <p:spPr bwMode="auto">
          <a:xfrm>
            <a:off x="2771800" y="1224375"/>
            <a:ext cx="4464496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Missing game.</a:t>
            </a:r>
            <a:endParaRPr lang="zh-CN" altLang="en-US" sz="44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18"/>
          <p:cNvSpPr txBox="1">
            <a:spLocks noChangeArrowheads="1"/>
          </p:cNvSpPr>
          <p:nvPr/>
        </p:nvSpPr>
        <p:spPr bwMode="auto">
          <a:xfrm>
            <a:off x="1202117" y="2596927"/>
            <a:ext cx="184322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800" b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snow </a:t>
            </a:r>
            <a:endParaRPr lang="zh-CN" altLang="en-US" sz="4800" b="1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18"/>
          <p:cNvSpPr txBox="1">
            <a:spLocks noChangeArrowheads="1"/>
          </p:cNvSpPr>
          <p:nvPr/>
        </p:nvSpPr>
        <p:spPr bwMode="auto">
          <a:xfrm>
            <a:off x="1091484" y="4455439"/>
            <a:ext cx="237626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800" b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windy</a:t>
            </a:r>
            <a:endParaRPr lang="zh-CN" altLang="en-US" sz="4800" b="1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18"/>
          <p:cNvSpPr txBox="1">
            <a:spLocks noChangeArrowheads="1"/>
          </p:cNvSpPr>
          <p:nvPr/>
        </p:nvSpPr>
        <p:spPr bwMode="auto">
          <a:xfrm>
            <a:off x="5292080" y="4455439"/>
            <a:ext cx="223224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800" b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sunny</a:t>
            </a:r>
            <a:r>
              <a:rPr lang="en-US" altLang="zh-CN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36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18"/>
          <p:cNvSpPr txBox="1">
            <a:spLocks noChangeArrowheads="1"/>
          </p:cNvSpPr>
          <p:nvPr/>
        </p:nvSpPr>
        <p:spPr bwMode="auto">
          <a:xfrm>
            <a:off x="5436096" y="2596928"/>
            <a:ext cx="153427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800" b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rain</a:t>
            </a:r>
            <a:endParaRPr lang="zh-CN" altLang="en-US" sz="4800" b="1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18"/>
          <p:cNvSpPr txBox="1">
            <a:spLocks noChangeArrowheads="1"/>
          </p:cNvSpPr>
          <p:nvPr/>
        </p:nvSpPr>
        <p:spPr bwMode="auto">
          <a:xfrm>
            <a:off x="3275856" y="3602421"/>
            <a:ext cx="236759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800" b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very</a:t>
            </a:r>
            <a:endParaRPr lang="zh-CN" altLang="en-US" sz="4800" b="1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1560" y="3789040"/>
            <a:ext cx="3939387" cy="208823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6016" y="3789040"/>
            <a:ext cx="3766751" cy="208823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xtBox 18"/>
          <p:cNvSpPr txBox="1">
            <a:spLocks noChangeArrowheads="1"/>
          </p:cNvSpPr>
          <p:nvPr/>
        </p:nvSpPr>
        <p:spPr bwMode="auto">
          <a:xfrm>
            <a:off x="1115616" y="1075672"/>
            <a:ext cx="748883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 </a:t>
            </a:r>
            <a:r>
              <a:rPr lang="en-US" altLang="zh-CN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weather in Harbin in winter the same</a:t>
            </a:r>
            <a:r>
              <a:rPr lang="zh-CN" alt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as that in </a:t>
            </a:r>
            <a:r>
              <a:rPr lang="en-US" altLang="zh-CN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Sanya</a:t>
            </a:r>
            <a:r>
              <a:rPr lang="en-US" altLang="zh-CN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18"/>
          <p:cNvSpPr txBox="1">
            <a:spLocks noChangeArrowheads="1"/>
          </p:cNvSpPr>
          <p:nvPr/>
        </p:nvSpPr>
        <p:spPr bwMode="auto">
          <a:xfrm>
            <a:off x="1115616" y="2709354"/>
            <a:ext cx="748883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哈尔滨的冬天和三亚一样吗？</a:t>
            </a:r>
            <a:endParaRPr lang="zh-CN" alt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0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3a0dc369-88b5-4022-853f-4ee2005e1ef7"/>
  <p:tag name="COMMONDATA" val="eyJoZGlkIjoiNTEwZDYwYjA4ODUyYzA2MmI0M2EzZjhhMWY0NWI4YWEifQ==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heme/theme1.xml><?xml version="1.0" encoding="utf-8"?>
<a:theme xmlns:a="http://schemas.openxmlformats.org/drawingml/2006/main" name="第一PPT模板网-WWW.1PPT.COM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1735</Words>
  <Application>WPS 演示</Application>
  <PresentationFormat>全屏显示(4:3)</PresentationFormat>
  <Paragraphs>184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Calibri</vt:lpstr>
      <vt:lpstr>Times New Roman</vt:lpstr>
      <vt:lpstr>华文楷体</vt:lpstr>
      <vt:lpstr>Calibri</vt:lpstr>
      <vt:lpstr>Arial</vt:lpstr>
      <vt:lpstr>Arial Unicode MS</vt:lpstr>
      <vt:lpstr>等线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</cp:revision>
  <cp:lastPrinted>2021-04-28T16:29:00Z</cp:lastPrinted>
  <dcterms:created xsi:type="dcterms:W3CDTF">2021-04-28T16:29:00Z</dcterms:created>
  <dcterms:modified xsi:type="dcterms:W3CDTF">2023-02-16T03:00:46Z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8E72CFE149134A4588FFFD2DAC0830DD</vt:lpwstr>
  </property>
  <property fmtid="{D5CDD505-2E9C-101B-9397-08002B2CF9AE}" pid="7" name="KSOProductBuildVer">
    <vt:lpwstr>2052-11.1.0.13703</vt:lpwstr>
  </property>
</Properties>
</file>