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fonts/font1.fntdata" ContentType="application/x-fontdata"/>
  <Override PartName="/ppt/fonts/font10.fntdata" ContentType="application/x-fontdata"/>
  <Override PartName="/ppt/fonts/font11.fntdata" ContentType="application/x-fontdata"/>
  <Override PartName="/ppt/fonts/font12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5"/>
  </p:notesMasterIdLst>
  <p:handoutMasterIdLst>
    <p:handoutMasterId r:id="rId27"/>
  </p:handoutMasterIdLst>
  <p:sldIdLst>
    <p:sldId id="1382" r:id="rId3"/>
    <p:sldId id="1645" r:id="rId4"/>
    <p:sldId id="1646" r:id="rId6"/>
    <p:sldId id="1647" r:id="rId7"/>
    <p:sldId id="1648" r:id="rId8"/>
    <p:sldId id="1649" r:id="rId9"/>
    <p:sldId id="1650" r:id="rId10"/>
    <p:sldId id="1651" r:id="rId11"/>
    <p:sldId id="1652" r:id="rId12"/>
    <p:sldId id="1653" r:id="rId13"/>
    <p:sldId id="1425" r:id="rId14"/>
    <p:sldId id="1656" r:id="rId15"/>
    <p:sldId id="1424" r:id="rId16"/>
    <p:sldId id="1632" r:id="rId17"/>
    <p:sldId id="1633" r:id="rId18"/>
    <p:sldId id="1654" r:id="rId19"/>
    <p:sldId id="1655" r:id="rId20"/>
    <p:sldId id="1552" r:id="rId21"/>
    <p:sldId id="1554" r:id="rId22"/>
    <p:sldId id="834" r:id="rId23"/>
    <p:sldId id="1636" r:id="rId24"/>
    <p:sldId id="1611" r:id="rId25"/>
    <p:sldId id="844" r:id="rId26"/>
  </p:sldIdLst>
  <p:sldSz cx="9144000" cy="5143500" type="screen16x9"/>
  <p:notesSz cx="6858000" cy="9144000"/>
  <p:embeddedFontLst>
    <p:embeddedFont>
      <p:font typeface="Calibri" panose="020F0502020204030204" pitchFamily="34" charset="0"/>
      <p:regular r:id="rId32"/>
      <p:bold r:id="rId33"/>
      <p:italic r:id="rId34"/>
      <p:boldItalic r:id="rId35"/>
    </p:embeddedFont>
    <p:embeddedFont>
      <p:font typeface="方正大标宋_GBK" panose="02010600030101010101" charset="-122"/>
      <p:regular r:id="rId36"/>
    </p:embeddedFont>
    <p:embeddedFont>
      <p:font typeface="黑体" panose="02010609060101010101" pitchFamily="2" charset="-122"/>
      <p:regular r:id="rId37"/>
    </p:embeddedFont>
    <p:embeddedFont>
      <p:font typeface="Comic Sans MS" panose="030F0702030302020204" charset="0"/>
      <p:regular r:id="rId38"/>
      <p:bold r:id="rId39"/>
      <p:italic r:id="rId40"/>
      <p:boldItalic r:id="rId41"/>
    </p:embeddedFont>
    <p:embeddedFont>
      <p:font typeface="汉仪晨妹子W" panose="02010600030101010101" charset="-122"/>
      <p:regular r:id="rId42"/>
    </p:embeddedFont>
    <p:embeddedFont>
      <p:font typeface="方正兰亭准黑_GBK" panose="02010600030101010101" charset="-122"/>
      <p:regular r:id="rId43"/>
    </p:embeddedFont>
  </p:embeddedFontLst>
  <p:custDataLst>
    <p:tags r:id="rId44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98" userDrawn="1">
          <p15:clr>
            <a:srgbClr val="A4A3A4"/>
          </p15:clr>
        </p15:guide>
        <p15:guide id="2" pos="2785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wangping" initials="" lastIdx="1" clrIdx="0"/>
  <p:cmAuthor id="1" name="全易通" initials="" lastIdx="4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B0F0"/>
    <a:srgbClr val="DAC2ED"/>
    <a:srgbClr val="FFE081"/>
    <a:srgbClr val="B7D3FE"/>
    <a:srgbClr val="92C4FC"/>
    <a:srgbClr val="C7E7A5"/>
    <a:srgbClr val="FFE38D"/>
    <a:srgbClr val="A0D6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51" autoAdjust="0"/>
    <p:restoredTop sz="94714" autoAdjust="0"/>
  </p:normalViewPr>
  <p:slideViewPr>
    <p:cSldViewPr>
      <p:cViewPr>
        <p:scale>
          <a:sx n="120" d="100"/>
          <a:sy n="120" d="100"/>
        </p:scale>
        <p:origin x="-1374" y="-516"/>
      </p:cViewPr>
      <p:guideLst>
        <p:guide orient="horz" pos="1698"/>
        <p:guide pos="2785"/>
      </p:guideLst>
    </p:cSldViewPr>
  </p:slideViewPr>
  <p:outlineViewPr>
    <p:cViewPr>
      <p:scale>
        <a:sx n="33" d="100"/>
        <a:sy n="33" d="100"/>
      </p:scale>
      <p:origin x="0" y="1674"/>
    </p:cViewPr>
  </p:outlin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8" d="100"/>
          <a:sy n="68" d="100"/>
        </p:scale>
        <p:origin x="-2856" y="-108"/>
      </p:cViewPr>
      <p:guideLst>
        <p:guide orient="horz" pos="3018"/>
        <p:guide pos="2089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notesMaster" Target="notesMasters/notesMaster1.xml"/><Relationship Id="rId44" Type="http://schemas.openxmlformats.org/officeDocument/2006/relationships/tags" Target="tags/tag1.xml"/><Relationship Id="rId43" Type="http://schemas.openxmlformats.org/officeDocument/2006/relationships/font" Target="fonts/font12.fntdata"/><Relationship Id="rId42" Type="http://schemas.openxmlformats.org/officeDocument/2006/relationships/font" Target="fonts/font11.fntdata"/><Relationship Id="rId41" Type="http://schemas.openxmlformats.org/officeDocument/2006/relationships/font" Target="fonts/font10.fntdata"/><Relationship Id="rId40" Type="http://schemas.openxmlformats.org/officeDocument/2006/relationships/font" Target="fonts/font9.fntdata"/><Relationship Id="rId4" Type="http://schemas.openxmlformats.org/officeDocument/2006/relationships/slide" Target="slides/slide2.xml"/><Relationship Id="rId39" Type="http://schemas.openxmlformats.org/officeDocument/2006/relationships/font" Target="fonts/font8.fntdata"/><Relationship Id="rId38" Type="http://schemas.openxmlformats.org/officeDocument/2006/relationships/font" Target="fonts/font7.fntdata"/><Relationship Id="rId37" Type="http://schemas.openxmlformats.org/officeDocument/2006/relationships/font" Target="fonts/font6.fntdata"/><Relationship Id="rId36" Type="http://schemas.openxmlformats.org/officeDocument/2006/relationships/font" Target="fonts/font5.fntdata"/><Relationship Id="rId35" Type="http://schemas.openxmlformats.org/officeDocument/2006/relationships/font" Target="fonts/font4.fntdata"/><Relationship Id="rId34" Type="http://schemas.openxmlformats.org/officeDocument/2006/relationships/font" Target="fonts/font3.fntdata"/><Relationship Id="rId33" Type="http://schemas.openxmlformats.org/officeDocument/2006/relationships/font" Target="fonts/font2.fntdata"/><Relationship Id="rId32" Type="http://schemas.openxmlformats.org/officeDocument/2006/relationships/font" Target="fonts/font1.fntdata"/><Relationship Id="rId31" Type="http://schemas.openxmlformats.org/officeDocument/2006/relationships/commentAuthors" Target="commentAuthors.xml"/><Relationship Id="rId30" Type="http://schemas.openxmlformats.org/officeDocument/2006/relationships/tableStyles" Target="tableStyles.xml"/><Relationship Id="rId3" Type="http://schemas.openxmlformats.org/officeDocument/2006/relationships/slide" Target="slides/slide1.xml"/><Relationship Id="rId29" Type="http://schemas.openxmlformats.org/officeDocument/2006/relationships/viewProps" Target="viewProps.xml"/><Relationship Id="rId28" Type="http://schemas.openxmlformats.org/officeDocument/2006/relationships/presProps" Target="presProps.xml"/><Relationship Id="rId27" Type="http://schemas.openxmlformats.org/officeDocument/2006/relationships/handoutMaster" Target="handoutMasters/handoutMaster1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5E7DFDF6-6A8B-48EF-B2F3-115F576F15DB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AFA96675-21FD-4C1C-831C-8BFC31AE2D76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B4CD4027-1255-410B-AEF2-0C88FE5DDD96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C0DEB686-45B5-4576-B632-AC655D5AC889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幻灯片图像占位符 1"/>
          <p:cNvSpPr>
            <a:spLocks noGrp="1" noRot="1" noChangeAspect="1"/>
          </p:cNvSpPr>
          <p:nvPr>
            <p:ph type="sldImg" idx="2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12290" name="文本占位符 2"/>
          <p:cNvSpPr>
            <a:spLocks noGrp="1"/>
          </p:cNvSpPr>
          <p:nvPr>
            <p:ph type="body" idx="3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幻灯片图像占位符 1"/>
          <p:cNvSpPr>
            <a:spLocks noGrp="1" noRot="1" noChangeAspect="1"/>
          </p:cNvSpPr>
          <p:nvPr>
            <p:ph type="sldImg" idx="2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30722" name="文本占位符 2"/>
          <p:cNvSpPr>
            <a:spLocks noGrp="1"/>
          </p:cNvSpPr>
          <p:nvPr>
            <p:ph type="body" idx="3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幻灯片图像占位符 1"/>
          <p:cNvSpPr>
            <a:spLocks noGrp="1" noRot="1" noChangeAspect="1"/>
          </p:cNvSpPr>
          <p:nvPr>
            <p:ph type="sldImg" idx="2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33794" name="文本占位符 2"/>
          <p:cNvSpPr>
            <a:spLocks noGrp="1"/>
          </p:cNvSpPr>
          <p:nvPr>
            <p:ph type="body" idx="3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幻灯片图像占位符 1"/>
          <p:cNvSpPr>
            <a:spLocks noGrp="1" noRot="1" noChangeAspect="1"/>
          </p:cNvSpPr>
          <p:nvPr>
            <p:ph type="sldImg" idx="2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14338" name="文本占位符 2"/>
          <p:cNvSpPr>
            <a:spLocks noGrp="1"/>
          </p:cNvSpPr>
          <p:nvPr>
            <p:ph type="body" idx="3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幻灯片图像占位符 1"/>
          <p:cNvSpPr>
            <a:spLocks noGrp="1" noRot="1" noChangeAspect="1"/>
          </p:cNvSpPr>
          <p:nvPr>
            <p:ph type="sldImg" idx="2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16386" name="文本占位符 2"/>
          <p:cNvSpPr>
            <a:spLocks noGrp="1"/>
          </p:cNvSpPr>
          <p:nvPr>
            <p:ph type="body" idx="3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幻灯片图像占位符 1"/>
          <p:cNvSpPr>
            <a:spLocks noGrp="1" noRot="1" noChangeAspect="1"/>
          </p:cNvSpPr>
          <p:nvPr>
            <p:ph type="sldImg" idx="2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18434" name="文本占位符 2"/>
          <p:cNvSpPr>
            <a:spLocks noGrp="1"/>
          </p:cNvSpPr>
          <p:nvPr>
            <p:ph type="body" idx="3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幻灯片图像占位符 1"/>
          <p:cNvSpPr>
            <a:spLocks noGrp="1" noRot="1" noChangeAspect="1"/>
          </p:cNvSpPr>
          <p:nvPr>
            <p:ph type="sldImg" idx="2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20482" name="文本占位符 2"/>
          <p:cNvSpPr>
            <a:spLocks noGrp="1"/>
          </p:cNvSpPr>
          <p:nvPr>
            <p:ph type="body" idx="3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幻灯片图像占位符 1"/>
          <p:cNvSpPr>
            <a:spLocks noGrp="1" noRot="1" noChangeAspect="1"/>
          </p:cNvSpPr>
          <p:nvPr>
            <p:ph type="sldImg" idx="2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22530" name="文本占位符 2"/>
          <p:cNvSpPr>
            <a:spLocks noGrp="1"/>
          </p:cNvSpPr>
          <p:nvPr>
            <p:ph type="body" idx="3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幻灯片图像占位符 1"/>
          <p:cNvSpPr>
            <a:spLocks noGrp="1" noRot="1" noChangeAspect="1"/>
          </p:cNvSpPr>
          <p:nvPr>
            <p:ph type="sldImg" idx="2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24578" name="文本占位符 2"/>
          <p:cNvSpPr>
            <a:spLocks noGrp="1"/>
          </p:cNvSpPr>
          <p:nvPr>
            <p:ph type="body" idx="3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幻灯片图像占位符 1"/>
          <p:cNvSpPr>
            <a:spLocks noGrp="1" noRot="1" noChangeAspect="1"/>
          </p:cNvSpPr>
          <p:nvPr>
            <p:ph type="sldImg" idx="2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26626" name="文本占位符 2"/>
          <p:cNvSpPr>
            <a:spLocks noGrp="1"/>
          </p:cNvSpPr>
          <p:nvPr>
            <p:ph type="body" idx="3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幻灯片图像占位符 1"/>
          <p:cNvSpPr>
            <a:spLocks noGrp="1" noRot="1" noChangeAspect="1"/>
          </p:cNvSpPr>
          <p:nvPr>
            <p:ph type="sldImg" idx="2"/>
          </p:nvPr>
        </p:nvSpPr>
        <p:spPr bwMode="auto">
          <a:noFill/>
          <a:ln>
            <a:solidFill>
              <a:srgbClr val="000000"/>
            </a:solidFill>
            <a:miter lim="800000"/>
          </a:ln>
        </p:spPr>
      </p:sp>
      <p:sp>
        <p:nvSpPr>
          <p:cNvPr id="28674" name="文本占位符 2"/>
          <p:cNvSpPr>
            <a:spLocks noGrp="1"/>
          </p:cNvSpPr>
          <p:nvPr>
            <p:ph type="body" idx="3"/>
          </p:nvPr>
        </p:nvSpPr>
        <p:spPr bwMode="auto">
          <a:noFill/>
        </p:spPr>
        <p:txBody>
          <a:bodyPr wrap="square" numCol="1" anchor="t" anchorCtr="0" compatLnSpc="1"/>
          <a:lstStyle/>
          <a:p>
            <a:pPr>
              <a:spcBef>
                <a:spcPct val="0"/>
              </a:spcBef>
            </a:pPr>
            <a:endParaRPr lang="zh-CN" alt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DC3C2455-47DC-4950-90B5-7C3137C43C5F}" type="datetimeFigureOut">
              <a:rPr lang="zh-CN" altLang="en-US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CA03A92-3E43-464B-83DC-D9A8DFEA7025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BC5D140-D525-4B94-94BC-39A9F0684098}" type="datetimeFigureOut">
              <a:rPr lang="zh-CN" altLang="en-US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6B7F475-8E8A-4070-95FA-F4701D8F5D9E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17184D3-98CB-4941-8808-269037942525}" type="datetimeFigureOut">
              <a:rPr lang="zh-CN" altLang="en-US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BFA134A-4660-4330-8F10-5ACA522B7449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2C3182F-EF35-483B-B80D-67AF30EADDE4}" type="datetimeFigureOut">
              <a:rPr lang="zh-CN" altLang="en-US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4A82B9D-E264-471F-8A5B-8846A66F9D3C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8AE15066-BFD3-440A-AB65-2651214F9752}" type="datetimeFigureOut">
              <a:rPr lang="zh-CN" altLang="en-US"/>
            </a:fld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B679915-121D-4909-B2BB-E4117A3B67D0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A5F7DF38-E3F3-4351-A539-A5E89D1DE745}" type="datetimeFigureOut">
              <a:rPr lang="zh-CN" altLang="en-US"/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F649AA-EFD6-4C0A-B9E9-1216020D5D29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2869987B-6355-4463-A319-F794EE355EF3}" type="datetimeFigureOut">
              <a:rPr lang="zh-CN" altLang="en-US"/>
            </a:fld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146CACE-4CE5-4DB0-98A7-9CB6EF91E183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7476683B-48CF-4BB6-8AF6-C2EB5B1DC6D0}" type="datetimeFigureOut">
              <a:rPr lang="zh-CN" altLang="en-US"/>
            </a:fld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65A260-94F5-42D7-B8D6-78B6CE99C9B5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4758F91F-5F6C-42F8-B264-A8C1A037CA20}" type="datetimeFigureOut">
              <a:rPr lang="zh-CN" altLang="en-US"/>
            </a:fld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3EA0063-21DE-47C6-89DD-9B355A657594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EE6F3274-54E4-494E-9D9A-411F02F0CE60}" type="datetimeFigureOut">
              <a:rPr lang="zh-CN" altLang="en-US"/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8913AB8-E12A-4A0F-806B-8C36A5D17B95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B62EFEFF-1B4B-4FAE-869A-ECE53063C05C}" type="datetimeFigureOut">
              <a:rPr lang="zh-CN" altLang="en-US"/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9739900-CC31-40C6-855D-7D03736A08FA}" type="slidenum">
              <a:rPr lang="zh-CN" altLang="en-US"/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06375"/>
            <a:ext cx="8229600" cy="857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5017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200150"/>
            <a:ext cx="8229600" cy="33940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50180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4684713"/>
            <a:ext cx="2133600" cy="35718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400">
                <a:latin typeface="Calibri" panose="020F0502020204030204" pitchFamily="34" charset="0"/>
              </a:defRPr>
            </a:lvl1pPr>
          </a:lstStyle>
          <a:p>
            <a:fld id="{AE17FB83-5A30-4438-86AD-4C6C7A40568A}" type="datetimeFigureOut">
              <a:rPr lang="zh-CN" altLang="en-US"/>
            </a:fld>
            <a:endParaRPr lang="en-US" altLang="zh-CN"/>
          </a:p>
        </p:txBody>
      </p:sp>
      <p:sp>
        <p:nvSpPr>
          <p:cNvPr id="5018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4684713"/>
            <a:ext cx="2895600" cy="35718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defRPr sz="1400">
                <a:latin typeface="Calibri" panose="020F0502020204030204" pitchFamily="34" charset="0"/>
              </a:defRPr>
            </a:lvl1pPr>
          </a:lstStyle>
          <a:p>
            <a:endParaRPr lang="en-US" altLang="zh-CN"/>
          </a:p>
        </p:txBody>
      </p:sp>
      <p:sp>
        <p:nvSpPr>
          <p:cNvPr id="50182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4684713"/>
            <a:ext cx="2133600" cy="357187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400">
                <a:latin typeface="Calibri" panose="020F0502020204030204" pitchFamily="34" charset="0"/>
              </a:defRPr>
            </a:lvl1pPr>
          </a:lstStyle>
          <a:p>
            <a:fld id="{ED7FF07B-0FE9-4375-A7A3-E80520F23E86}" type="slidenum">
              <a:rPr lang="zh-CN" altLang="en-US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8.tiff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流程图: 可选过程 17"/>
          <p:cNvSpPr/>
          <p:nvPr/>
        </p:nvSpPr>
        <p:spPr>
          <a:xfrm>
            <a:off x="4859338" y="1744613"/>
            <a:ext cx="4160837" cy="2220912"/>
          </a:xfrm>
          <a:prstGeom prst="flowChartAlternateProcess">
            <a:avLst/>
          </a:prstGeom>
          <a:solidFill>
            <a:srgbClr val="00B050"/>
          </a:solidFill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/>
          </a:p>
        </p:txBody>
      </p:sp>
      <p:sp>
        <p:nvSpPr>
          <p:cNvPr id="10242" name="TextBox 4"/>
          <p:cNvSpPr txBox="1">
            <a:spLocks noChangeArrowheads="1"/>
          </p:cNvSpPr>
          <p:nvPr/>
        </p:nvSpPr>
        <p:spPr bwMode="auto">
          <a:xfrm>
            <a:off x="4418013" y="2076400"/>
            <a:ext cx="5046662" cy="10763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 algn="ctr"/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方正大标宋_GBK" panose="02010600030101010101" charset="-122"/>
                <a:cs typeface="Times New Roman" panose="02020603050405020304" pitchFamily="18" charset="0"/>
              </a:rPr>
              <a:t>Unit 1</a:t>
            </a:r>
            <a:endParaRPr lang="en-US" altLang="zh-CN" sz="3200" b="1" dirty="0">
              <a:solidFill>
                <a:schemeClr val="bg1"/>
              </a:solidFill>
              <a:latin typeface="Times New Roman" panose="02020603050405020304" pitchFamily="18" charset="0"/>
              <a:ea typeface="方正大标宋_GBK" panose="02010600030101010101" charset="-122"/>
              <a:cs typeface="Times New Roman" panose="02020603050405020304" pitchFamily="18" charset="0"/>
            </a:endParaRPr>
          </a:p>
          <a:p>
            <a:pPr algn="ctr"/>
            <a:r>
              <a:rPr lang="en-US" altLang="zh-CN" sz="3200" b="1" dirty="0">
                <a:solidFill>
                  <a:schemeClr val="bg1"/>
                </a:solidFill>
                <a:latin typeface="Times New Roman" panose="02020603050405020304" pitchFamily="18" charset="0"/>
                <a:ea typeface="方正大标宋_GBK" panose="02010600030101010101" charset="-122"/>
                <a:cs typeface="Times New Roman" panose="02020603050405020304" pitchFamily="18" charset="0"/>
              </a:rPr>
              <a:t>I’ve got a new book.</a:t>
            </a:r>
            <a:endParaRPr lang="en-US" altLang="zh-CN" sz="3200" b="1" dirty="0">
              <a:solidFill>
                <a:schemeClr val="bg1"/>
              </a:solidFill>
              <a:latin typeface="Times New Roman" panose="02020603050405020304" pitchFamily="18" charset="0"/>
              <a:ea typeface="方正大标宋_GBK" panose="02010600030101010101" charset="-122"/>
              <a:cs typeface="Times New Roman" panose="02020603050405020304" pitchFamily="18" charset="0"/>
            </a:endParaRPr>
          </a:p>
        </p:txBody>
      </p:sp>
      <p:sp>
        <p:nvSpPr>
          <p:cNvPr id="3" name="TextBox 4"/>
          <p:cNvSpPr txBox="1">
            <a:spLocks noChangeArrowheads="1"/>
          </p:cNvSpPr>
          <p:nvPr/>
        </p:nvSpPr>
        <p:spPr bwMode="auto">
          <a:xfrm>
            <a:off x="3237230" y="483518"/>
            <a:ext cx="2715260" cy="82994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4800" b="1" dirty="0">
                <a:solidFill>
                  <a:srgbClr val="00B050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方正大标宋_GBK" panose="02010600030101010101" charset="-122"/>
                <a:cs typeface="Times New Roman" panose="02020603050405020304" pitchFamily="18" charset="0"/>
              </a:rPr>
              <a:t>Module 9</a:t>
            </a:r>
            <a:endParaRPr lang="en-US" sz="4800" b="1" dirty="0">
              <a:ln w="12700">
                <a:solidFill>
                  <a:schemeClr val="accent3">
                    <a:lumMod val="50000"/>
                  </a:schemeClr>
                </a:solidFill>
                <a:prstDash val="solid"/>
              </a:ln>
              <a:solidFill>
                <a:srgbClr val="00B050"/>
              </a:solidFill>
              <a:effectLst>
                <a:innerShdw blurRad="177800">
                  <a:schemeClr val="accent3">
                    <a:lumMod val="50000"/>
                  </a:schemeClr>
                </a:innerShdw>
              </a:effectLst>
              <a:latin typeface="Times New Roman" panose="02020603050405020304" pitchFamily="18" charset="0"/>
              <a:ea typeface="黑体" panose="0201060906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10245" name="图片 5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54000" y="1563638"/>
            <a:ext cx="4462463" cy="2582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7"/>
          <p:cNvGrpSpPr/>
          <p:nvPr/>
        </p:nvGrpSpPr>
        <p:grpSpPr bwMode="auto">
          <a:xfrm>
            <a:off x="3941763" y="1311275"/>
            <a:ext cx="2895600" cy="804863"/>
            <a:chOff x="2771800" y="3287378"/>
            <a:chExt cx="3456384" cy="648072"/>
          </a:xfrm>
        </p:grpSpPr>
        <p:cxnSp>
          <p:nvCxnSpPr>
            <p:cNvPr id="11" name="直接连接符 3"/>
            <p:cNvCxnSpPr>
              <a:cxnSpLocks noChangeShapeType="1"/>
            </p:cNvCxnSpPr>
            <p:nvPr/>
          </p:nvCxnSpPr>
          <p:spPr bwMode="auto">
            <a:xfrm>
              <a:off x="2771800" y="3287378"/>
              <a:ext cx="3456384" cy="0"/>
            </a:xfrm>
            <a:prstGeom prst="line">
              <a:avLst/>
            </a:prstGeom>
            <a:noFill/>
            <a:ln w="28575" algn="ctr">
              <a:solidFill>
                <a:schemeClr val="bg1">
                  <a:lumMod val="65000"/>
                </a:schemeClr>
              </a:solidFill>
              <a:round/>
            </a:ln>
            <a:effectLst/>
          </p:spPr>
        </p:cxnSp>
        <p:cxnSp>
          <p:nvCxnSpPr>
            <p:cNvPr id="12" name="直接连接符 4"/>
            <p:cNvCxnSpPr>
              <a:cxnSpLocks noChangeShapeType="1"/>
            </p:cNvCxnSpPr>
            <p:nvPr/>
          </p:nvCxnSpPr>
          <p:spPr bwMode="auto">
            <a:xfrm>
              <a:off x="2771800" y="3503402"/>
              <a:ext cx="3456384" cy="0"/>
            </a:xfrm>
            <a:prstGeom prst="line">
              <a:avLst/>
            </a:prstGeom>
            <a:noFill/>
            <a:ln w="28575" algn="ctr">
              <a:solidFill>
                <a:schemeClr val="bg1">
                  <a:lumMod val="65000"/>
                </a:schemeClr>
              </a:solidFill>
              <a:round/>
            </a:ln>
            <a:effectLst/>
          </p:spPr>
        </p:cxnSp>
        <p:cxnSp>
          <p:nvCxnSpPr>
            <p:cNvPr id="14" name="直接连接符 5"/>
            <p:cNvCxnSpPr>
              <a:cxnSpLocks noChangeShapeType="1"/>
            </p:cNvCxnSpPr>
            <p:nvPr/>
          </p:nvCxnSpPr>
          <p:spPr bwMode="auto">
            <a:xfrm>
              <a:off x="2771800" y="3719426"/>
              <a:ext cx="3456384" cy="0"/>
            </a:xfrm>
            <a:prstGeom prst="line">
              <a:avLst/>
            </a:prstGeom>
            <a:noFill/>
            <a:ln w="28575" algn="ctr">
              <a:solidFill>
                <a:schemeClr val="bg1">
                  <a:lumMod val="65000"/>
                </a:schemeClr>
              </a:solidFill>
              <a:round/>
            </a:ln>
            <a:effectLst/>
          </p:spPr>
        </p:cxnSp>
        <p:cxnSp>
          <p:nvCxnSpPr>
            <p:cNvPr id="15" name="直接连接符 6"/>
            <p:cNvCxnSpPr>
              <a:cxnSpLocks noChangeShapeType="1"/>
            </p:cNvCxnSpPr>
            <p:nvPr/>
          </p:nvCxnSpPr>
          <p:spPr bwMode="auto">
            <a:xfrm>
              <a:off x="2771800" y="3935450"/>
              <a:ext cx="3456384" cy="0"/>
            </a:xfrm>
            <a:prstGeom prst="line">
              <a:avLst/>
            </a:prstGeom>
            <a:noFill/>
            <a:ln w="28575" algn="ctr">
              <a:solidFill>
                <a:schemeClr val="bg1">
                  <a:lumMod val="65000"/>
                </a:schemeClr>
              </a:solidFill>
              <a:round/>
            </a:ln>
            <a:effectLst/>
          </p:spPr>
        </p:cxnSp>
      </p:grpSp>
      <p:sp>
        <p:nvSpPr>
          <p:cNvPr id="2" name="文本框 1"/>
          <p:cNvSpPr txBox="1"/>
          <p:nvPr/>
        </p:nvSpPr>
        <p:spPr>
          <a:xfrm>
            <a:off x="3941763" y="1300163"/>
            <a:ext cx="2895600" cy="6762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80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omic Sans MS" panose="030F0702030302020204" charset="0"/>
                <a:ea typeface="汉仪晨妹子W" panose="02010600030101010101" charset="-122"/>
                <a:cs typeface="Comic Sans MS" panose="030F0702030302020204" charset="0"/>
              </a:rPr>
              <a:t>T - shirt </a:t>
            </a:r>
            <a:endParaRPr lang="en-US" altLang="zh-CN" sz="3800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Comic Sans MS" panose="030F0702030302020204" charset="0"/>
              <a:ea typeface="汉仪晨妹子W" panose="02010600030101010101" charset="-122"/>
              <a:cs typeface="Comic Sans MS" panose="030F07020303020202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248025" y="2209800"/>
            <a:ext cx="4065588" cy="5222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 T恤衫</a:t>
            </a:r>
            <a:endParaRPr lang="zh-CN" altLang="en-US" sz="2800" b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3" name="TextBox 4"/>
          <p:cNvSpPr txBox="1">
            <a:spLocks noChangeArrowheads="1"/>
          </p:cNvSpPr>
          <p:nvPr/>
        </p:nvSpPr>
        <p:spPr bwMode="auto">
          <a:xfrm>
            <a:off x="3597275" y="187643"/>
            <a:ext cx="1916430" cy="52197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  <a:scene3d>
              <a:camera prst="orthographicFront"/>
              <a:lightRig rig="threePt" dir="t"/>
            </a:scene3d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</a:rPr>
              <a:t>单元新词</a:t>
            </a:r>
            <a:endParaRPr lang="zh-CN" altLang="en-US" sz="2800" b="1" dirty="0">
              <a:solidFill>
                <a:schemeClr val="accent6">
                  <a:lumMod val="7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552825" y="2875280"/>
            <a:ext cx="5500370" cy="64516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Times New Roman" panose="02020603050405020304" pitchFamily="18" charset="0"/>
                <a:ea typeface="方正大标宋_GBK" panose="02010600030101010101" charset="-122"/>
                <a:cs typeface="Times New Roman" panose="02020603050405020304" pitchFamily="18" charset="0"/>
                <a:sym typeface="+mn-ea"/>
              </a:rPr>
              <a:t>形近</a:t>
            </a:r>
            <a:r>
              <a:rPr lang="zh-CN" altLang="en-US" sz="240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Times New Roman" panose="02020603050405020304" pitchFamily="18" charset="0"/>
                <a:ea typeface="方正大标宋_GBK" panose="02010600030101010101" charset="-122"/>
                <a:cs typeface="Times New Roman" panose="02020603050405020304" pitchFamily="18" charset="0"/>
                <a:sym typeface="+mn-ea"/>
              </a:rPr>
              <a:t>  </a:t>
            </a:r>
            <a:r>
              <a:rPr lang="en-US" altLang="zh-CN" sz="2400">
                <a:latin typeface="Times New Roman" panose="02020603050405020304" pitchFamily="18" charset="0"/>
                <a:ea typeface="方正大标宋_GBK" panose="02010600030101010101" charset="-122"/>
                <a:cs typeface="Times New Roman" panose="02020603050405020304" pitchFamily="18" charset="0"/>
                <a:sym typeface="+mn-ea"/>
              </a:rPr>
              <a:t>shirt</a:t>
            </a:r>
            <a:r>
              <a:rPr lang="en-US" altLang="zh-CN" sz="2400" b="1">
                <a:latin typeface="Times New Roman" panose="02020603050405020304" pitchFamily="18" charset="0"/>
                <a:ea typeface="方正大标宋_GBK" panose="02010600030101010101" charset="-122"/>
                <a:cs typeface="Times New Roman" panose="02020603050405020304" pitchFamily="18" charset="0"/>
                <a:sym typeface="+mn-ea"/>
              </a:rPr>
              <a:t>（名词）衬衫</a:t>
            </a:r>
            <a:endParaRPr lang="en-US" altLang="zh-CN" sz="2400" b="1">
              <a:latin typeface="Times New Roman" panose="02020603050405020304" pitchFamily="18" charset="0"/>
              <a:ea typeface="方正大标宋_GBK" panose="02010600030101010101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559810" y="3487420"/>
            <a:ext cx="5500370" cy="119888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Times New Roman" panose="02020603050405020304" pitchFamily="18" charset="0"/>
                <a:ea typeface="方正大标宋_GBK" panose="02010600030101010101" charset="-122"/>
                <a:cs typeface="Times New Roman" panose="02020603050405020304" pitchFamily="18" charset="0"/>
                <a:sym typeface="+mn-ea"/>
              </a:rPr>
              <a:t>例句</a:t>
            </a:r>
            <a:r>
              <a:rPr lang="zh-CN" altLang="en-US" sz="240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Times New Roman" panose="02020603050405020304" pitchFamily="18" charset="0"/>
                <a:ea typeface="方正大标宋_GBK" panose="02010600030101010101" charset="-122"/>
                <a:cs typeface="Times New Roman" panose="02020603050405020304" pitchFamily="18" charset="0"/>
                <a:sym typeface="+mn-ea"/>
              </a:rPr>
              <a:t>  </a:t>
            </a:r>
            <a:r>
              <a:rPr lang="en-US" altLang="zh-CN" sz="2400">
                <a:latin typeface="Times New Roman" panose="02020603050405020304" pitchFamily="18" charset="0"/>
                <a:ea typeface="方正大标宋_GBK" panose="02010600030101010101" charset="-122"/>
                <a:cs typeface="Times New Roman" panose="02020603050405020304" pitchFamily="18" charset="0"/>
                <a:sym typeface="+mn-ea"/>
              </a:rPr>
              <a:t>This 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pitchFamily="18" charset="0"/>
                <a:ea typeface="方正大标宋_GBK" panose="02010600030101010101" charset="-122"/>
                <a:cs typeface="Times New Roman" panose="02020603050405020304" pitchFamily="18" charset="0"/>
                <a:sym typeface="+mn-ea"/>
              </a:rPr>
              <a:t>T-shirt </a:t>
            </a:r>
            <a:r>
              <a:rPr lang="en-US" altLang="zh-CN" sz="2400">
                <a:latin typeface="Times New Roman" panose="02020603050405020304" pitchFamily="18" charset="0"/>
                <a:ea typeface="方正大标宋_GBK" panose="02010600030101010101" charset="-122"/>
                <a:cs typeface="Times New Roman" panose="02020603050405020304" pitchFamily="18" charset="0"/>
                <a:sym typeface="+mn-ea"/>
              </a:rPr>
              <a:t>is too big for me. </a:t>
            </a:r>
            <a:endParaRPr lang="en-US" altLang="zh-CN" sz="2400">
              <a:latin typeface="Times New Roman" panose="02020603050405020304" pitchFamily="18" charset="0"/>
              <a:ea typeface="方正大标宋_GBK" panose="02010600030101010101" charset="-122"/>
              <a:cs typeface="Times New Roman" panose="02020603050405020304" pitchFamily="18" charset="0"/>
              <a:sym typeface="+mn-ea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>
                <a:latin typeface="Times New Roman" panose="02020603050405020304" pitchFamily="18" charset="0"/>
                <a:ea typeface="方正大标宋_GBK" panose="02010600030101010101" charset="-122"/>
                <a:cs typeface="Times New Roman" panose="02020603050405020304" pitchFamily="18" charset="0"/>
                <a:sym typeface="+mn-ea"/>
              </a:rPr>
              <a:t>           </a:t>
            </a:r>
            <a:r>
              <a:rPr lang="en-US" altLang="zh-CN" sz="2400" b="1">
                <a:latin typeface="Times New Roman" panose="02020603050405020304" pitchFamily="18" charset="0"/>
                <a:ea typeface="方正大标宋_GBK" panose="02010600030101010101" charset="-122"/>
                <a:cs typeface="Times New Roman" panose="02020603050405020304" pitchFamily="18" charset="0"/>
                <a:sym typeface="+mn-ea"/>
              </a:rPr>
              <a:t>这件 T 恤衫对我来说太大了。</a:t>
            </a:r>
            <a:endParaRPr lang="en-US" altLang="zh-CN" sz="2400" b="1">
              <a:latin typeface="Times New Roman" panose="02020603050405020304" pitchFamily="18" charset="0"/>
              <a:ea typeface="方正大标宋_GBK" panose="02010600030101010101" charset="-122"/>
              <a:cs typeface="Times New Roman" panose="02020603050405020304" pitchFamily="18" charset="0"/>
              <a:sym typeface="+mn-ea"/>
            </a:endParaRPr>
          </a:p>
        </p:txBody>
      </p:sp>
      <p:pic>
        <p:nvPicPr>
          <p:cNvPr id="27655" name="图片 3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D9FFFF"/>
              </a:clrFrom>
              <a:clrTo>
                <a:srgbClr val="D9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33375" y="1597025"/>
            <a:ext cx="3333750" cy="249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圆角矩形 8"/>
          <p:cNvSpPr/>
          <p:nvPr/>
        </p:nvSpPr>
        <p:spPr>
          <a:xfrm>
            <a:off x="828675" y="776288"/>
            <a:ext cx="3336925" cy="393700"/>
          </a:xfrm>
          <a:prstGeom prst="round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>
                <a:solidFill>
                  <a:schemeClr val="bg1"/>
                </a:solidFill>
                <a:latin typeface="Times New Roman" panose="02020603050405020304" pitchFamily="18" charset="0"/>
                <a:ea typeface="方正兰亭准黑_GBK" panose="02010600030101010101" charset="-122"/>
                <a:cs typeface="Times New Roman" panose="02020603050405020304" pitchFamily="18" charset="0"/>
                <a:sym typeface="+mn-ea"/>
              </a:rPr>
              <a:t>Look, listen and say.</a:t>
            </a:r>
            <a:endParaRPr lang="en-US" sz="2800" b="1">
              <a:solidFill>
                <a:schemeClr val="bg1"/>
              </a:solidFill>
              <a:latin typeface="Times New Roman" panose="02020603050405020304" pitchFamily="18" charset="0"/>
              <a:ea typeface="方正兰亭准黑_GBK" panose="02010600030101010101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290513" y="738188"/>
            <a:ext cx="431800" cy="431800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endParaRPr lang="en-US" altLang="zh-CN" sz="280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pic>
        <p:nvPicPr>
          <p:cNvPr id="29699" name="图片 3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74663" y="1608138"/>
            <a:ext cx="8348662" cy="2770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圆角矩形标注 9"/>
          <p:cNvSpPr/>
          <p:nvPr/>
        </p:nvSpPr>
        <p:spPr>
          <a:xfrm>
            <a:off x="77788" y="1366838"/>
            <a:ext cx="3046412" cy="647700"/>
          </a:xfrm>
          <a:prstGeom prst="wedgeRoundRectCallout">
            <a:avLst>
              <a:gd name="adj1" fmla="val 36408"/>
              <a:gd name="adj2" fmla="val 104607"/>
              <a:gd name="adj3" fmla="val 1666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sz="2200">
                <a:latin typeface="Comic Sans MS" panose="030F0702030302020204" charset="0"/>
                <a:cs typeface="Comic Sans MS" panose="030F0702030302020204" charset="0"/>
                <a:sym typeface="+mn-ea"/>
              </a:rPr>
              <a:t>Where</a:t>
            </a:r>
            <a:r>
              <a:rPr lang="en-US" sz="2200">
                <a:latin typeface="Comic Sans MS" panose="030F0702030302020204" charset="0"/>
                <a:cs typeface="Comic Sans MS" panose="030F0702030302020204" charset="0"/>
                <a:sym typeface="+mn-ea"/>
              </a:rPr>
              <a:t>‘</a:t>
            </a:r>
            <a:r>
              <a:rPr sz="2200">
                <a:latin typeface="Comic Sans MS" panose="030F0702030302020204" charset="0"/>
                <a:cs typeface="Comic Sans MS" panose="030F0702030302020204" charset="0"/>
                <a:sym typeface="+mn-ea"/>
              </a:rPr>
              <a:t>s my sweater？</a:t>
            </a:r>
            <a:endParaRPr sz="2200">
              <a:latin typeface="Comic Sans MS" panose="030F0702030302020204" charset="0"/>
              <a:cs typeface="Comic Sans MS" panose="030F0702030302020204" charset="0"/>
              <a:sym typeface="+mn-ea"/>
            </a:endParaRPr>
          </a:p>
        </p:txBody>
      </p:sp>
      <p:sp>
        <p:nvSpPr>
          <p:cNvPr id="5" name="圆角矩形标注 4"/>
          <p:cNvSpPr/>
          <p:nvPr/>
        </p:nvSpPr>
        <p:spPr>
          <a:xfrm>
            <a:off x="1997075" y="3833813"/>
            <a:ext cx="2619375" cy="647700"/>
          </a:xfrm>
          <a:prstGeom prst="wedgeRoundRectCallout">
            <a:avLst>
              <a:gd name="adj1" fmla="val -13006"/>
              <a:gd name="adj2" fmla="val -122647"/>
              <a:gd name="adj3" fmla="val 1666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zh-CN" altLang="en-US" sz="2200">
                <a:solidFill>
                  <a:srgbClr val="000000"/>
                </a:solidFill>
                <a:latin typeface="Comic Sans MS" panose="030F0702030302020204" charset="0"/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Comic Sans MS" panose="030F0702030302020204" charset="0"/>
                <a:ea typeface="宋体" panose="02010600030101010101" pitchFamily="2" charset="-122"/>
                <a:sym typeface="+mn-ea"/>
              </a:rPr>
              <a:t>It isn’t in the bag.</a:t>
            </a:r>
            <a:endParaRPr lang="en-US" altLang="zh-CN" sz="2200">
              <a:solidFill>
                <a:srgbClr val="000000"/>
              </a:solidFill>
              <a:latin typeface="Comic Sans MS" panose="030F070203030202020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6" name="圆角矩形标注 5"/>
          <p:cNvSpPr/>
          <p:nvPr/>
        </p:nvSpPr>
        <p:spPr>
          <a:xfrm>
            <a:off x="4119563" y="2108200"/>
            <a:ext cx="2832100" cy="647700"/>
          </a:xfrm>
          <a:prstGeom prst="wedgeRoundRectCallout">
            <a:avLst>
              <a:gd name="adj1" fmla="val 31879"/>
              <a:gd name="adj2" fmla="val 86274"/>
              <a:gd name="adj3" fmla="val 1666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zh-CN" altLang="en-US" sz="2200">
                <a:solidFill>
                  <a:srgbClr val="000000"/>
                </a:solidFill>
                <a:latin typeface="Comic Sans MS" panose="030F0702030302020204" charset="0"/>
                <a:ea typeface="宋体" panose="02010600030101010101" pitchFamily="2" charset="-122"/>
                <a:sym typeface="+mn-ea"/>
              </a:rPr>
              <a:t>  </a:t>
            </a:r>
            <a:r>
              <a:rPr lang="en-US" altLang="zh-CN" sz="2200">
                <a:solidFill>
                  <a:srgbClr val="000000"/>
                </a:solidFill>
                <a:latin typeface="Comic Sans MS" panose="030F0702030302020204" charset="0"/>
                <a:ea typeface="宋体" panose="02010600030101010101" pitchFamily="2" charset="-122"/>
                <a:sym typeface="+mn-ea"/>
              </a:rPr>
              <a:t>It isn‘t on the bed.</a:t>
            </a:r>
            <a:endParaRPr lang="en-US" altLang="zh-CN" sz="2200">
              <a:solidFill>
                <a:srgbClr val="000000"/>
              </a:solidFill>
              <a:latin typeface="Comic Sans MS" panose="030F0702030302020204" charset="0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5" grpId="0" bldLvl="0" animBg="1"/>
      <p:bldP spid="6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图片 1"/>
          <p:cNvPicPr>
            <a:picLocks noChangeAspect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38125" y="1173163"/>
            <a:ext cx="8578850" cy="279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圆角矩形标注 9"/>
          <p:cNvSpPr/>
          <p:nvPr/>
        </p:nvSpPr>
        <p:spPr>
          <a:xfrm>
            <a:off x="1598613" y="1225550"/>
            <a:ext cx="3354387" cy="647700"/>
          </a:xfrm>
          <a:prstGeom prst="wedgeRoundRectCallout">
            <a:avLst>
              <a:gd name="adj1" fmla="val -18364"/>
              <a:gd name="adj2" fmla="val 102745"/>
              <a:gd name="adj3" fmla="val 1666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sz="2200">
                <a:latin typeface="Comic Sans MS" panose="030F0702030302020204" charset="0"/>
                <a:cs typeface="Comic Sans MS" panose="030F0702030302020204" charset="0"/>
                <a:sym typeface="+mn-ea"/>
              </a:rPr>
              <a:t>It isn</a:t>
            </a:r>
            <a:r>
              <a:rPr lang="en-US" sz="2200">
                <a:latin typeface="Comic Sans MS" panose="030F0702030302020204" charset="0"/>
                <a:cs typeface="Comic Sans MS" panose="030F0702030302020204" charset="0"/>
                <a:sym typeface="+mn-ea"/>
              </a:rPr>
              <a:t>’</a:t>
            </a:r>
            <a:r>
              <a:rPr sz="2200">
                <a:latin typeface="Comic Sans MS" panose="030F0702030302020204" charset="0"/>
                <a:cs typeface="Comic Sans MS" panose="030F0702030302020204" charset="0"/>
                <a:sym typeface="+mn-ea"/>
              </a:rPr>
              <a:t>t under the chair.</a:t>
            </a:r>
            <a:endParaRPr sz="2200">
              <a:latin typeface="Comic Sans MS" panose="030F0702030302020204" charset="0"/>
              <a:cs typeface="Comic Sans MS" panose="030F0702030302020204" charset="0"/>
              <a:sym typeface="+mn-ea"/>
            </a:endParaRPr>
          </a:p>
        </p:txBody>
      </p:sp>
      <p:sp>
        <p:nvSpPr>
          <p:cNvPr id="3" name="圆角矩形标注 2"/>
          <p:cNvSpPr/>
          <p:nvPr/>
        </p:nvSpPr>
        <p:spPr>
          <a:xfrm>
            <a:off x="6180138" y="947738"/>
            <a:ext cx="2771775" cy="647700"/>
          </a:xfrm>
          <a:prstGeom prst="wedgeRoundRectCallout">
            <a:avLst>
              <a:gd name="adj1" fmla="val -1214"/>
              <a:gd name="adj2" fmla="val 97156"/>
              <a:gd name="adj3" fmla="val 1666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zh-CN" altLang="en-US" sz="2200">
                <a:solidFill>
                  <a:srgbClr val="000000"/>
                </a:solidFill>
                <a:latin typeface="Comic Sans MS" panose="030F0702030302020204" charset="0"/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Comic Sans MS" panose="030F0702030302020204" charset="0"/>
                <a:ea typeface="宋体" panose="02010600030101010101" pitchFamily="2" charset="-122"/>
                <a:sym typeface="+mn-ea"/>
              </a:rPr>
              <a:t>Oh, it‘s on the line.</a:t>
            </a:r>
            <a:endParaRPr lang="en-US" altLang="zh-CN" sz="2200">
              <a:solidFill>
                <a:srgbClr val="000000"/>
              </a:solidFill>
              <a:latin typeface="Comic Sans MS" panose="030F0702030302020204" charset="0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图片 1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88950" y="1312863"/>
            <a:ext cx="8115300" cy="3509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圆角矩形 8"/>
          <p:cNvSpPr/>
          <p:nvPr/>
        </p:nvSpPr>
        <p:spPr>
          <a:xfrm>
            <a:off x="828675" y="776288"/>
            <a:ext cx="5470525" cy="393700"/>
          </a:xfrm>
          <a:prstGeom prst="round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>
                <a:solidFill>
                  <a:schemeClr val="bg1"/>
                </a:solidFill>
                <a:latin typeface="Times New Roman" panose="02020603050405020304" pitchFamily="18" charset="0"/>
                <a:ea typeface="方正兰亭准黑_GBK" panose="02010600030101010101" charset="-122"/>
                <a:cs typeface="Times New Roman" panose="02020603050405020304" pitchFamily="18" charset="0"/>
                <a:sym typeface="+mn-ea"/>
              </a:rPr>
              <a:t>Listen, point and find “ I've got...”</a:t>
            </a:r>
            <a:endParaRPr lang="en-US" sz="2800" b="1">
              <a:solidFill>
                <a:schemeClr val="bg1"/>
              </a:solidFill>
              <a:latin typeface="Times New Roman" panose="02020603050405020304" pitchFamily="18" charset="0"/>
              <a:ea typeface="方正兰亭准黑_GBK" panose="02010600030101010101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290513" y="738188"/>
            <a:ext cx="431800" cy="431800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endParaRPr lang="en-US" altLang="zh-CN" sz="280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0" name="圆角矩形标注 9"/>
          <p:cNvSpPr/>
          <p:nvPr/>
        </p:nvSpPr>
        <p:spPr>
          <a:xfrm>
            <a:off x="195263" y="1403350"/>
            <a:ext cx="2938462" cy="860425"/>
          </a:xfrm>
          <a:prstGeom prst="wedgeRoundRectCallout">
            <a:avLst>
              <a:gd name="adj1" fmla="val -24335"/>
              <a:gd name="adj2" fmla="val 83529"/>
              <a:gd name="adj3" fmla="val 1666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zh-CN" altLang="en-US" sz="2200">
                <a:solidFill>
                  <a:srgbClr val="000000"/>
                </a:solidFill>
                <a:latin typeface="Comic Sans MS" panose="030F0702030302020204" charset="0"/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Comic Sans MS" panose="030F0702030302020204" charset="0"/>
                <a:ea typeface="宋体" panose="02010600030101010101" pitchFamily="2" charset="-122"/>
                <a:sym typeface="+mn-ea"/>
              </a:rPr>
              <a:t>I've got a new book. It's about animals.</a:t>
            </a:r>
            <a:endParaRPr lang="en-US" altLang="zh-CN" sz="2200">
              <a:solidFill>
                <a:srgbClr val="000000"/>
              </a:solidFill>
              <a:latin typeface="Comic Sans MS" panose="030F070203030202020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1" name="圆角矩形标注 10"/>
          <p:cNvSpPr/>
          <p:nvPr/>
        </p:nvSpPr>
        <p:spPr>
          <a:xfrm>
            <a:off x="6011863" y="1458913"/>
            <a:ext cx="2654300" cy="896937"/>
          </a:xfrm>
          <a:prstGeom prst="wedgeRoundRectCallout">
            <a:avLst>
              <a:gd name="adj1" fmla="val 4258"/>
              <a:gd name="adj2" fmla="val 84277"/>
              <a:gd name="adj3" fmla="val 1666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zh-CN" altLang="en-US" sz="2200">
                <a:solidFill>
                  <a:srgbClr val="000000"/>
                </a:solidFill>
                <a:latin typeface="Comic Sans MS" panose="030F0702030302020204" charset="0"/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Comic Sans MS" panose="030F0702030302020204" charset="0"/>
                <a:ea typeface="宋体" panose="02010600030101010101" pitchFamily="2" charset="-122"/>
                <a:sym typeface="+mn-ea"/>
              </a:rPr>
              <a:t>Yes, I have. Look, it's about sport.</a:t>
            </a:r>
            <a:endParaRPr lang="en-US" altLang="zh-CN" sz="2200">
              <a:solidFill>
                <a:srgbClr val="000000"/>
              </a:solidFill>
              <a:latin typeface="Comic Sans MS" panose="030F070203030202020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3" name="圆角矩形标注 2"/>
          <p:cNvSpPr/>
          <p:nvPr/>
        </p:nvSpPr>
        <p:spPr>
          <a:xfrm>
            <a:off x="1438275" y="3595688"/>
            <a:ext cx="2774950" cy="1146175"/>
          </a:xfrm>
          <a:prstGeom prst="wedgeRoundRectCallout">
            <a:avLst>
              <a:gd name="adj1" fmla="val -26470"/>
              <a:gd name="adj2" fmla="val -73004"/>
              <a:gd name="adj3" fmla="val 1666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zh-CN" altLang="en-US" sz="2200">
                <a:solidFill>
                  <a:srgbClr val="000000"/>
                </a:solidFill>
                <a:latin typeface="Comic Sans MS" panose="030F0702030302020204" charset="0"/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Comic Sans MS" panose="030F0702030302020204" charset="0"/>
                <a:ea typeface="宋体" panose="02010600030101010101" pitchFamily="2" charset="-122"/>
                <a:sym typeface="+mn-ea"/>
              </a:rPr>
              <a:t>It's a good book. Have you got a new book too, Daming</a:t>
            </a:r>
            <a:r>
              <a:rPr lang="zh-CN" altLang="en-US" sz="2200">
                <a:solidFill>
                  <a:srgbClr val="000000"/>
                </a:solidFill>
                <a:latin typeface="Comic Sans MS" panose="030F0702030302020204" charset="0"/>
                <a:ea typeface="宋体" panose="02010600030101010101" pitchFamily="2" charset="-122"/>
                <a:sym typeface="+mn-ea"/>
              </a:rPr>
              <a:t>？</a:t>
            </a:r>
            <a:endParaRPr lang="zh-CN" altLang="en-US" sz="2200">
              <a:solidFill>
                <a:srgbClr val="000000"/>
              </a:solidFill>
              <a:latin typeface="Comic Sans MS" panose="030F070203030202020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4" name="圆角矩形标注 3"/>
          <p:cNvSpPr/>
          <p:nvPr/>
        </p:nvSpPr>
        <p:spPr>
          <a:xfrm>
            <a:off x="6115050" y="3783013"/>
            <a:ext cx="2465388" cy="600075"/>
          </a:xfrm>
          <a:prstGeom prst="wedgeRoundRectCallout">
            <a:avLst>
              <a:gd name="adj1" fmla="val -42943"/>
              <a:gd name="adj2" fmla="val -99894"/>
              <a:gd name="adj3" fmla="val 1666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zh-CN" altLang="en-US" sz="2200">
                <a:solidFill>
                  <a:srgbClr val="000000"/>
                </a:solidFill>
                <a:latin typeface="Comic Sans MS" panose="030F0702030302020204" charset="0"/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Comic Sans MS" panose="030F0702030302020204" charset="0"/>
                <a:ea typeface="宋体" panose="02010600030101010101" pitchFamily="2" charset="-122"/>
                <a:sym typeface="+mn-ea"/>
              </a:rPr>
              <a:t>It's a nice book.</a:t>
            </a:r>
            <a:endParaRPr lang="en-US" altLang="zh-CN" sz="2200">
              <a:solidFill>
                <a:srgbClr val="000000"/>
              </a:solidFill>
              <a:latin typeface="Comic Sans MS" panose="030F0702030302020204" charset="0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11" grpId="0" bldLvl="0" animBg="1"/>
      <p:bldP spid="3" grpId="0" bldLvl="0" animBg="1"/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95263" y="447675"/>
            <a:ext cx="8753475" cy="4248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圆角矩形标注 9"/>
          <p:cNvSpPr/>
          <p:nvPr/>
        </p:nvSpPr>
        <p:spPr>
          <a:xfrm>
            <a:off x="147638" y="2970213"/>
            <a:ext cx="2346325" cy="896937"/>
          </a:xfrm>
          <a:prstGeom prst="wedgeRoundRectCallout">
            <a:avLst>
              <a:gd name="adj1" fmla="val -12868"/>
              <a:gd name="adj2" fmla="val -78966"/>
              <a:gd name="adj3" fmla="val 1666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sz="2200">
                <a:latin typeface="Comic Sans MS" panose="030F0702030302020204" charset="0"/>
                <a:cs typeface="Comic Sans MS" panose="030F0702030302020204" charset="0"/>
                <a:sym typeface="+mn-ea"/>
              </a:rPr>
              <a:t>Have you got a new book, Amy？</a:t>
            </a:r>
            <a:endParaRPr sz="2200">
              <a:latin typeface="Comic Sans MS" panose="030F0702030302020204" charset="0"/>
              <a:cs typeface="Comic Sans MS" panose="030F0702030302020204" charset="0"/>
              <a:sym typeface="+mn-ea"/>
            </a:endParaRPr>
          </a:p>
        </p:txBody>
      </p:sp>
      <p:sp>
        <p:nvSpPr>
          <p:cNvPr id="4" name="圆角矩形标注 3"/>
          <p:cNvSpPr/>
          <p:nvPr/>
        </p:nvSpPr>
        <p:spPr>
          <a:xfrm>
            <a:off x="2244725" y="401638"/>
            <a:ext cx="2963863" cy="1074737"/>
          </a:xfrm>
          <a:prstGeom prst="wedgeRoundRectCallout">
            <a:avLst>
              <a:gd name="adj1" fmla="val -38277"/>
              <a:gd name="adj2" fmla="val 72327"/>
              <a:gd name="adj3" fmla="val 1666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zh-CN" altLang="en-US" sz="2200">
                <a:solidFill>
                  <a:srgbClr val="000000"/>
                </a:solidFill>
                <a:latin typeface="Comic Sans MS" panose="030F0702030302020204" charset="0"/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Comic Sans MS" panose="030F0702030302020204" charset="0"/>
                <a:ea typeface="宋体" panose="02010600030101010101" pitchFamily="2" charset="-122"/>
                <a:sym typeface="+mn-ea"/>
              </a:rPr>
              <a:t>No, I haven't. </a:t>
            </a:r>
            <a:endParaRPr lang="en-US" altLang="zh-CN" sz="2200">
              <a:solidFill>
                <a:srgbClr val="000000"/>
              </a:solidFill>
              <a:latin typeface="Comic Sans MS" panose="030F0702030302020204" charset="0"/>
              <a:ea typeface="宋体" panose="02010600030101010101" pitchFamily="2" charset="-122"/>
              <a:sym typeface="+mn-ea"/>
            </a:endParaRPr>
          </a:p>
          <a:p>
            <a:pPr algn="ctr"/>
            <a:r>
              <a:rPr lang="en-US" altLang="zh-CN" sz="2200">
                <a:solidFill>
                  <a:srgbClr val="000000"/>
                </a:solidFill>
                <a:latin typeface="Comic Sans MS" panose="030F0702030302020204" charset="0"/>
                <a:ea typeface="宋体" panose="02010600030101010101" pitchFamily="2" charset="-122"/>
                <a:sym typeface="+mn-ea"/>
              </a:rPr>
              <a:t>I've got a new dress and a new coat.</a:t>
            </a:r>
            <a:endParaRPr lang="en-US" altLang="zh-CN" sz="2200">
              <a:solidFill>
                <a:srgbClr val="000000"/>
              </a:solidFill>
              <a:latin typeface="Comic Sans MS" panose="030F070203030202020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5" name="圆角矩形标注 4"/>
          <p:cNvSpPr/>
          <p:nvPr/>
        </p:nvSpPr>
        <p:spPr>
          <a:xfrm>
            <a:off x="3416300" y="3436938"/>
            <a:ext cx="2905125" cy="885825"/>
          </a:xfrm>
          <a:prstGeom prst="wedgeRoundRectCallout">
            <a:avLst>
              <a:gd name="adj1" fmla="val 14852"/>
              <a:gd name="adj2" fmla="val -84648"/>
              <a:gd name="adj3" fmla="val 1666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zh-CN" altLang="en-US" sz="2200">
                <a:solidFill>
                  <a:srgbClr val="000000"/>
                </a:solidFill>
                <a:latin typeface="Comic Sans MS" panose="030F0702030302020204" charset="0"/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Comic Sans MS" panose="030F0702030302020204" charset="0"/>
                <a:ea typeface="宋体" panose="02010600030101010101" pitchFamily="2" charset="-122"/>
                <a:sym typeface="+mn-ea"/>
              </a:rPr>
              <a:t>Have you got a new sweater, Sam</a:t>
            </a:r>
            <a:r>
              <a:rPr lang="zh-CN" altLang="en-US" sz="2200">
                <a:solidFill>
                  <a:srgbClr val="000000"/>
                </a:solidFill>
                <a:latin typeface="Comic Sans MS" panose="030F0702030302020204" charset="0"/>
                <a:ea typeface="宋体" panose="02010600030101010101" pitchFamily="2" charset="-122"/>
                <a:sym typeface="+mn-ea"/>
              </a:rPr>
              <a:t>？</a:t>
            </a:r>
            <a:endParaRPr lang="zh-CN" altLang="en-US" sz="2200">
              <a:solidFill>
                <a:srgbClr val="000000"/>
              </a:solidFill>
              <a:latin typeface="Comic Sans MS" panose="030F070203030202020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6" name="圆角矩形标注 5"/>
          <p:cNvSpPr/>
          <p:nvPr/>
        </p:nvSpPr>
        <p:spPr>
          <a:xfrm>
            <a:off x="5943600" y="2174875"/>
            <a:ext cx="1847850" cy="647700"/>
          </a:xfrm>
          <a:prstGeom prst="wedgeRoundRectCallout">
            <a:avLst>
              <a:gd name="adj1" fmla="val 57901"/>
              <a:gd name="adj2" fmla="val -80882"/>
              <a:gd name="adj3" fmla="val 1666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zh-CN" altLang="en-US" sz="2200">
                <a:solidFill>
                  <a:srgbClr val="000000"/>
                </a:solidFill>
                <a:latin typeface="Comic Sans MS" panose="030F0702030302020204" charset="0"/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Comic Sans MS" panose="030F0702030302020204" charset="0"/>
                <a:ea typeface="宋体" panose="02010600030101010101" pitchFamily="2" charset="-122"/>
                <a:sym typeface="+mn-ea"/>
              </a:rPr>
              <a:t>Yes, I have.</a:t>
            </a:r>
            <a:endParaRPr lang="en-US" altLang="zh-CN" sz="2200">
              <a:solidFill>
                <a:srgbClr val="000000"/>
              </a:solidFill>
              <a:latin typeface="Comic Sans MS" panose="030F0702030302020204" charset="0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1" name="图片 2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00125" y="584200"/>
            <a:ext cx="6810375" cy="4232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圆角矩形标注 3"/>
          <p:cNvSpPr/>
          <p:nvPr/>
        </p:nvSpPr>
        <p:spPr>
          <a:xfrm>
            <a:off x="2246313" y="542925"/>
            <a:ext cx="3009900" cy="896938"/>
          </a:xfrm>
          <a:prstGeom prst="wedgeRoundRectCallout">
            <a:avLst>
              <a:gd name="adj1" fmla="val 33016"/>
              <a:gd name="adj2" fmla="val 84277"/>
              <a:gd name="adj3" fmla="val 1666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zh-CN" altLang="en-US" sz="2200">
                <a:solidFill>
                  <a:srgbClr val="000000"/>
                </a:solidFill>
                <a:latin typeface="Comic Sans MS" panose="030F0702030302020204" charset="0"/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Comic Sans MS" panose="030F0702030302020204" charset="0"/>
                <a:ea typeface="宋体" panose="02010600030101010101" pitchFamily="2" charset="-122"/>
                <a:sym typeface="+mn-ea"/>
              </a:rPr>
              <a:t>Tom, have you got a new sweater too</a:t>
            </a:r>
            <a:r>
              <a:rPr lang="zh-CN" altLang="en-US" sz="2200">
                <a:solidFill>
                  <a:srgbClr val="000000"/>
                </a:solidFill>
                <a:latin typeface="Comic Sans MS" panose="030F0702030302020204" charset="0"/>
                <a:ea typeface="宋体" panose="02010600030101010101" pitchFamily="2" charset="-122"/>
                <a:sym typeface="+mn-ea"/>
              </a:rPr>
              <a:t>？</a:t>
            </a:r>
            <a:endParaRPr lang="zh-CN" altLang="en-US" sz="2200">
              <a:solidFill>
                <a:srgbClr val="000000"/>
              </a:solidFill>
              <a:latin typeface="Comic Sans MS" panose="030F070203030202020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5" name="圆角矩形标注 4"/>
          <p:cNvSpPr/>
          <p:nvPr/>
        </p:nvSpPr>
        <p:spPr>
          <a:xfrm>
            <a:off x="2598738" y="3460750"/>
            <a:ext cx="2832100" cy="896938"/>
          </a:xfrm>
          <a:prstGeom prst="wedgeRoundRectCallout">
            <a:avLst>
              <a:gd name="adj1" fmla="val -64260"/>
              <a:gd name="adj2" fmla="val -21671"/>
              <a:gd name="adj3" fmla="val 1666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zh-CN" altLang="en-US" sz="2200">
                <a:solidFill>
                  <a:srgbClr val="000000"/>
                </a:solidFill>
                <a:latin typeface="Comic Sans MS" panose="030F0702030302020204" charset="0"/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Comic Sans MS" panose="030F0702030302020204" charset="0"/>
                <a:ea typeface="宋体" panose="02010600030101010101" pitchFamily="2" charset="-122"/>
                <a:sym typeface="+mn-ea"/>
              </a:rPr>
              <a:t>No, I haven't. I've got a blue T'shirt.</a:t>
            </a:r>
            <a:endParaRPr lang="en-US" altLang="zh-CN" sz="2200">
              <a:solidFill>
                <a:srgbClr val="000000"/>
              </a:solidFill>
              <a:latin typeface="Comic Sans MS" panose="030F070203030202020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6" name="圆角矩形标注 5"/>
          <p:cNvSpPr/>
          <p:nvPr/>
        </p:nvSpPr>
        <p:spPr>
          <a:xfrm>
            <a:off x="5800725" y="1165225"/>
            <a:ext cx="1419225" cy="587375"/>
          </a:xfrm>
          <a:prstGeom prst="wedgeRoundRectCallout">
            <a:avLst>
              <a:gd name="adj1" fmla="val -37018"/>
              <a:gd name="adj2" fmla="val 89135"/>
              <a:gd name="adj3" fmla="val 1666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sz="2200">
                <a:latin typeface="Comic Sans MS" panose="030F0702030302020204" charset="0"/>
                <a:cs typeface="Comic Sans MS" panose="030F0702030302020204" charset="0"/>
                <a:sym typeface="+mn-ea"/>
              </a:rPr>
              <a:t> </a:t>
            </a:r>
            <a:r>
              <a:rPr lang="en-US" sz="2200">
                <a:latin typeface="Comic Sans MS" panose="030F0702030302020204" charset="0"/>
                <a:cs typeface="Comic Sans MS" panose="030F0702030302020204" charset="0"/>
                <a:sym typeface="+mn-ea"/>
              </a:rPr>
              <a:t>Ha ha...</a:t>
            </a:r>
            <a:endParaRPr lang="en-US" sz="2200">
              <a:latin typeface="Comic Sans MS" panose="030F0702030302020204" charset="0"/>
              <a:cs typeface="Comic Sans MS" panose="030F0702030302020204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84225" y="881063"/>
            <a:ext cx="8139113" cy="5111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ts val="328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2400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I’ve got a new book. </a:t>
            </a:r>
            <a:r>
              <a:rPr sz="2400" dirty="0" err="1">
                <a:solidFill>
                  <a:schemeClr val="accent6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我有一本新书</a:t>
            </a:r>
            <a:r>
              <a:rPr sz="2400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。</a:t>
            </a:r>
            <a:endParaRPr sz="2400" dirty="0">
              <a:solidFill>
                <a:schemeClr val="accent6">
                  <a:lumMod val="7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782638" y="1663700"/>
            <a:ext cx="7620000" cy="17541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句型“ 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I've got+ 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物品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”用于表达自己拥有某物。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I've got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为 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 have got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的缩写形式。 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have got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意为“有”，其否定形式是“ 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have not got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（没有）”，可以缩写为“ 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haven't got ”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4"/>
          <p:cNvSpPr txBox="1">
            <a:spLocks noChangeArrowheads="1"/>
          </p:cNvSpPr>
          <p:nvPr/>
        </p:nvSpPr>
        <p:spPr bwMode="auto">
          <a:xfrm>
            <a:off x="3597275" y="187643"/>
            <a:ext cx="1916430" cy="52197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  <a:scene3d>
              <a:camera prst="orthographicFront"/>
              <a:lightRig rig="threePt" dir="t"/>
            </a:scene3d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</a:rPr>
              <a:t>知识讲解</a:t>
            </a:r>
            <a:endParaRPr lang="zh-CN" altLang="en-US" sz="2800" b="1" dirty="0">
              <a:solidFill>
                <a:schemeClr val="accent6">
                  <a:lumMod val="7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290513" y="952500"/>
            <a:ext cx="431800" cy="431800"/>
          </a:xfrm>
          <a:prstGeom prst="ellipse">
            <a:avLst/>
          </a:prstGeom>
          <a:gradFill>
            <a:gsLst>
              <a:gs pos="0">
                <a:srgbClr val="14CD68"/>
              </a:gs>
              <a:gs pos="100000">
                <a:srgbClr val="035C7D"/>
              </a:gs>
            </a:gsLst>
            <a:lin scaled="0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endParaRPr lang="en-US" altLang="zh-CN" sz="280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825500" y="3703638"/>
            <a:ext cx="7762875" cy="6461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注意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当物品数量为一时，物品名词前要加不定冠词 </a:t>
            </a:r>
            <a:r>
              <a:rPr lang="zh-CN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a/an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784225" y="881063"/>
            <a:ext cx="8139113" cy="9318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ts val="328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2400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Have you got a new book too, </a:t>
            </a:r>
            <a:r>
              <a:rPr sz="2400" dirty="0" err="1">
                <a:solidFill>
                  <a:schemeClr val="accent6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Daming</a:t>
            </a:r>
            <a:r>
              <a:rPr sz="2400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?</a:t>
            </a:r>
            <a:endParaRPr sz="2400" dirty="0">
              <a:solidFill>
                <a:schemeClr val="accent6">
                  <a:lumMod val="7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+mn-ea"/>
            </a:endParaRPr>
          </a:p>
          <a:p>
            <a:pPr fontAlgn="auto">
              <a:lnSpc>
                <a:spcPts val="328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2400" dirty="0" err="1">
                <a:solidFill>
                  <a:schemeClr val="accent6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你也有一本新书吗，大明</a:t>
            </a:r>
            <a:r>
              <a:rPr sz="2400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？</a:t>
            </a:r>
            <a:endParaRPr sz="2400" dirty="0">
              <a:solidFill>
                <a:schemeClr val="accent6">
                  <a:lumMod val="7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746125" y="2222500"/>
            <a:ext cx="7621588" cy="17526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本句是一个由 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have 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开头的一般疑问句。句型“ 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Have you got+ </a:t>
            </a:r>
            <a:r>
              <a:rPr lang="zh-CN" altLang="en-US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物品？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”用于询问对方是否拥有某物。其肯定回答为“ 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Yes, I have. ”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，否定回答为“ </a:t>
            </a:r>
            <a:r>
              <a:rPr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No, I haven't. ”</a:t>
            </a:r>
            <a:r>
              <a:rPr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TextBox 4"/>
          <p:cNvSpPr txBox="1">
            <a:spLocks noChangeArrowheads="1"/>
          </p:cNvSpPr>
          <p:nvPr/>
        </p:nvSpPr>
        <p:spPr bwMode="auto">
          <a:xfrm>
            <a:off x="3597275" y="187643"/>
            <a:ext cx="1916430" cy="52197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  <a:scene3d>
              <a:camera prst="orthographicFront"/>
              <a:lightRig rig="threePt" dir="t"/>
            </a:scene3d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</a:rPr>
              <a:t>知识讲解</a:t>
            </a:r>
            <a:endParaRPr lang="zh-CN" altLang="en-US" sz="2800" b="1" dirty="0">
              <a:solidFill>
                <a:schemeClr val="accent6">
                  <a:lumMod val="7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290513" y="952500"/>
            <a:ext cx="431800" cy="431800"/>
          </a:xfrm>
          <a:prstGeom prst="ellipse">
            <a:avLst/>
          </a:prstGeom>
          <a:gradFill>
            <a:gsLst>
              <a:gs pos="0">
                <a:srgbClr val="14CD68"/>
              </a:gs>
              <a:gs pos="100000">
                <a:srgbClr val="035C7D"/>
              </a:gs>
            </a:gsLst>
            <a:lin scaled="0"/>
          </a:gra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endParaRPr lang="en-US" altLang="zh-CN" sz="280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3" name="图片 3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144588" y="1231900"/>
            <a:ext cx="7091362" cy="367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椭圆 18"/>
          <p:cNvSpPr/>
          <p:nvPr/>
        </p:nvSpPr>
        <p:spPr>
          <a:xfrm>
            <a:off x="290513" y="738188"/>
            <a:ext cx="431800" cy="431800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endParaRPr lang="en-US" altLang="zh-CN" sz="280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828675" y="776288"/>
            <a:ext cx="2492375" cy="393700"/>
          </a:xfrm>
          <a:prstGeom prst="round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>
                <a:solidFill>
                  <a:schemeClr val="bg1"/>
                </a:solidFill>
                <a:latin typeface="Times New Roman" panose="02020603050405020304" pitchFamily="18" charset="0"/>
                <a:ea typeface="方正兰亭准黑_GBK" panose="02010600030101010101" charset="-122"/>
                <a:cs typeface="Times New Roman" panose="02020603050405020304" pitchFamily="18" charset="0"/>
                <a:sym typeface="+mn-ea"/>
              </a:rPr>
              <a:t>Listen and say.</a:t>
            </a:r>
            <a:endParaRPr lang="en-US" sz="2800" b="1">
              <a:solidFill>
                <a:schemeClr val="bg1"/>
              </a:solidFill>
              <a:latin typeface="Times New Roman" panose="02020603050405020304" pitchFamily="18" charset="0"/>
              <a:ea typeface="方正兰亭准黑_GBK" panose="02010600030101010101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6" name="圆角矩形标注 5"/>
          <p:cNvSpPr/>
          <p:nvPr/>
        </p:nvSpPr>
        <p:spPr>
          <a:xfrm>
            <a:off x="1298575" y="1447800"/>
            <a:ext cx="2333625" cy="884238"/>
          </a:xfrm>
          <a:prstGeom prst="wedgeRoundRectCallout">
            <a:avLst>
              <a:gd name="adj1" fmla="val 31506"/>
              <a:gd name="adj2" fmla="val 75394"/>
              <a:gd name="adj3" fmla="val 16667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zh-CN" altLang="en-US" sz="2200" dirty="0">
                <a:solidFill>
                  <a:srgbClr val="000000"/>
                </a:solidFill>
                <a:latin typeface="Comic Sans MS" panose="030F0702030302020204" charset="0"/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2200" dirty="0">
                <a:solidFill>
                  <a:srgbClr val="000000"/>
                </a:solidFill>
                <a:latin typeface="Comic Sans MS" panose="030F0702030302020204" charset="0"/>
                <a:ea typeface="宋体" panose="02010600030101010101" pitchFamily="2" charset="-122"/>
                <a:sym typeface="+mn-ea"/>
              </a:rPr>
              <a:t>Have you got a new sweater</a:t>
            </a:r>
            <a:r>
              <a:rPr lang="zh-CN" altLang="en-US" sz="2200" dirty="0">
                <a:solidFill>
                  <a:srgbClr val="000000"/>
                </a:solidFill>
                <a:latin typeface="Comic Sans MS" panose="030F0702030302020204" charset="0"/>
                <a:ea typeface="宋体" panose="02010600030101010101" pitchFamily="2" charset="-122"/>
                <a:sym typeface="+mn-ea"/>
              </a:rPr>
              <a:t>？</a:t>
            </a:r>
            <a:endParaRPr lang="zh-CN" altLang="en-US" sz="2200" dirty="0">
              <a:solidFill>
                <a:srgbClr val="000000"/>
              </a:solidFill>
              <a:latin typeface="Comic Sans MS" panose="030F070203030202020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5" name="圆角矩形标注 4"/>
          <p:cNvSpPr/>
          <p:nvPr/>
        </p:nvSpPr>
        <p:spPr>
          <a:xfrm>
            <a:off x="4406900" y="1063625"/>
            <a:ext cx="3378200" cy="884238"/>
          </a:xfrm>
          <a:prstGeom prst="wedgeRoundRectCallout">
            <a:avLst>
              <a:gd name="adj1" fmla="val 24478"/>
              <a:gd name="adj2" fmla="val 78048"/>
              <a:gd name="adj3" fmla="val 16667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zh-CN" altLang="en-US" sz="2200">
                <a:solidFill>
                  <a:srgbClr val="000000"/>
                </a:solidFill>
                <a:latin typeface="Comic Sans MS" panose="030F0702030302020204" charset="0"/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Comic Sans MS" panose="030F0702030302020204" charset="0"/>
                <a:ea typeface="宋体" panose="02010600030101010101" pitchFamily="2" charset="-122"/>
                <a:sym typeface="+mn-ea"/>
              </a:rPr>
              <a:t>Yes, I have. Have you got a new sweater too </a:t>
            </a:r>
            <a:r>
              <a:rPr lang="zh-CN" altLang="en-US" sz="2200">
                <a:solidFill>
                  <a:srgbClr val="000000"/>
                </a:solidFill>
                <a:latin typeface="Comic Sans MS" panose="030F0702030302020204" charset="0"/>
                <a:ea typeface="宋体" panose="02010600030101010101" pitchFamily="2" charset="-122"/>
                <a:sym typeface="+mn-ea"/>
              </a:rPr>
              <a:t>？</a:t>
            </a:r>
            <a:endParaRPr lang="zh-CN" altLang="en-US" sz="2200">
              <a:solidFill>
                <a:srgbClr val="000000"/>
              </a:solidFill>
              <a:latin typeface="Comic Sans MS" panose="030F070203030202020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7" name="圆角矩形标注 6"/>
          <p:cNvSpPr/>
          <p:nvPr/>
        </p:nvSpPr>
        <p:spPr>
          <a:xfrm>
            <a:off x="688975" y="3570288"/>
            <a:ext cx="2820988" cy="884237"/>
          </a:xfrm>
          <a:prstGeom prst="wedgeRoundRectCallout">
            <a:avLst>
              <a:gd name="adj1" fmla="val 46646"/>
              <a:gd name="adj2" fmla="val -72166"/>
              <a:gd name="adj3" fmla="val 16667"/>
            </a:avLst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pPr algn="ctr"/>
            <a:r>
              <a:rPr lang="zh-CN" altLang="en-US" sz="2200">
                <a:solidFill>
                  <a:srgbClr val="000000"/>
                </a:solidFill>
                <a:latin typeface="Comic Sans MS" panose="030F0702030302020204" charset="0"/>
                <a:ea typeface="宋体" panose="02010600030101010101" pitchFamily="2" charset="-122"/>
                <a:sym typeface="+mn-ea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Comic Sans MS" panose="030F0702030302020204" charset="0"/>
                <a:ea typeface="宋体" panose="02010600030101010101" pitchFamily="2" charset="-122"/>
                <a:sym typeface="+mn-ea"/>
              </a:rPr>
              <a:t>No, I haven't. I've got a new book.</a:t>
            </a:r>
            <a:endParaRPr lang="en-US" altLang="zh-CN" sz="2200">
              <a:solidFill>
                <a:srgbClr val="000000"/>
              </a:solidFill>
              <a:latin typeface="Comic Sans MS" panose="030F0702030302020204" charset="0"/>
              <a:ea typeface="宋体" panose="02010600030101010101" pitchFamily="2" charset="-122"/>
              <a:sym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5" grpId="0" bldLvl="0" animBg="1"/>
      <p:bldP spid="7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椭圆 18"/>
          <p:cNvSpPr/>
          <p:nvPr/>
        </p:nvSpPr>
        <p:spPr>
          <a:xfrm>
            <a:off x="303213" y="571500"/>
            <a:ext cx="431800" cy="431800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</a:t>
            </a:r>
            <a:endParaRPr lang="en-US" altLang="zh-CN" sz="280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839788" y="609600"/>
            <a:ext cx="1554162" cy="393700"/>
          </a:xfrm>
          <a:prstGeom prst="roundRect">
            <a:avLst/>
          </a:prstGeom>
          <a:solidFill>
            <a:srgbClr val="00B05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>
                <a:solidFill>
                  <a:schemeClr val="bg1"/>
                </a:solidFill>
                <a:latin typeface="Times New Roman" panose="02020603050405020304" pitchFamily="18" charset="0"/>
                <a:ea typeface="方正兰亭准黑_GBK" panose="02010600030101010101" charset="-122"/>
                <a:cs typeface="Times New Roman" panose="02020603050405020304" pitchFamily="18" charset="0"/>
                <a:sym typeface="+mn-ea"/>
              </a:rPr>
              <a:t>Practise.</a:t>
            </a:r>
            <a:endParaRPr lang="en-US" sz="2800" b="1">
              <a:solidFill>
                <a:schemeClr val="bg1"/>
              </a:solidFill>
              <a:latin typeface="Times New Roman" panose="02020603050405020304" pitchFamily="18" charset="0"/>
              <a:ea typeface="方正兰亭准黑_GBK" panose="02010600030101010101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39939" name="文本框 2"/>
          <p:cNvSpPr txBox="1">
            <a:spLocks noChangeArrowheads="1"/>
          </p:cNvSpPr>
          <p:nvPr/>
        </p:nvSpPr>
        <p:spPr bwMode="auto">
          <a:xfrm>
            <a:off x="793750" y="974725"/>
            <a:ext cx="4310063" cy="7683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200">
                <a:latin typeface="Times New Roman" panose="02020603050405020304" pitchFamily="18" charset="0"/>
                <a:cs typeface="Times New Roman" panose="02020603050405020304" pitchFamily="18" charset="0"/>
              </a:rPr>
              <a:t>A: Have you got a pen ？</a:t>
            </a:r>
            <a:endParaRPr lang="en-US" altLang="zh-CN" sz="22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2200">
                <a:latin typeface="Times New Roman" panose="02020603050405020304" pitchFamily="18" charset="0"/>
                <a:cs typeface="Times New Roman" panose="02020603050405020304" pitchFamily="18" charset="0"/>
              </a:rPr>
              <a:t>B: Yes, I have./No, I haven't.</a:t>
            </a:r>
            <a:endParaRPr lang="en-US" altLang="zh-CN" sz="2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9940" name="图片 3"/>
          <p:cNvPicPr>
            <a:picLocks noChangeAspect="1"/>
          </p:cNvPicPr>
          <p:nvPr/>
        </p:nvPicPr>
        <p:blipFill>
          <a:blip r:embed="rId1" cstate="email">
            <a:lum bright="6000" contrast="6000"/>
          </a:blip>
          <a:srcRect/>
          <a:stretch>
            <a:fillRect/>
          </a:stretch>
        </p:blipFill>
        <p:spPr bwMode="auto">
          <a:xfrm>
            <a:off x="2051720" y="1959619"/>
            <a:ext cx="4868862" cy="315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7"/>
          <p:cNvGrpSpPr/>
          <p:nvPr/>
        </p:nvGrpSpPr>
        <p:grpSpPr bwMode="auto">
          <a:xfrm>
            <a:off x="3941763" y="1311275"/>
            <a:ext cx="2895600" cy="804863"/>
            <a:chOff x="2771800" y="3287378"/>
            <a:chExt cx="3456384" cy="648072"/>
          </a:xfrm>
        </p:grpSpPr>
        <p:cxnSp>
          <p:nvCxnSpPr>
            <p:cNvPr id="11" name="直接连接符 3"/>
            <p:cNvCxnSpPr>
              <a:cxnSpLocks noChangeShapeType="1"/>
            </p:cNvCxnSpPr>
            <p:nvPr/>
          </p:nvCxnSpPr>
          <p:spPr bwMode="auto">
            <a:xfrm>
              <a:off x="2771800" y="3287378"/>
              <a:ext cx="3456384" cy="0"/>
            </a:xfrm>
            <a:prstGeom prst="line">
              <a:avLst/>
            </a:prstGeom>
            <a:noFill/>
            <a:ln w="28575" algn="ctr">
              <a:solidFill>
                <a:schemeClr val="bg1">
                  <a:lumMod val="65000"/>
                </a:schemeClr>
              </a:solidFill>
              <a:round/>
            </a:ln>
            <a:effectLst/>
          </p:spPr>
        </p:cxnSp>
        <p:cxnSp>
          <p:nvCxnSpPr>
            <p:cNvPr id="12" name="直接连接符 4"/>
            <p:cNvCxnSpPr>
              <a:cxnSpLocks noChangeShapeType="1"/>
            </p:cNvCxnSpPr>
            <p:nvPr/>
          </p:nvCxnSpPr>
          <p:spPr bwMode="auto">
            <a:xfrm>
              <a:off x="2771800" y="3503402"/>
              <a:ext cx="3456384" cy="0"/>
            </a:xfrm>
            <a:prstGeom prst="line">
              <a:avLst/>
            </a:prstGeom>
            <a:noFill/>
            <a:ln w="28575" algn="ctr">
              <a:solidFill>
                <a:schemeClr val="bg1">
                  <a:lumMod val="65000"/>
                </a:schemeClr>
              </a:solidFill>
              <a:round/>
            </a:ln>
            <a:effectLst/>
          </p:spPr>
        </p:cxnSp>
        <p:cxnSp>
          <p:nvCxnSpPr>
            <p:cNvPr id="14" name="直接连接符 5"/>
            <p:cNvCxnSpPr>
              <a:cxnSpLocks noChangeShapeType="1"/>
            </p:cNvCxnSpPr>
            <p:nvPr/>
          </p:nvCxnSpPr>
          <p:spPr bwMode="auto">
            <a:xfrm>
              <a:off x="2771800" y="3719426"/>
              <a:ext cx="3456384" cy="0"/>
            </a:xfrm>
            <a:prstGeom prst="line">
              <a:avLst/>
            </a:prstGeom>
            <a:noFill/>
            <a:ln w="28575" algn="ctr">
              <a:solidFill>
                <a:schemeClr val="bg1">
                  <a:lumMod val="65000"/>
                </a:schemeClr>
              </a:solidFill>
              <a:round/>
            </a:ln>
            <a:effectLst/>
          </p:spPr>
        </p:cxnSp>
        <p:cxnSp>
          <p:nvCxnSpPr>
            <p:cNvPr id="15" name="直接连接符 6"/>
            <p:cNvCxnSpPr>
              <a:cxnSpLocks noChangeShapeType="1"/>
            </p:cNvCxnSpPr>
            <p:nvPr/>
          </p:nvCxnSpPr>
          <p:spPr bwMode="auto">
            <a:xfrm>
              <a:off x="2771800" y="3935450"/>
              <a:ext cx="3456384" cy="0"/>
            </a:xfrm>
            <a:prstGeom prst="line">
              <a:avLst/>
            </a:prstGeom>
            <a:noFill/>
            <a:ln w="28575" algn="ctr">
              <a:solidFill>
                <a:schemeClr val="bg1">
                  <a:lumMod val="65000"/>
                </a:schemeClr>
              </a:solidFill>
              <a:round/>
            </a:ln>
            <a:effectLst/>
          </p:spPr>
        </p:cxnSp>
      </p:grpSp>
      <p:sp>
        <p:nvSpPr>
          <p:cNvPr id="2" name="文本框 1"/>
          <p:cNvSpPr txBox="1"/>
          <p:nvPr/>
        </p:nvSpPr>
        <p:spPr>
          <a:xfrm>
            <a:off x="3941763" y="1300163"/>
            <a:ext cx="2895600" cy="6762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80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omic Sans MS" panose="030F0702030302020204" charset="0"/>
                <a:ea typeface="汉仪晨妹子W" panose="02010600030101010101" charset="-122"/>
                <a:cs typeface="Comic Sans MS" panose="030F0702030302020204" charset="0"/>
              </a:rPr>
              <a:t>sweater</a:t>
            </a:r>
            <a:endParaRPr lang="en-US" altLang="zh-CN" sz="3800" dirty="0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Comic Sans MS" panose="030F0702030302020204" charset="0"/>
              <a:ea typeface="汉仪晨妹子W" panose="02010600030101010101" charset="-122"/>
              <a:cs typeface="Comic Sans MS" panose="030F07020303020202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248025" y="2209800"/>
            <a:ext cx="4146550" cy="5222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 毛线衫</a:t>
            </a:r>
            <a:endParaRPr lang="zh-CN" altLang="en-US" sz="2800" b="1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3" name="TextBox 4"/>
          <p:cNvSpPr txBox="1">
            <a:spLocks noChangeArrowheads="1"/>
          </p:cNvSpPr>
          <p:nvPr/>
        </p:nvSpPr>
        <p:spPr bwMode="auto">
          <a:xfrm>
            <a:off x="3597275" y="187643"/>
            <a:ext cx="1916430" cy="52197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  <a:scene3d>
              <a:camera prst="orthographicFront"/>
              <a:lightRig rig="threePt" dir="t"/>
            </a:scene3d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</a:rPr>
              <a:t>单元新词</a:t>
            </a:r>
            <a:endParaRPr lang="zh-CN" altLang="en-US" sz="2800" b="1" dirty="0">
              <a:solidFill>
                <a:schemeClr val="accent6">
                  <a:lumMod val="7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552825" y="2875280"/>
            <a:ext cx="5500370" cy="64516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Times New Roman" panose="02020603050405020304" pitchFamily="18" charset="0"/>
                <a:ea typeface="方正大标宋_GBK" panose="02010600030101010101" charset="-122"/>
                <a:cs typeface="Times New Roman" panose="02020603050405020304" pitchFamily="18" charset="0"/>
                <a:sym typeface="+mn-ea"/>
              </a:rPr>
              <a:t>巧记</a:t>
            </a:r>
            <a:r>
              <a:rPr lang="zh-CN" altLang="en-US" sz="2400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Times New Roman" panose="02020603050405020304" pitchFamily="18" charset="0"/>
                <a:ea typeface="方正大标宋_GBK" panose="02010600030101010101" charset="-122"/>
                <a:cs typeface="Times New Roman" panose="02020603050405020304" pitchFamily="18" charset="0"/>
                <a:sym typeface="+mn-ea"/>
              </a:rPr>
              <a:t>  </a:t>
            </a:r>
            <a:r>
              <a:rPr lang="en-US" altLang="zh-CN" sz="2400" dirty="0" err="1">
                <a:latin typeface="Times New Roman" panose="02020603050405020304" pitchFamily="18" charset="0"/>
                <a:ea typeface="方正大标宋_GBK" panose="02010600030101010101" charset="-122"/>
                <a:cs typeface="Times New Roman" panose="02020603050405020304" pitchFamily="18" charset="0"/>
                <a:sym typeface="+mn-ea"/>
              </a:rPr>
              <a:t>sweat</a:t>
            </a:r>
            <a:r>
              <a:rPr lang="en-US" altLang="zh-CN" sz="2400" b="1" dirty="0" err="1">
                <a:latin typeface="Times New Roman" panose="02020603050405020304" pitchFamily="18" charset="0"/>
                <a:ea typeface="方正大标宋_GBK" panose="02010600030101010101" charset="-122"/>
                <a:cs typeface="Times New Roman" panose="02020603050405020304" pitchFamily="18" charset="0"/>
                <a:sym typeface="+mn-ea"/>
              </a:rPr>
              <a:t>（汗</a:t>
            </a:r>
            <a:r>
              <a:rPr lang="en-US" altLang="zh-CN" sz="2400" b="1" dirty="0">
                <a:latin typeface="Times New Roman" panose="02020603050405020304" pitchFamily="18" charset="0"/>
                <a:ea typeface="方正大标宋_GBK" panose="02010600030101010101" charset="-122"/>
                <a:cs typeface="Times New Roman" panose="02020603050405020304" pitchFamily="18" charset="0"/>
                <a:sym typeface="+mn-ea"/>
              </a:rPr>
              <a:t>）</a:t>
            </a:r>
            <a:r>
              <a:rPr lang="en-US" altLang="zh-CN" sz="2400" dirty="0">
                <a:latin typeface="Times New Roman" panose="02020603050405020304" pitchFamily="18" charset="0"/>
                <a:ea typeface="方正大标宋_GBK" panose="02010600030101010101" charset="-122"/>
                <a:cs typeface="Times New Roman" panose="02020603050405020304" pitchFamily="18" charset="0"/>
                <a:sym typeface="+mn-ea"/>
              </a:rPr>
              <a:t>+</a:t>
            </a:r>
            <a:r>
              <a:rPr lang="en-US" altLang="zh-CN" sz="2400" dirty="0" err="1">
                <a:latin typeface="Times New Roman" panose="02020603050405020304" pitchFamily="18" charset="0"/>
                <a:ea typeface="方正大标宋_GBK" panose="02010600030101010101" charset="-122"/>
                <a:cs typeface="Times New Roman" panose="02020603050405020304" pitchFamily="18" charset="0"/>
                <a:sym typeface="+mn-ea"/>
              </a:rPr>
              <a:t>er</a:t>
            </a:r>
            <a:r>
              <a:rPr lang="en-US" altLang="zh-CN" sz="2400" dirty="0">
                <a:latin typeface="Times New Roman" panose="02020603050405020304" pitchFamily="18" charset="0"/>
                <a:ea typeface="方正大标宋_GBK" panose="02010600030101010101" charset="-122"/>
                <a:cs typeface="Times New Roman" panose="02020603050405020304" pitchFamily="18" charset="0"/>
                <a:sym typeface="+mn-ea"/>
              </a:rPr>
              <a:t>=</a:t>
            </a:r>
            <a:r>
              <a:rPr lang="en-US" altLang="zh-CN" sz="2400" dirty="0" err="1">
                <a:latin typeface="Times New Roman" panose="02020603050405020304" pitchFamily="18" charset="0"/>
                <a:ea typeface="方正大标宋_GBK" panose="02010600030101010101" charset="-122"/>
                <a:cs typeface="Times New Roman" panose="02020603050405020304" pitchFamily="18" charset="0"/>
                <a:sym typeface="+mn-ea"/>
              </a:rPr>
              <a:t>sweater</a:t>
            </a:r>
            <a:r>
              <a:rPr lang="en-US" altLang="zh-CN" sz="2400" b="1" dirty="0" err="1">
                <a:latin typeface="Times New Roman" panose="02020603050405020304" pitchFamily="18" charset="0"/>
                <a:ea typeface="方正大标宋_GBK" panose="02010600030101010101" charset="-122"/>
                <a:cs typeface="Times New Roman" panose="02020603050405020304" pitchFamily="18" charset="0"/>
                <a:sym typeface="+mn-ea"/>
              </a:rPr>
              <a:t>（毛线衫</a:t>
            </a:r>
            <a:r>
              <a:rPr lang="en-US" altLang="zh-CN" sz="2400" b="1" dirty="0">
                <a:latin typeface="Times New Roman" panose="02020603050405020304" pitchFamily="18" charset="0"/>
                <a:ea typeface="方正大标宋_GBK" panose="02010600030101010101" charset="-122"/>
                <a:cs typeface="Times New Roman" panose="02020603050405020304" pitchFamily="18" charset="0"/>
                <a:sym typeface="+mn-ea"/>
              </a:rPr>
              <a:t>）</a:t>
            </a:r>
            <a:endParaRPr lang="en-US" altLang="zh-CN" sz="2400" b="1" dirty="0">
              <a:latin typeface="Times New Roman" panose="02020603050405020304" pitchFamily="18" charset="0"/>
              <a:ea typeface="方正大标宋_GBK" panose="02010600030101010101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559810" y="3487420"/>
            <a:ext cx="5500370" cy="119888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Times New Roman" panose="02020603050405020304" pitchFamily="18" charset="0"/>
                <a:ea typeface="方正大标宋_GBK" panose="02010600030101010101" charset="-122"/>
                <a:cs typeface="Times New Roman" panose="02020603050405020304" pitchFamily="18" charset="0"/>
                <a:sym typeface="+mn-ea"/>
              </a:rPr>
              <a:t>例句</a:t>
            </a:r>
            <a:r>
              <a:rPr lang="zh-CN" altLang="en-US" sz="2400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Times New Roman" panose="02020603050405020304" pitchFamily="18" charset="0"/>
                <a:ea typeface="方正大标宋_GBK" panose="02010600030101010101" charset="-122"/>
                <a:cs typeface="Times New Roman" panose="02020603050405020304" pitchFamily="18" charset="0"/>
                <a:sym typeface="+mn-ea"/>
              </a:rPr>
              <a:t>  </a:t>
            </a:r>
            <a:r>
              <a:rPr lang="en-US" altLang="zh-CN" sz="2400" dirty="0">
                <a:latin typeface="Times New Roman" panose="02020603050405020304" pitchFamily="18" charset="0"/>
                <a:ea typeface="方正大标宋_GBK" panose="02010600030101010101" charset="-122"/>
                <a:cs typeface="Times New Roman" panose="02020603050405020304" pitchFamily="18" charset="0"/>
                <a:sym typeface="+mn-ea"/>
              </a:rPr>
              <a:t>David only wears a 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方正大标宋_GBK" panose="02010600030101010101" charset="-122"/>
                <a:cs typeface="Times New Roman" panose="02020603050405020304" pitchFamily="18" charset="0"/>
                <a:sym typeface="+mn-ea"/>
              </a:rPr>
              <a:t>sweater</a:t>
            </a:r>
            <a:r>
              <a:rPr lang="en-US" altLang="zh-CN" sz="2400" dirty="0">
                <a:latin typeface="Times New Roman" panose="02020603050405020304" pitchFamily="18" charset="0"/>
                <a:ea typeface="方正大标宋_GBK" panose="02010600030101010101" charset="-122"/>
                <a:cs typeface="Times New Roman" panose="02020603050405020304" pitchFamily="18" charset="0"/>
                <a:sym typeface="+mn-ea"/>
              </a:rPr>
              <a:t>. </a:t>
            </a:r>
            <a:endParaRPr lang="en-US" altLang="zh-CN" sz="2400" dirty="0">
              <a:latin typeface="Times New Roman" panose="02020603050405020304" pitchFamily="18" charset="0"/>
              <a:ea typeface="方正大标宋_GBK" panose="02010600030101010101" charset="-122"/>
              <a:cs typeface="Times New Roman" panose="02020603050405020304" pitchFamily="18" charset="0"/>
              <a:sym typeface="+mn-ea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 dirty="0">
                <a:latin typeface="Times New Roman" panose="02020603050405020304" pitchFamily="18" charset="0"/>
                <a:ea typeface="方正大标宋_GBK" panose="02010600030101010101" charset="-122"/>
                <a:cs typeface="Times New Roman" panose="02020603050405020304" pitchFamily="18" charset="0"/>
                <a:sym typeface="+mn-ea"/>
              </a:rPr>
              <a:t>          </a:t>
            </a:r>
            <a:r>
              <a:rPr lang="en-US" altLang="zh-CN" sz="2400" b="1" dirty="0" err="1">
                <a:latin typeface="Times New Roman" panose="02020603050405020304" pitchFamily="18" charset="0"/>
                <a:ea typeface="方正大标宋_GBK" panose="02010600030101010101" charset="-122"/>
                <a:cs typeface="Times New Roman" panose="02020603050405020304" pitchFamily="18" charset="0"/>
                <a:sym typeface="+mn-ea"/>
              </a:rPr>
              <a:t>戴维只穿着一件毛线衫</a:t>
            </a:r>
            <a:r>
              <a:rPr lang="en-US" altLang="zh-CN" sz="2400" b="1" dirty="0">
                <a:latin typeface="Times New Roman" panose="02020603050405020304" pitchFamily="18" charset="0"/>
                <a:ea typeface="方正大标宋_GBK" panose="02010600030101010101" charset="-122"/>
                <a:cs typeface="Times New Roman" panose="02020603050405020304" pitchFamily="18" charset="0"/>
                <a:sym typeface="+mn-ea"/>
              </a:rPr>
              <a:t>。</a:t>
            </a:r>
            <a:endParaRPr lang="en-US" altLang="zh-CN" sz="2400" b="1" dirty="0">
              <a:latin typeface="Times New Roman" panose="02020603050405020304" pitchFamily="18" charset="0"/>
              <a:ea typeface="方正大标宋_GBK" panose="02010600030101010101" charset="-122"/>
              <a:cs typeface="Times New Roman" panose="02020603050405020304" pitchFamily="18" charset="0"/>
              <a:sym typeface="+mn-ea"/>
            </a:endParaRPr>
          </a:p>
        </p:txBody>
      </p:sp>
      <p:pic>
        <p:nvPicPr>
          <p:cNvPr id="11271" name="图片 3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D9FFFF"/>
              </a:clrFrom>
              <a:clrTo>
                <a:srgbClr val="D9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8925" y="1576388"/>
            <a:ext cx="3641725" cy="264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382010" y="187775"/>
            <a:ext cx="1916430" cy="52197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  <a:scene3d>
              <a:camera prst="orthographicFront"/>
              <a:lightRig rig="threePt" dir="t"/>
            </a:scene3d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</a:rPr>
              <a:t>随堂练习</a:t>
            </a:r>
            <a:endParaRPr lang="zh-CN" altLang="en-US" sz="2800" b="1" dirty="0">
              <a:solidFill>
                <a:schemeClr val="accent6">
                  <a:lumMod val="7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61925" y="711200"/>
            <a:ext cx="7812088" cy="5222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  <a:cs typeface="+mn-ea"/>
              </a:rPr>
              <a:t>单项选择。</a:t>
            </a:r>
            <a:endParaRPr lang="zh-CN" altLang="en-US" sz="280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ea"/>
              <a:ea typeface="+mn-ea"/>
              <a:cs typeface="+mn-ea"/>
            </a:endParaRP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0" y="1233488"/>
            <a:ext cx="9144000" cy="13827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>
                <a:latin typeface="Times New Roman" panose="02020603050405020304" pitchFamily="18" charset="0"/>
                <a:cs typeface="Times New Roman" panose="02020603050405020304" pitchFamily="18" charset="0"/>
              </a:rPr>
              <a:t>   1. I _________ got a new coat.</a:t>
            </a:r>
            <a:endParaRPr lang="en-US" altLang="zh-CN" sz="28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>
                <a:latin typeface="Times New Roman" panose="02020603050405020304" pitchFamily="18" charset="0"/>
                <a:cs typeface="Times New Roman" panose="02020603050405020304" pitchFamily="18" charset="0"/>
              </a:rPr>
              <a:t>       A. has                     B. have                    C. am</a:t>
            </a:r>
            <a:endParaRPr lang="en-US" altLang="zh-CN" sz="28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8" name="文本框 17"/>
          <p:cNvSpPr txBox="1">
            <a:spLocks noChangeArrowheads="1"/>
          </p:cNvSpPr>
          <p:nvPr/>
        </p:nvSpPr>
        <p:spPr bwMode="auto">
          <a:xfrm>
            <a:off x="161925" y="2806700"/>
            <a:ext cx="8567738" cy="13827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zh-CN" altLang="en-US" sz="28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— _________ is my sweater？— It</a:t>
            </a:r>
            <a:r>
              <a:rPr lang="en-US" altLang="zh-CN" sz="28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'</a:t>
            </a:r>
            <a:r>
              <a:rPr lang="zh-CN" altLang="en-US" sz="28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 in the bag.</a:t>
            </a:r>
            <a:endParaRPr lang="zh-CN" altLang="en-US" sz="280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>
              <a:lnSpc>
                <a:spcPct val="150000"/>
              </a:lnSpc>
            </a:pPr>
            <a:r>
              <a:rPr lang="zh-CN" altLang="en-US" sz="28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    A. What                 B. Where                  C. What</a:t>
            </a:r>
            <a:r>
              <a:rPr lang="en-US" altLang="zh-CN" sz="28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'</a:t>
            </a:r>
            <a:r>
              <a:rPr lang="zh-CN" altLang="en-US" sz="28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s</a:t>
            </a:r>
            <a:endParaRPr lang="zh-CN" altLang="en-US" sz="280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pic>
        <p:nvPicPr>
          <p:cNvPr id="2" name="图片 1" descr="happy1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160713" y="1835150"/>
            <a:ext cx="735012" cy="78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 descr="happy1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084513" y="3459163"/>
            <a:ext cx="735012" cy="78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8" grpId="0"/>
      <p:bldP spid="8" grpId="1"/>
      <p:bldP spid="18" grpId="0"/>
      <p:bldP spid="18" grpId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382010" y="187775"/>
            <a:ext cx="1916430" cy="52197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  <a:scene3d>
              <a:camera prst="orthographicFront"/>
              <a:lightRig rig="threePt" dir="t"/>
            </a:scene3d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</a:rPr>
              <a:t>随堂练习</a:t>
            </a:r>
            <a:endParaRPr lang="zh-CN" altLang="en-US" sz="2800" b="1" dirty="0">
              <a:solidFill>
                <a:schemeClr val="accent6">
                  <a:lumMod val="7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9050" y="833438"/>
            <a:ext cx="7810500" cy="522287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ea"/>
                <a:ea typeface="+mn-ea"/>
                <a:cs typeface="+mn-ea"/>
              </a:rPr>
              <a:t> </a:t>
            </a:r>
            <a:r>
              <a:rPr lang="en-US" altLang="zh-CN" sz="2800"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rPr>
              <a:t>连词成句，注意大小写及标点符号。</a:t>
            </a:r>
            <a:endParaRPr lang="en-US" altLang="zh-CN" sz="2800">
              <a:latin typeface="Times New Roman" panose="02020603050405020304" pitchFamily="18" charset="0"/>
              <a:ea typeface="+mn-ea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41987" name="文本框 2"/>
          <p:cNvSpPr txBox="1">
            <a:spLocks noChangeArrowheads="1"/>
          </p:cNvSpPr>
          <p:nvPr/>
        </p:nvSpPr>
        <p:spPr bwMode="auto">
          <a:xfrm>
            <a:off x="233363" y="1319213"/>
            <a:ext cx="9091612" cy="30686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600">
                <a:latin typeface="Times New Roman" panose="02020603050405020304" pitchFamily="18" charset="0"/>
                <a:cs typeface="Times New Roman" panose="02020603050405020304" pitchFamily="18" charset="0"/>
              </a:rPr>
              <a:t>1. ① dress     ② my    ③ is    ④ Where    ⑤ new</a:t>
            </a:r>
            <a:endParaRPr lang="en-US" altLang="zh-CN" sz="26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60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__________________________________________________？</a:t>
            </a:r>
            <a:endParaRPr lang="en-US" altLang="zh-CN" sz="26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endParaRPr lang="en-US" altLang="zh-CN" sz="26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600">
                <a:latin typeface="Times New Roman" panose="02020603050405020304" pitchFamily="18" charset="0"/>
                <a:cs typeface="Times New Roman" panose="02020603050405020304" pitchFamily="18" charset="0"/>
              </a:rPr>
              <a:t>2. ① haven't    ② a    ③ blue    ④ I    ⑤ got    ⑥ sweater</a:t>
            </a:r>
            <a:endParaRPr lang="en-US" altLang="zh-CN" sz="26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600">
                <a:latin typeface="Times New Roman" panose="02020603050405020304" pitchFamily="18" charset="0"/>
                <a:cs typeface="Times New Roman" panose="02020603050405020304" pitchFamily="18" charset="0"/>
              </a:rPr>
              <a:t>__________________________________________________.</a:t>
            </a:r>
            <a:endParaRPr lang="en-US" altLang="zh-CN" sz="26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561975" y="2030413"/>
            <a:ext cx="3495675" cy="492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6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Where is my new dress</a:t>
            </a:r>
            <a:endParaRPr lang="en-US" altLang="zh-CN" sz="260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544513" y="3808413"/>
            <a:ext cx="7700962" cy="49212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en-US" altLang="zh-CN" sz="260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 haven't got a blue sweater</a:t>
            </a:r>
            <a:endParaRPr lang="en-US" altLang="zh-CN" sz="260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9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41987" grpId="0"/>
      <p:bldP spid="41987" grpId="1"/>
      <p:bldP spid="6" grpId="0"/>
      <p:bldP spid="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009" name="组合 17"/>
          <p:cNvGrpSpPr/>
          <p:nvPr/>
        </p:nvGrpSpPr>
        <p:grpSpPr bwMode="auto">
          <a:xfrm>
            <a:off x="884238" y="1042988"/>
            <a:ext cx="7840662" cy="3440112"/>
            <a:chOff x="2518" y="2066"/>
            <a:chExt cx="10024" cy="4415"/>
          </a:xfrm>
        </p:grpSpPr>
        <p:sp>
          <p:nvSpPr>
            <p:cNvPr id="16" name="圆角矩形 15"/>
            <p:cNvSpPr/>
            <p:nvPr/>
          </p:nvSpPr>
          <p:spPr>
            <a:xfrm>
              <a:off x="2518" y="2066"/>
              <a:ext cx="8861" cy="4203"/>
            </a:xfrm>
            <a:prstGeom prst="roundRect">
              <a:avLst/>
            </a:prstGeom>
            <a:solidFill>
              <a:srgbClr val="FDF123"/>
            </a:solidFill>
          </p:spPr>
          <p:style>
            <a:lnRef idx="2">
              <a:schemeClr val="accent6"/>
            </a:lnRef>
            <a:fillRef idx="1">
              <a:schemeClr val="lt1"/>
            </a:fillRef>
            <a:effectRef idx="0">
              <a:schemeClr val="accent6"/>
            </a:effectRef>
            <a:fontRef idx="minor">
              <a:schemeClr val="dk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pic>
          <p:nvPicPr>
            <p:cNvPr id="43018" name="图片 16" descr="C:/DOCUME~1/ADMINI~1/LOCALS~1/Temp/kaimatting_20191125135811/output_20191125135814..pngoutput_20191125135814."/>
            <p:cNvPicPr>
              <a:picLocks noChangeAspect="1"/>
            </p:cNvPicPr>
            <p:nvPr/>
          </p:nvPicPr>
          <p:blipFill>
            <a:blip r:embed="rId1" cstate="email"/>
            <a:srcRect/>
            <a:stretch>
              <a:fillRect/>
            </a:stretch>
          </p:blipFill>
          <p:spPr bwMode="auto">
            <a:xfrm>
              <a:off x="9165" y="5096"/>
              <a:ext cx="3377" cy="138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382010" y="187643"/>
            <a:ext cx="1916430" cy="52197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  <a:scene3d>
              <a:camera prst="orthographicFront"/>
              <a:lightRig rig="threePt" dir="t"/>
            </a:scene3d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</a:rPr>
              <a:t>课时小结</a:t>
            </a:r>
            <a:endParaRPr lang="zh-CN" altLang="en-US" sz="2800" b="1" dirty="0">
              <a:solidFill>
                <a:schemeClr val="accent6">
                  <a:lumMod val="7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  <a:cs typeface="Times New Roman" panose="02020603050405020304" pitchFamily="18" charset="0"/>
            </a:endParaRPr>
          </a:p>
        </p:txBody>
      </p:sp>
      <p:grpSp>
        <p:nvGrpSpPr>
          <p:cNvPr id="43011" name="组合 14"/>
          <p:cNvGrpSpPr/>
          <p:nvPr/>
        </p:nvGrpSpPr>
        <p:grpSpPr bwMode="auto">
          <a:xfrm>
            <a:off x="1116013" y="1452563"/>
            <a:ext cx="6805612" cy="922337"/>
            <a:chOff x="320" y="1580"/>
            <a:chExt cx="10939" cy="1452"/>
          </a:xfrm>
        </p:grpSpPr>
        <p:pic>
          <p:nvPicPr>
            <p:cNvPr id="43015" name="图片 12" descr="3476627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320" y="1580"/>
              <a:ext cx="726" cy="7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4" name="文本框 13"/>
            <p:cNvSpPr txBox="1"/>
            <p:nvPr/>
          </p:nvSpPr>
          <p:spPr>
            <a:xfrm>
              <a:off x="1047" y="1580"/>
              <a:ext cx="10212" cy="145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2800" b="1" dirty="0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+mn-lt"/>
                  <a:ea typeface="+mn-ea"/>
                </a:rPr>
                <a:t>词汇 </a:t>
              </a:r>
              <a:r>
                <a:rPr lang="en-US" altLang="zh-CN" sz="2800" b="1" dirty="0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+mn-lt"/>
                  <a:ea typeface="+mn-ea"/>
                </a:rPr>
                <a:t>: </a:t>
              </a:r>
              <a:r>
                <a:rPr lang="en-US" altLang="zh-CN" sz="2600" dirty="0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sweater   bed   line   about   animal</a:t>
              </a:r>
              <a:endParaRPr lang="en-US" altLang="zh-CN" sz="26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600" dirty="0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                sport   dress  coat   T-shirt</a:t>
              </a:r>
              <a:endParaRPr lang="en-US" altLang="zh-CN" sz="2600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</a:endParaRPr>
            </a:p>
          </p:txBody>
        </p:sp>
      </p:grpSp>
      <p:grpSp>
        <p:nvGrpSpPr>
          <p:cNvPr id="43012" name="组合 1"/>
          <p:cNvGrpSpPr/>
          <p:nvPr/>
        </p:nvGrpSpPr>
        <p:grpSpPr bwMode="auto">
          <a:xfrm>
            <a:off x="1139825" y="2528888"/>
            <a:ext cx="6650038" cy="1260475"/>
            <a:chOff x="320" y="1580"/>
            <a:chExt cx="10689" cy="1985"/>
          </a:xfrm>
        </p:grpSpPr>
        <p:pic>
          <p:nvPicPr>
            <p:cNvPr id="43013" name="图片 2" descr="3476627"/>
            <p:cNvPicPr>
              <a:picLocks noChangeAspect="1"/>
            </p:cNvPicPr>
            <p:nvPr/>
          </p:nvPicPr>
          <p:blipFill>
            <a:blip r:embed="rId2" cstate="email"/>
            <a:srcRect/>
            <a:stretch>
              <a:fillRect/>
            </a:stretch>
          </p:blipFill>
          <p:spPr bwMode="auto">
            <a:xfrm>
              <a:off x="320" y="1580"/>
              <a:ext cx="726" cy="72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" name="文本框 3"/>
            <p:cNvSpPr txBox="1"/>
            <p:nvPr/>
          </p:nvSpPr>
          <p:spPr>
            <a:xfrm>
              <a:off x="1047" y="1580"/>
              <a:ext cx="9962" cy="1985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buFont typeface="Arial" panose="020B0604020202020204" pitchFamily="34" charset="0"/>
                <a:buNone/>
                <a:defRPr/>
              </a:pPr>
              <a:r>
                <a:rPr lang="zh-CN" altLang="en-US" sz="2800" b="1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+mn-lt"/>
                  <a:ea typeface="+mn-ea"/>
                </a:rPr>
                <a:t>句子 </a:t>
              </a:r>
              <a:r>
                <a:rPr lang="en-US" altLang="zh-CN" sz="2800" b="1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+mn-lt"/>
                  <a:ea typeface="+mn-ea"/>
                </a:rPr>
                <a:t>: </a:t>
              </a:r>
              <a:endParaRPr lang="en-US" altLang="zh-CN" sz="28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n-lt"/>
                <a:ea typeface="+mn-ea"/>
              </a:endParaRPr>
            </a:p>
            <a:p>
              <a:pPr marL="457200" indent="-457200" fontAlgn="auto">
                <a:spcBef>
                  <a:spcPts val="0"/>
                </a:spcBef>
                <a:spcAft>
                  <a:spcPts val="0"/>
                </a:spcAft>
                <a:buFont typeface="Wingdings" panose="05000000000000000000" charset="0"/>
                <a:buChar char="ü"/>
                <a:defRPr/>
              </a:pPr>
              <a:r>
                <a:rPr lang="en-US" altLang="zh-CN" sz="2400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</a:rPr>
                <a:t>I’ve got a new book.</a:t>
              </a:r>
              <a:r>
                <a:rPr sz="2400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+mn-ea"/>
                </a:rPr>
                <a:t> </a:t>
              </a:r>
              <a:endParaRPr sz="24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endParaRPr>
            </a:p>
            <a:p>
              <a:pPr marL="457200" indent="-457200" fontAlgn="auto">
                <a:spcBef>
                  <a:spcPts val="0"/>
                </a:spcBef>
                <a:spcAft>
                  <a:spcPts val="0"/>
                </a:spcAft>
                <a:buFont typeface="Wingdings" panose="05000000000000000000" charset="0"/>
                <a:buChar char="ü"/>
                <a:defRPr/>
              </a:pPr>
              <a:r>
                <a:rPr sz="2400">
                  <a:effectLst>
                    <a:outerShdw blurRad="38100" dist="19050" dir="2700000" algn="tl" rotWithShape="0">
                      <a:schemeClr val="dk1">
                        <a:alpha val="40000"/>
                      </a:schemeClr>
                    </a:outerShdw>
                  </a:effectLst>
                  <a:latin typeface="Times New Roman" panose="02020603050405020304" pitchFamily="18" charset="0"/>
                  <a:ea typeface="+mn-ea"/>
                  <a:cs typeface="Times New Roman" panose="02020603050405020304" pitchFamily="18" charset="0"/>
                  <a:sym typeface="+mn-ea"/>
                </a:rPr>
                <a:t>Have you got a new book too, Daming?</a:t>
              </a:r>
              <a:endParaRPr sz="24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imes New Roman" panose="02020603050405020304" pitchFamily="18" charset="0"/>
                <a:ea typeface="+mn-ea"/>
                <a:cs typeface="Times New Roman" panose="02020603050405020304" pitchFamily="18" charset="0"/>
                <a:sym typeface="+mn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3382010" y="187775"/>
            <a:ext cx="1916430" cy="52197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  <a:scene3d>
              <a:camera prst="orthographicFront"/>
              <a:lightRig rig="threePt" dir="t"/>
            </a:scene3d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</a:rPr>
              <a:t>课后作业</a:t>
            </a:r>
            <a:endParaRPr lang="zh-CN" altLang="en-US" sz="2800" b="1" dirty="0">
              <a:solidFill>
                <a:schemeClr val="accent6">
                  <a:lumMod val="7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39552" y="1851670"/>
            <a:ext cx="7853362" cy="7334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b="1" dirty="0">
                <a:solidFill>
                  <a:srgbClr val="D77C0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听并熟读单词与课文。</a:t>
            </a:r>
            <a:endParaRPr lang="zh-CN" altLang="en-US" sz="2800" b="1" dirty="0">
              <a:solidFill>
                <a:srgbClr val="D77C01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7"/>
          <p:cNvGrpSpPr/>
          <p:nvPr/>
        </p:nvGrpSpPr>
        <p:grpSpPr bwMode="auto">
          <a:xfrm>
            <a:off x="3941763" y="1311275"/>
            <a:ext cx="2895600" cy="804863"/>
            <a:chOff x="2771800" y="3287378"/>
            <a:chExt cx="3456384" cy="648072"/>
          </a:xfrm>
        </p:grpSpPr>
        <p:cxnSp>
          <p:nvCxnSpPr>
            <p:cNvPr id="11" name="直接连接符 3"/>
            <p:cNvCxnSpPr>
              <a:cxnSpLocks noChangeShapeType="1"/>
            </p:cNvCxnSpPr>
            <p:nvPr/>
          </p:nvCxnSpPr>
          <p:spPr bwMode="auto">
            <a:xfrm>
              <a:off x="2771800" y="3287378"/>
              <a:ext cx="3456384" cy="0"/>
            </a:xfrm>
            <a:prstGeom prst="line">
              <a:avLst/>
            </a:prstGeom>
            <a:noFill/>
            <a:ln w="28575" algn="ctr">
              <a:solidFill>
                <a:schemeClr val="bg1">
                  <a:lumMod val="65000"/>
                </a:schemeClr>
              </a:solidFill>
              <a:round/>
            </a:ln>
            <a:effectLst/>
          </p:spPr>
        </p:cxnSp>
        <p:cxnSp>
          <p:nvCxnSpPr>
            <p:cNvPr id="12" name="直接连接符 4"/>
            <p:cNvCxnSpPr>
              <a:cxnSpLocks noChangeShapeType="1"/>
            </p:cNvCxnSpPr>
            <p:nvPr/>
          </p:nvCxnSpPr>
          <p:spPr bwMode="auto">
            <a:xfrm>
              <a:off x="2771800" y="3503402"/>
              <a:ext cx="3456384" cy="0"/>
            </a:xfrm>
            <a:prstGeom prst="line">
              <a:avLst/>
            </a:prstGeom>
            <a:noFill/>
            <a:ln w="28575" algn="ctr">
              <a:solidFill>
                <a:schemeClr val="bg1">
                  <a:lumMod val="65000"/>
                </a:schemeClr>
              </a:solidFill>
              <a:round/>
            </a:ln>
            <a:effectLst/>
          </p:spPr>
        </p:cxnSp>
        <p:cxnSp>
          <p:nvCxnSpPr>
            <p:cNvPr id="14" name="直接连接符 5"/>
            <p:cNvCxnSpPr>
              <a:cxnSpLocks noChangeShapeType="1"/>
            </p:cNvCxnSpPr>
            <p:nvPr/>
          </p:nvCxnSpPr>
          <p:spPr bwMode="auto">
            <a:xfrm>
              <a:off x="2771800" y="3719426"/>
              <a:ext cx="3456384" cy="0"/>
            </a:xfrm>
            <a:prstGeom prst="line">
              <a:avLst/>
            </a:prstGeom>
            <a:noFill/>
            <a:ln w="28575" algn="ctr">
              <a:solidFill>
                <a:schemeClr val="bg1">
                  <a:lumMod val="65000"/>
                </a:schemeClr>
              </a:solidFill>
              <a:round/>
            </a:ln>
            <a:effectLst/>
          </p:spPr>
        </p:cxnSp>
        <p:cxnSp>
          <p:nvCxnSpPr>
            <p:cNvPr id="15" name="直接连接符 6"/>
            <p:cNvCxnSpPr>
              <a:cxnSpLocks noChangeShapeType="1"/>
            </p:cNvCxnSpPr>
            <p:nvPr/>
          </p:nvCxnSpPr>
          <p:spPr bwMode="auto">
            <a:xfrm>
              <a:off x="2771800" y="3935450"/>
              <a:ext cx="3456384" cy="0"/>
            </a:xfrm>
            <a:prstGeom prst="line">
              <a:avLst/>
            </a:prstGeom>
            <a:noFill/>
            <a:ln w="28575" algn="ctr">
              <a:solidFill>
                <a:schemeClr val="bg1">
                  <a:lumMod val="65000"/>
                </a:schemeClr>
              </a:solidFill>
              <a:round/>
            </a:ln>
            <a:effectLst/>
          </p:spPr>
        </p:cxnSp>
      </p:grpSp>
      <p:sp>
        <p:nvSpPr>
          <p:cNvPr id="2" name="文本框 1"/>
          <p:cNvSpPr txBox="1"/>
          <p:nvPr/>
        </p:nvSpPr>
        <p:spPr>
          <a:xfrm>
            <a:off x="3941763" y="1300163"/>
            <a:ext cx="2895600" cy="6762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80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omic Sans MS" panose="030F0702030302020204" charset="0"/>
                <a:ea typeface="汉仪晨妹子W" panose="02010600030101010101" charset="-122"/>
                <a:cs typeface="Comic Sans MS" panose="030F0702030302020204" charset="0"/>
              </a:rPr>
              <a:t>bed</a:t>
            </a:r>
            <a:endParaRPr lang="en-US" altLang="zh-CN" sz="3800" dirty="0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Comic Sans MS" panose="030F0702030302020204" charset="0"/>
              <a:ea typeface="汉仪晨妹子W" panose="02010600030101010101" charset="-122"/>
              <a:cs typeface="Comic Sans MS" panose="030F07020303020202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248025" y="2209800"/>
            <a:ext cx="4146550" cy="5222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 床</a:t>
            </a:r>
            <a:endParaRPr lang="zh-CN" altLang="en-US" sz="2800" b="1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3" name="TextBox 4"/>
          <p:cNvSpPr txBox="1">
            <a:spLocks noChangeArrowheads="1"/>
          </p:cNvSpPr>
          <p:nvPr/>
        </p:nvSpPr>
        <p:spPr bwMode="auto">
          <a:xfrm>
            <a:off x="3597275" y="187643"/>
            <a:ext cx="1916430" cy="52197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  <a:scene3d>
              <a:camera prst="orthographicFront"/>
              <a:lightRig rig="threePt" dir="t"/>
            </a:scene3d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</a:rPr>
              <a:t>单元新词</a:t>
            </a:r>
            <a:endParaRPr lang="zh-CN" altLang="en-US" sz="2800" b="1" dirty="0">
              <a:solidFill>
                <a:schemeClr val="accent6">
                  <a:lumMod val="7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552825" y="2875280"/>
            <a:ext cx="5500370" cy="64516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Times New Roman" panose="02020603050405020304" pitchFamily="18" charset="0"/>
                <a:ea typeface="方正大标宋_GBK" panose="02010600030101010101" charset="-122"/>
                <a:cs typeface="Times New Roman" panose="02020603050405020304" pitchFamily="18" charset="0"/>
                <a:sym typeface="+mn-ea"/>
              </a:rPr>
              <a:t>巧记</a:t>
            </a:r>
            <a:r>
              <a:rPr lang="zh-CN" altLang="en-US" sz="2400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Times New Roman" panose="02020603050405020304" pitchFamily="18" charset="0"/>
                <a:ea typeface="方正大标宋_GBK" panose="02010600030101010101" charset="-122"/>
                <a:cs typeface="Times New Roman" panose="02020603050405020304" pitchFamily="18" charset="0"/>
                <a:sym typeface="+mn-ea"/>
              </a:rPr>
              <a:t>  </a:t>
            </a:r>
            <a:r>
              <a:rPr lang="en-US" altLang="zh-CN" sz="2400" dirty="0">
                <a:latin typeface="Times New Roman" panose="02020603050405020304" pitchFamily="18" charset="0"/>
                <a:ea typeface="方正大标宋_GBK" panose="02010600030101010101" charset="-122"/>
                <a:cs typeface="Times New Roman" panose="02020603050405020304" pitchFamily="18" charset="0"/>
                <a:sym typeface="+mn-ea"/>
              </a:rPr>
              <a:t>b 与 d </a:t>
            </a:r>
            <a:r>
              <a:rPr lang="en-US" altLang="zh-CN" sz="2400" b="1" dirty="0" err="1">
                <a:latin typeface="Times New Roman" panose="02020603050405020304" pitchFamily="18" charset="0"/>
                <a:ea typeface="方正大标宋_GBK" panose="02010600030101010101" charset="-122"/>
                <a:cs typeface="Times New Roman" panose="02020603050405020304" pitchFamily="18" charset="0"/>
                <a:sym typeface="+mn-ea"/>
              </a:rPr>
              <a:t>两头站，一人e</a:t>
            </a:r>
            <a:r>
              <a:rPr lang="en-US" altLang="zh-CN" sz="2400" b="1" dirty="0">
                <a:latin typeface="Times New Roman" panose="02020603050405020304" pitchFamily="18" charset="0"/>
                <a:ea typeface="方正大标宋_GBK" panose="02010600030101010101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2400" b="1" dirty="0" err="1">
                <a:latin typeface="Times New Roman" panose="02020603050405020304" pitchFamily="18" charset="0"/>
                <a:ea typeface="方正大标宋_GBK" panose="02010600030101010101" charset="-122"/>
                <a:cs typeface="Times New Roman" panose="02020603050405020304" pitchFamily="18" charset="0"/>
                <a:sym typeface="+mn-ea"/>
              </a:rPr>
              <a:t>躺中间</a:t>
            </a:r>
            <a:r>
              <a:rPr lang="en-US" altLang="zh-CN" sz="2400" b="1" dirty="0">
                <a:latin typeface="Times New Roman" panose="02020603050405020304" pitchFamily="18" charset="0"/>
                <a:ea typeface="方正大标宋_GBK" panose="02010600030101010101" charset="-122"/>
                <a:cs typeface="Times New Roman" panose="02020603050405020304" pitchFamily="18" charset="0"/>
                <a:sym typeface="+mn-ea"/>
              </a:rPr>
              <a:t>。</a:t>
            </a:r>
            <a:endParaRPr lang="en-US" altLang="zh-CN" sz="2400" b="1" dirty="0">
              <a:latin typeface="Times New Roman" panose="02020603050405020304" pitchFamily="18" charset="0"/>
              <a:ea typeface="方正大标宋_GBK" panose="02010600030101010101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571875" y="3404870"/>
            <a:ext cx="5500370" cy="64516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Times New Roman" panose="02020603050405020304" pitchFamily="18" charset="0"/>
                <a:ea typeface="方正大标宋_GBK" panose="02010600030101010101" charset="-122"/>
                <a:cs typeface="Times New Roman" panose="02020603050405020304" pitchFamily="18" charset="0"/>
                <a:sym typeface="+mn-ea"/>
              </a:rPr>
              <a:t>短语</a:t>
            </a:r>
            <a:r>
              <a:rPr lang="zh-CN" altLang="en-US" sz="2400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Times New Roman" panose="02020603050405020304" pitchFamily="18" charset="0"/>
                <a:ea typeface="方正大标宋_GBK" panose="02010600030101010101" charset="-122"/>
                <a:cs typeface="Times New Roman" panose="02020603050405020304" pitchFamily="18" charset="0"/>
                <a:sym typeface="+mn-ea"/>
              </a:rPr>
              <a:t>  </a:t>
            </a:r>
            <a:r>
              <a:rPr lang="en-US" altLang="zh-CN" sz="2400" dirty="0">
                <a:latin typeface="Times New Roman" panose="02020603050405020304" pitchFamily="18" charset="0"/>
                <a:ea typeface="方正大标宋_GBK" panose="02010600030101010101" charset="-122"/>
                <a:cs typeface="Times New Roman" panose="02020603050405020304" pitchFamily="18" charset="0"/>
                <a:sym typeface="+mn-ea"/>
              </a:rPr>
              <a:t>go to bed </a:t>
            </a:r>
            <a:r>
              <a:rPr lang="en-US" altLang="zh-CN" sz="2400" b="1" dirty="0" err="1">
                <a:latin typeface="Times New Roman" panose="02020603050405020304" pitchFamily="18" charset="0"/>
                <a:ea typeface="方正大标宋_GBK" panose="02010600030101010101" charset="-122"/>
                <a:cs typeface="Times New Roman" panose="02020603050405020304" pitchFamily="18" charset="0"/>
                <a:sym typeface="+mn-ea"/>
              </a:rPr>
              <a:t>上床睡觉</a:t>
            </a:r>
            <a:endParaRPr lang="en-US" altLang="zh-CN" sz="2400" b="1" dirty="0">
              <a:latin typeface="Times New Roman" panose="02020603050405020304" pitchFamily="18" charset="0"/>
              <a:ea typeface="方正大标宋_GBK" panose="02010600030101010101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568700" y="3994150"/>
            <a:ext cx="5583555" cy="64516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Times New Roman" panose="02020603050405020304" pitchFamily="18" charset="0"/>
                <a:ea typeface="方正大标宋_GBK" panose="02010600030101010101" charset="-122"/>
                <a:cs typeface="Times New Roman" panose="02020603050405020304" pitchFamily="18" charset="0"/>
                <a:sym typeface="+mn-ea"/>
              </a:rPr>
              <a:t>例句</a:t>
            </a:r>
            <a:r>
              <a:rPr lang="zh-CN" altLang="en-US" sz="2400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Times New Roman" panose="02020603050405020304" pitchFamily="18" charset="0"/>
                <a:ea typeface="方正大标宋_GBK" panose="02010600030101010101" charset="-122"/>
                <a:cs typeface="Times New Roman" panose="02020603050405020304" pitchFamily="18" charset="0"/>
                <a:sym typeface="+mn-ea"/>
              </a:rPr>
              <a:t>  </a:t>
            </a:r>
            <a:r>
              <a:rPr lang="en-US" altLang="zh-CN" sz="2400" dirty="0">
                <a:latin typeface="Times New Roman" panose="02020603050405020304" pitchFamily="18" charset="0"/>
                <a:ea typeface="方正大标宋_GBK" panose="02010600030101010101" charset="-122"/>
                <a:cs typeface="Times New Roman" panose="02020603050405020304" pitchFamily="18" charset="0"/>
                <a:sym typeface="+mn-ea"/>
              </a:rPr>
              <a:t>The </a:t>
            </a:r>
            <a:r>
              <a:rPr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ea typeface="方正大标宋_GBK" panose="02010600030101010101" charset="-122"/>
                <a:cs typeface="Times New Roman" panose="02020603050405020304" pitchFamily="18" charset="0"/>
                <a:sym typeface="+mn-ea"/>
              </a:rPr>
              <a:t>bed</a:t>
            </a:r>
            <a:r>
              <a:rPr lang="en-US" altLang="zh-CN" sz="2400" dirty="0">
                <a:latin typeface="Times New Roman" panose="02020603050405020304" pitchFamily="18" charset="0"/>
                <a:ea typeface="方正大标宋_GBK" panose="02010600030101010101" charset="-122"/>
                <a:cs typeface="Times New Roman" panose="02020603050405020304" pitchFamily="18" charset="0"/>
                <a:sym typeface="+mn-ea"/>
              </a:rPr>
              <a:t> is broken. </a:t>
            </a:r>
            <a:r>
              <a:rPr lang="en-US" altLang="zh-CN" sz="2400" b="1" dirty="0" err="1">
                <a:latin typeface="Times New Roman" panose="02020603050405020304" pitchFamily="18" charset="0"/>
                <a:ea typeface="方正大标宋_GBK" panose="02010600030101010101" charset="-122"/>
                <a:cs typeface="Times New Roman" panose="02020603050405020304" pitchFamily="18" charset="0"/>
                <a:sym typeface="+mn-ea"/>
              </a:rPr>
              <a:t>那张床坏了</a:t>
            </a:r>
            <a:r>
              <a:rPr lang="en-US" altLang="zh-CN" sz="2400" b="1" dirty="0">
                <a:latin typeface="Times New Roman" panose="02020603050405020304" pitchFamily="18" charset="0"/>
                <a:ea typeface="方正大标宋_GBK" panose="02010600030101010101" charset="-122"/>
                <a:cs typeface="Times New Roman" panose="02020603050405020304" pitchFamily="18" charset="0"/>
                <a:sym typeface="+mn-ea"/>
              </a:rPr>
              <a:t>。</a:t>
            </a:r>
            <a:endParaRPr lang="en-US" altLang="zh-CN" sz="2400" b="1" dirty="0">
              <a:latin typeface="Times New Roman" panose="02020603050405020304" pitchFamily="18" charset="0"/>
              <a:ea typeface="方正大标宋_GBK" panose="02010600030101010101" charset="-122"/>
              <a:cs typeface="Times New Roman" panose="02020603050405020304" pitchFamily="18" charset="0"/>
              <a:sym typeface="+mn-ea"/>
            </a:endParaRPr>
          </a:p>
        </p:txBody>
      </p:sp>
      <p:pic>
        <p:nvPicPr>
          <p:cNvPr id="13320" name="图片 5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2FFE5"/>
              </a:clrFrom>
              <a:clrTo>
                <a:srgbClr val="F2FFE5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3850" y="1347788"/>
            <a:ext cx="3160713" cy="2887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7"/>
          <p:cNvGrpSpPr/>
          <p:nvPr/>
        </p:nvGrpSpPr>
        <p:grpSpPr bwMode="auto">
          <a:xfrm>
            <a:off x="3941763" y="1311275"/>
            <a:ext cx="2895600" cy="804863"/>
            <a:chOff x="2771800" y="3287378"/>
            <a:chExt cx="3456384" cy="648072"/>
          </a:xfrm>
        </p:grpSpPr>
        <p:cxnSp>
          <p:nvCxnSpPr>
            <p:cNvPr id="11" name="直接连接符 3"/>
            <p:cNvCxnSpPr>
              <a:cxnSpLocks noChangeShapeType="1"/>
            </p:cNvCxnSpPr>
            <p:nvPr/>
          </p:nvCxnSpPr>
          <p:spPr bwMode="auto">
            <a:xfrm>
              <a:off x="2771800" y="3287378"/>
              <a:ext cx="3456384" cy="0"/>
            </a:xfrm>
            <a:prstGeom prst="line">
              <a:avLst/>
            </a:prstGeom>
            <a:noFill/>
            <a:ln w="28575" algn="ctr">
              <a:solidFill>
                <a:schemeClr val="bg1">
                  <a:lumMod val="65000"/>
                </a:schemeClr>
              </a:solidFill>
              <a:round/>
            </a:ln>
            <a:effectLst/>
          </p:spPr>
        </p:cxnSp>
        <p:cxnSp>
          <p:nvCxnSpPr>
            <p:cNvPr id="12" name="直接连接符 4"/>
            <p:cNvCxnSpPr>
              <a:cxnSpLocks noChangeShapeType="1"/>
            </p:cNvCxnSpPr>
            <p:nvPr/>
          </p:nvCxnSpPr>
          <p:spPr bwMode="auto">
            <a:xfrm>
              <a:off x="2771800" y="3503402"/>
              <a:ext cx="3456384" cy="0"/>
            </a:xfrm>
            <a:prstGeom prst="line">
              <a:avLst/>
            </a:prstGeom>
            <a:noFill/>
            <a:ln w="28575" algn="ctr">
              <a:solidFill>
                <a:schemeClr val="bg1">
                  <a:lumMod val="65000"/>
                </a:schemeClr>
              </a:solidFill>
              <a:round/>
            </a:ln>
            <a:effectLst/>
          </p:spPr>
        </p:cxnSp>
        <p:cxnSp>
          <p:nvCxnSpPr>
            <p:cNvPr id="14" name="直接连接符 5"/>
            <p:cNvCxnSpPr>
              <a:cxnSpLocks noChangeShapeType="1"/>
            </p:cNvCxnSpPr>
            <p:nvPr/>
          </p:nvCxnSpPr>
          <p:spPr bwMode="auto">
            <a:xfrm>
              <a:off x="2771800" y="3719426"/>
              <a:ext cx="3456384" cy="0"/>
            </a:xfrm>
            <a:prstGeom prst="line">
              <a:avLst/>
            </a:prstGeom>
            <a:noFill/>
            <a:ln w="28575" algn="ctr">
              <a:solidFill>
                <a:schemeClr val="bg1">
                  <a:lumMod val="65000"/>
                </a:schemeClr>
              </a:solidFill>
              <a:round/>
            </a:ln>
            <a:effectLst/>
          </p:spPr>
        </p:cxnSp>
        <p:cxnSp>
          <p:nvCxnSpPr>
            <p:cNvPr id="15" name="直接连接符 6"/>
            <p:cNvCxnSpPr>
              <a:cxnSpLocks noChangeShapeType="1"/>
            </p:cNvCxnSpPr>
            <p:nvPr/>
          </p:nvCxnSpPr>
          <p:spPr bwMode="auto">
            <a:xfrm>
              <a:off x="2771800" y="3935450"/>
              <a:ext cx="3456384" cy="0"/>
            </a:xfrm>
            <a:prstGeom prst="line">
              <a:avLst/>
            </a:prstGeom>
            <a:noFill/>
            <a:ln w="28575" algn="ctr">
              <a:solidFill>
                <a:schemeClr val="bg1">
                  <a:lumMod val="65000"/>
                </a:schemeClr>
              </a:solidFill>
              <a:round/>
            </a:ln>
            <a:effectLst/>
          </p:spPr>
        </p:cxnSp>
      </p:grpSp>
      <p:sp>
        <p:nvSpPr>
          <p:cNvPr id="2" name="文本框 1"/>
          <p:cNvSpPr txBox="1"/>
          <p:nvPr/>
        </p:nvSpPr>
        <p:spPr>
          <a:xfrm>
            <a:off x="3941763" y="1300163"/>
            <a:ext cx="2895600" cy="6762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80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omic Sans MS" panose="030F0702030302020204" charset="0"/>
                <a:ea typeface="汉仪晨妹子W" panose="02010600030101010101" charset="-122"/>
                <a:cs typeface="Comic Sans MS" panose="030F0702030302020204" charset="0"/>
              </a:rPr>
              <a:t>line</a:t>
            </a:r>
            <a:endParaRPr lang="en-US" altLang="zh-CN" sz="3800" dirty="0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Comic Sans MS" panose="030F0702030302020204" charset="0"/>
              <a:ea typeface="汉仪晨妹子W" panose="02010600030101010101" charset="-122"/>
              <a:cs typeface="Comic Sans MS" panose="030F07020303020202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248025" y="2209800"/>
            <a:ext cx="3697288" cy="5222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   线，绳，金属丝</a:t>
            </a:r>
            <a:endParaRPr lang="zh-CN" altLang="en-US" sz="2800" b="1" dirty="0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460750" y="2995930"/>
            <a:ext cx="5750560" cy="64516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Times New Roman" panose="02020603050405020304" pitchFamily="18" charset="0"/>
                <a:ea typeface="方正大标宋_GBK" panose="02010600030101010101" charset="-122"/>
                <a:cs typeface="Times New Roman" panose="02020603050405020304" pitchFamily="18" charset="0"/>
                <a:sym typeface="+mn-ea"/>
              </a:rPr>
              <a:t>形近</a:t>
            </a:r>
            <a:r>
              <a:rPr lang="zh-CN" altLang="en-US" sz="2400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Times New Roman" panose="02020603050405020304" pitchFamily="18" charset="0"/>
                <a:ea typeface="方正大标宋_GBK" panose="02010600030101010101" charset="-122"/>
                <a:cs typeface="Times New Roman" panose="02020603050405020304" pitchFamily="18" charset="0"/>
                <a:sym typeface="+mn-ea"/>
              </a:rPr>
              <a:t>  </a:t>
            </a:r>
            <a:r>
              <a:rPr lang="en-US" altLang="zh-CN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方正大标宋_GBK" panose="02010600030101010101" charset="-122"/>
                <a:cs typeface="Times New Roman" panose="02020603050405020304" pitchFamily="18" charset="0"/>
                <a:sym typeface="+mn-ea"/>
              </a:rPr>
              <a:t>f</a:t>
            </a:r>
            <a:r>
              <a:rPr lang="en-US" altLang="zh-CN" sz="2400" dirty="0" err="1">
                <a:latin typeface="Times New Roman" panose="02020603050405020304" pitchFamily="18" charset="0"/>
                <a:ea typeface="方正大标宋_GBK" panose="02010600030101010101" charset="-122"/>
                <a:cs typeface="Times New Roman" panose="02020603050405020304" pitchFamily="18" charset="0"/>
                <a:sym typeface="+mn-ea"/>
              </a:rPr>
              <a:t>ine</a:t>
            </a:r>
            <a:r>
              <a:rPr lang="en-US" altLang="zh-CN" sz="2400" b="1" dirty="0" err="1">
                <a:latin typeface="Times New Roman" panose="02020603050405020304" pitchFamily="18" charset="0"/>
                <a:ea typeface="方正大标宋_GBK" panose="02010600030101010101" charset="-122"/>
                <a:cs typeface="Times New Roman" panose="02020603050405020304" pitchFamily="18" charset="0"/>
                <a:sym typeface="+mn-ea"/>
              </a:rPr>
              <a:t>（形容词）好的</a:t>
            </a:r>
            <a:r>
              <a:rPr lang="en-US" altLang="zh-CN" sz="2400" b="1" dirty="0">
                <a:latin typeface="Times New Roman" panose="02020603050405020304" pitchFamily="18" charset="0"/>
                <a:ea typeface="方正大标宋_GBK" panose="02010600030101010101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2400" dirty="0" err="1">
                <a:solidFill>
                  <a:srgbClr val="FF0000"/>
                </a:solidFill>
                <a:latin typeface="Times New Roman" panose="02020603050405020304" pitchFamily="18" charset="0"/>
                <a:ea typeface="方正大标宋_GBK" panose="02010600030101010101" charset="-122"/>
                <a:cs typeface="Times New Roman" panose="02020603050405020304" pitchFamily="18" charset="0"/>
                <a:sym typeface="+mn-ea"/>
              </a:rPr>
              <a:t>n</a:t>
            </a:r>
            <a:r>
              <a:rPr lang="en-US" altLang="zh-CN" sz="2400" dirty="0" err="1">
                <a:latin typeface="Times New Roman" panose="02020603050405020304" pitchFamily="18" charset="0"/>
                <a:ea typeface="方正大标宋_GBK" panose="02010600030101010101" charset="-122"/>
                <a:cs typeface="Times New Roman" panose="02020603050405020304" pitchFamily="18" charset="0"/>
                <a:sym typeface="+mn-ea"/>
              </a:rPr>
              <a:t>ine</a:t>
            </a:r>
            <a:r>
              <a:rPr lang="en-US" altLang="zh-CN" sz="2400" b="1" dirty="0" err="1">
                <a:latin typeface="Times New Roman" panose="02020603050405020304" pitchFamily="18" charset="0"/>
                <a:ea typeface="方正大标宋_GBK" panose="02010600030101010101" charset="-122"/>
                <a:cs typeface="Times New Roman" panose="02020603050405020304" pitchFamily="18" charset="0"/>
                <a:sym typeface="+mn-ea"/>
              </a:rPr>
              <a:t>（数词）九</a:t>
            </a:r>
            <a:endParaRPr lang="en-US" altLang="zh-CN" sz="2400" b="1" dirty="0">
              <a:latin typeface="Times New Roman" panose="02020603050405020304" pitchFamily="18" charset="0"/>
              <a:ea typeface="方正大标宋_GBK" panose="02010600030101010101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3" name="TextBox 4"/>
          <p:cNvSpPr txBox="1">
            <a:spLocks noChangeArrowheads="1"/>
          </p:cNvSpPr>
          <p:nvPr/>
        </p:nvSpPr>
        <p:spPr bwMode="auto">
          <a:xfrm>
            <a:off x="3597275" y="187643"/>
            <a:ext cx="1916430" cy="52197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  <a:scene3d>
              <a:camera prst="orthographicFront"/>
              <a:lightRig rig="threePt" dir="t"/>
            </a:scene3d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</a:rPr>
              <a:t>单元新词</a:t>
            </a:r>
            <a:endParaRPr lang="zh-CN" altLang="en-US" sz="2800" b="1" dirty="0">
              <a:solidFill>
                <a:schemeClr val="accent6">
                  <a:lumMod val="7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465195" y="3570605"/>
            <a:ext cx="5500370" cy="119888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Times New Roman" panose="02020603050405020304" pitchFamily="18" charset="0"/>
                <a:ea typeface="方正大标宋_GBK" panose="02010600030101010101" charset="-122"/>
                <a:cs typeface="Times New Roman" panose="02020603050405020304" pitchFamily="18" charset="0"/>
                <a:sym typeface="+mn-ea"/>
              </a:rPr>
              <a:t>例句</a:t>
            </a:r>
            <a:r>
              <a:rPr lang="zh-CN" altLang="en-US" sz="2400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Times New Roman" panose="02020603050405020304" pitchFamily="18" charset="0"/>
                <a:ea typeface="方正大标宋_GBK" panose="02010600030101010101" charset="-122"/>
                <a:cs typeface="Times New Roman" panose="02020603050405020304" pitchFamily="18" charset="0"/>
                <a:sym typeface="+mn-ea"/>
              </a:rPr>
              <a:t>  </a:t>
            </a:r>
            <a:r>
              <a:rPr sz="2400" dirty="0">
                <a:latin typeface="Times New Roman" panose="02020603050405020304" pitchFamily="18" charset="0"/>
                <a:ea typeface="方正大标宋_GBK" panose="02010600030101010101" charset="-122"/>
                <a:cs typeface="Times New Roman" panose="02020603050405020304" pitchFamily="18" charset="0"/>
                <a:sym typeface="+mn-ea"/>
              </a:rPr>
              <a:t>Your clothes are still on the</a:t>
            </a:r>
            <a:r>
              <a:rPr sz="2400" dirty="0">
                <a:solidFill>
                  <a:srgbClr val="FF0000"/>
                </a:solidFill>
                <a:latin typeface="Times New Roman" panose="02020603050405020304" pitchFamily="18" charset="0"/>
                <a:ea typeface="方正大标宋_GBK" panose="02010600030101010101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方正大标宋_GBK" panose="02010600030101010101" charset="-122"/>
                <a:cs typeface="Times New Roman" panose="02020603050405020304" pitchFamily="18" charset="0"/>
                <a:sym typeface="+mn-ea"/>
              </a:rPr>
              <a:t>line</a:t>
            </a:r>
            <a:r>
              <a:rPr sz="2400" dirty="0">
                <a:latin typeface="Times New Roman" panose="02020603050405020304" pitchFamily="18" charset="0"/>
                <a:ea typeface="方正大标宋_GBK" panose="02010600030101010101" charset="-122"/>
                <a:cs typeface="Times New Roman" panose="02020603050405020304" pitchFamily="18" charset="0"/>
                <a:sym typeface="+mn-ea"/>
              </a:rPr>
              <a:t>.</a:t>
            </a:r>
            <a:endParaRPr sz="2400" dirty="0">
              <a:latin typeface="Times New Roman" panose="02020603050405020304" pitchFamily="18" charset="0"/>
              <a:ea typeface="方正大标宋_GBK" panose="02010600030101010101" charset="-122"/>
              <a:cs typeface="Times New Roman" panose="02020603050405020304" pitchFamily="18" charset="0"/>
              <a:sym typeface="+mn-ea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2400" dirty="0">
                <a:latin typeface="Times New Roman" panose="02020603050405020304" pitchFamily="18" charset="0"/>
                <a:ea typeface="方正大标宋_GBK" panose="02010600030101010101" charset="-122"/>
                <a:cs typeface="Times New Roman" panose="02020603050405020304" pitchFamily="18" charset="0"/>
                <a:sym typeface="+mn-ea"/>
              </a:rPr>
              <a:t>          </a:t>
            </a:r>
            <a:r>
              <a:rPr sz="2400" b="1" dirty="0" err="1">
                <a:latin typeface="Times New Roman" panose="02020603050405020304" pitchFamily="18" charset="0"/>
                <a:ea typeface="方正大标宋_GBK" panose="02010600030101010101" charset="-122"/>
                <a:cs typeface="Times New Roman" panose="02020603050405020304" pitchFamily="18" charset="0"/>
                <a:sym typeface="+mn-ea"/>
              </a:rPr>
              <a:t>你的衣服还在绳子上</a:t>
            </a:r>
            <a:r>
              <a:rPr sz="2400" b="1" dirty="0">
                <a:latin typeface="Times New Roman" panose="02020603050405020304" pitchFamily="18" charset="0"/>
                <a:ea typeface="方正大标宋_GBK" panose="02010600030101010101" charset="-122"/>
                <a:cs typeface="Times New Roman" panose="02020603050405020304" pitchFamily="18" charset="0"/>
                <a:sym typeface="+mn-ea"/>
              </a:rPr>
              <a:t>。</a:t>
            </a:r>
            <a:endParaRPr sz="2400" b="1" dirty="0">
              <a:latin typeface="Times New Roman" panose="02020603050405020304" pitchFamily="18" charset="0"/>
              <a:ea typeface="方正大标宋_GBK" panose="02010600030101010101" charset="-122"/>
              <a:cs typeface="Times New Roman" panose="02020603050405020304" pitchFamily="18" charset="0"/>
              <a:sym typeface="+mn-ea"/>
            </a:endParaRPr>
          </a:p>
        </p:txBody>
      </p:sp>
      <p:pic>
        <p:nvPicPr>
          <p:cNvPr id="15367" name="图片 4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E5F2"/>
              </a:clrFrom>
              <a:clrTo>
                <a:srgbClr val="FFE5F2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82550" y="1628775"/>
            <a:ext cx="3640138" cy="2428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7"/>
          <p:cNvGrpSpPr/>
          <p:nvPr/>
        </p:nvGrpSpPr>
        <p:grpSpPr bwMode="auto">
          <a:xfrm>
            <a:off x="3941763" y="1311275"/>
            <a:ext cx="2895600" cy="804863"/>
            <a:chOff x="2771800" y="3287378"/>
            <a:chExt cx="3456384" cy="648072"/>
          </a:xfrm>
        </p:grpSpPr>
        <p:cxnSp>
          <p:nvCxnSpPr>
            <p:cNvPr id="11" name="直接连接符 3"/>
            <p:cNvCxnSpPr>
              <a:cxnSpLocks noChangeShapeType="1"/>
            </p:cNvCxnSpPr>
            <p:nvPr/>
          </p:nvCxnSpPr>
          <p:spPr bwMode="auto">
            <a:xfrm>
              <a:off x="2771800" y="3287378"/>
              <a:ext cx="3456384" cy="0"/>
            </a:xfrm>
            <a:prstGeom prst="line">
              <a:avLst/>
            </a:prstGeom>
            <a:noFill/>
            <a:ln w="28575" algn="ctr">
              <a:solidFill>
                <a:schemeClr val="bg1">
                  <a:lumMod val="65000"/>
                </a:schemeClr>
              </a:solidFill>
              <a:round/>
            </a:ln>
            <a:effectLst/>
          </p:spPr>
        </p:cxnSp>
        <p:cxnSp>
          <p:nvCxnSpPr>
            <p:cNvPr id="12" name="直接连接符 4"/>
            <p:cNvCxnSpPr>
              <a:cxnSpLocks noChangeShapeType="1"/>
            </p:cNvCxnSpPr>
            <p:nvPr/>
          </p:nvCxnSpPr>
          <p:spPr bwMode="auto">
            <a:xfrm>
              <a:off x="2771800" y="3503402"/>
              <a:ext cx="3456384" cy="0"/>
            </a:xfrm>
            <a:prstGeom prst="line">
              <a:avLst/>
            </a:prstGeom>
            <a:noFill/>
            <a:ln w="28575" algn="ctr">
              <a:solidFill>
                <a:schemeClr val="bg1">
                  <a:lumMod val="65000"/>
                </a:schemeClr>
              </a:solidFill>
              <a:round/>
            </a:ln>
            <a:effectLst/>
          </p:spPr>
        </p:cxnSp>
        <p:cxnSp>
          <p:nvCxnSpPr>
            <p:cNvPr id="14" name="直接连接符 5"/>
            <p:cNvCxnSpPr>
              <a:cxnSpLocks noChangeShapeType="1"/>
            </p:cNvCxnSpPr>
            <p:nvPr/>
          </p:nvCxnSpPr>
          <p:spPr bwMode="auto">
            <a:xfrm>
              <a:off x="2771800" y="3719426"/>
              <a:ext cx="3456384" cy="0"/>
            </a:xfrm>
            <a:prstGeom prst="line">
              <a:avLst/>
            </a:prstGeom>
            <a:noFill/>
            <a:ln w="28575" algn="ctr">
              <a:solidFill>
                <a:schemeClr val="bg1">
                  <a:lumMod val="65000"/>
                </a:schemeClr>
              </a:solidFill>
              <a:round/>
            </a:ln>
            <a:effectLst/>
          </p:spPr>
        </p:cxnSp>
        <p:cxnSp>
          <p:nvCxnSpPr>
            <p:cNvPr id="15" name="直接连接符 6"/>
            <p:cNvCxnSpPr>
              <a:cxnSpLocks noChangeShapeType="1"/>
            </p:cNvCxnSpPr>
            <p:nvPr/>
          </p:nvCxnSpPr>
          <p:spPr bwMode="auto">
            <a:xfrm>
              <a:off x="2771800" y="3935450"/>
              <a:ext cx="3456384" cy="0"/>
            </a:xfrm>
            <a:prstGeom prst="line">
              <a:avLst/>
            </a:prstGeom>
            <a:noFill/>
            <a:ln w="28575" algn="ctr">
              <a:solidFill>
                <a:schemeClr val="bg1">
                  <a:lumMod val="65000"/>
                </a:schemeClr>
              </a:solidFill>
              <a:round/>
            </a:ln>
            <a:effectLst/>
          </p:spPr>
        </p:cxnSp>
      </p:grpSp>
      <p:sp>
        <p:nvSpPr>
          <p:cNvPr id="2" name="文本框 1"/>
          <p:cNvSpPr txBox="1"/>
          <p:nvPr/>
        </p:nvSpPr>
        <p:spPr>
          <a:xfrm>
            <a:off x="3941763" y="1300163"/>
            <a:ext cx="2895600" cy="6762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800" dirty="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omic Sans MS" panose="030F0702030302020204" charset="0"/>
                <a:ea typeface="汉仪晨妹子W" panose="02010600030101010101" charset="-122"/>
                <a:cs typeface="Comic Sans MS" panose="030F0702030302020204" charset="0"/>
              </a:rPr>
              <a:t>about</a:t>
            </a:r>
            <a:endParaRPr lang="en-US" altLang="zh-CN" sz="3800" dirty="0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Comic Sans MS" panose="030F0702030302020204" charset="0"/>
              <a:ea typeface="汉仪晨妹子W" panose="02010600030101010101" charset="-122"/>
              <a:cs typeface="Comic Sans MS" panose="030F07020303020202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248025" y="2209800"/>
            <a:ext cx="3649663" cy="5222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   关于</a:t>
            </a:r>
            <a:endParaRPr lang="zh-CN" altLang="en-US" sz="2800" b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3" name="TextBox 4"/>
          <p:cNvSpPr txBox="1">
            <a:spLocks noChangeArrowheads="1"/>
          </p:cNvSpPr>
          <p:nvPr/>
        </p:nvSpPr>
        <p:spPr bwMode="auto">
          <a:xfrm>
            <a:off x="3597275" y="187643"/>
            <a:ext cx="1916430" cy="52197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  <a:scene3d>
              <a:camera prst="orthographicFront"/>
              <a:lightRig rig="threePt" dir="t"/>
            </a:scene3d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</a:rPr>
              <a:t>单元新词</a:t>
            </a:r>
            <a:endParaRPr lang="zh-CN" altLang="en-US" sz="2800" b="1" dirty="0">
              <a:solidFill>
                <a:schemeClr val="accent6">
                  <a:lumMod val="7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540760" y="2922270"/>
            <a:ext cx="5761990" cy="64516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Times New Roman" panose="02020603050405020304" pitchFamily="18" charset="0"/>
                <a:ea typeface="方正大标宋_GBK" panose="02010600030101010101" charset="-122"/>
                <a:cs typeface="Times New Roman" panose="02020603050405020304" pitchFamily="18" charset="0"/>
                <a:sym typeface="+mn-ea"/>
              </a:rPr>
              <a:t>联想</a:t>
            </a:r>
            <a:r>
              <a:rPr lang="zh-CN" altLang="en-US" sz="240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Times New Roman" panose="02020603050405020304" pitchFamily="18" charset="0"/>
                <a:ea typeface="方正大标宋_GBK" panose="02010600030101010101" charset="-122"/>
                <a:cs typeface="Times New Roman" panose="02020603050405020304" pitchFamily="18" charset="0"/>
                <a:sym typeface="+mn-ea"/>
              </a:rPr>
              <a:t>  </a:t>
            </a:r>
            <a:r>
              <a:rPr lang="en-US" altLang="zh-CN" sz="2400">
                <a:latin typeface="Times New Roman" panose="02020603050405020304" pitchFamily="18" charset="0"/>
                <a:ea typeface="方正大标宋_GBK" panose="02010600030101010101" charset="-122"/>
                <a:cs typeface="Times New Roman" panose="02020603050405020304" pitchFamily="18" charset="0"/>
                <a:sym typeface="+mn-ea"/>
              </a:rPr>
              <a:t>about</a:t>
            </a:r>
            <a:r>
              <a:rPr lang="en-US" altLang="zh-CN" sz="2400" b="1">
                <a:latin typeface="Times New Roman" panose="02020603050405020304" pitchFamily="18" charset="0"/>
                <a:ea typeface="方正大标宋_GBK" panose="02010600030101010101" charset="-122"/>
                <a:cs typeface="Times New Roman" panose="02020603050405020304" pitchFamily="18" charset="0"/>
                <a:sym typeface="+mn-ea"/>
              </a:rPr>
              <a:t>（副词）大约</a:t>
            </a:r>
            <a:endParaRPr lang="en-US" altLang="zh-CN" sz="2400" b="1">
              <a:latin typeface="Times New Roman" panose="02020603050405020304" pitchFamily="18" charset="0"/>
              <a:ea typeface="方正大标宋_GBK" panose="02010600030101010101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512820" y="3463925"/>
            <a:ext cx="5500370" cy="119888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Times New Roman" panose="02020603050405020304" pitchFamily="18" charset="0"/>
                <a:ea typeface="方正大标宋_GBK" panose="02010600030101010101" charset="-122"/>
                <a:cs typeface="Times New Roman" panose="02020603050405020304" pitchFamily="18" charset="0"/>
                <a:sym typeface="+mn-ea"/>
              </a:rPr>
              <a:t>例句</a:t>
            </a:r>
            <a:r>
              <a:rPr lang="zh-CN" altLang="en-US" sz="240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Times New Roman" panose="02020603050405020304" pitchFamily="18" charset="0"/>
                <a:ea typeface="方正大标宋_GBK" panose="02010600030101010101" charset="-122"/>
                <a:cs typeface="Times New Roman" panose="02020603050405020304" pitchFamily="18" charset="0"/>
                <a:sym typeface="+mn-ea"/>
              </a:rPr>
              <a:t>  </a:t>
            </a:r>
            <a:r>
              <a:rPr sz="2400">
                <a:latin typeface="Times New Roman" panose="02020603050405020304" pitchFamily="18" charset="0"/>
                <a:ea typeface="方正大标宋_GBK" panose="02010600030101010101" charset="-122"/>
                <a:cs typeface="Times New Roman" panose="02020603050405020304" pitchFamily="18" charset="0"/>
                <a:sym typeface="+mn-ea"/>
              </a:rPr>
              <a:t>That</a:t>
            </a:r>
            <a:r>
              <a:rPr lang="en-US" sz="2400">
                <a:latin typeface="Times New Roman" panose="02020603050405020304" pitchFamily="18" charset="0"/>
                <a:ea typeface="方正大标宋_GBK" panose="02010600030101010101" charset="-122"/>
                <a:cs typeface="Times New Roman" panose="02020603050405020304" pitchFamily="18" charset="0"/>
                <a:sym typeface="+mn-ea"/>
              </a:rPr>
              <a:t>'</a:t>
            </a:r>
            <a:r>
              <a:rPr sz="2400">
                <a:latin typeface="Times New Roman" panose="02020603050405020304" pitchFamily="18" charset="0"/>
                <a:ea typeface="方正大标宋_GBK" panose="02010600030101010101" charset="-122"/>
                <a:cs typeface="Times New Roman" panose="02020603050405020304" pitchFamily="18" charset="0"/>
                <a:sym typeface="+mn-ea"/>
              </a:rPr>
              <a:t>s a story 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方正大标宋_GBK" panose="02010600030101010101" charset="-122"/>
                <a:cs typeface="Times New Roman" panose="02020603050405020304" pitchFamily="18" charset="0"/>
                <a:sym typeface="+mn-ea"/>
              </a:rPr>
              <a:t>about </a:t>
            </a:r>
            <a:r>
              <a:rPr sz="2400">
                <a:latin typeface="Times New Roman" panose="02020603050405020304" pitchFamily="18" charset="0"/>
                <a:ea typeface="方正大标宋_GBK" panose="02010600030101010101" charset="-122"/>
                <a:cs typeface="Times New Roman" panose="02020603050405020304" pitchFamily="18" charset="0"/>
                <a:sym typeface="+mn-ea"/>
              </a:rPr>
              <a:t>dragons. </a:t>
            </a:r>
            <a:endParaRPr sz="2400">
              <a:latin typeface="Times New Roman" panose="02020603050405020304" pitchFamily="18" charset="0"/>
              <a:ea typeface="方正大标宋_GBK" panose="02010600030101010101" charset="-122"/>
              <a:cs typeface="Times New Roman" panose="02020603050405020304" pitchFamily="18" charset="0"/>
              <a:sym typeface="+mn-ea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2400">
                <a:latin typeface="Times New Roman" panose="02020603050405020304" pitchFamily="18" charset="0"/>
                <a:ea typeface="方正大标宋_GBK" panose="02010600030101010101" charset="-122"/>
                <a:cs typeface="Times New Roman" panose="02020603050405020304" pitchFamily="18" charset="0"/>
                <a:sym typeface="+mn-ea"/>
              </a:rPr>
              <a:t>           </a:t>
            </a:r>
            <a:r>
              <a:rPr sz="2400" b="1">
                <a:latin typeface="Times New Roman" panose="02020603050405020304" pitchFamily="18" charset="0"/>
                <a:ea typeface="方正大标宋_GBK" panose="02010600030101010101" charset="-122"/>
                <a:cs typeface="Times New Roman" panose="02020603050405020304" pitchFamily="18" charset="0"/>
                <a:sym typeface="+mn-ea"/>
              </a:rPr>
              <a:t>那是一个关于龙的故事。</a:t>
            </a:r>
            <a:endParaRPr sz="2400" b="1">
              <a:latin typeface="Times New Roman" panose="02020603050405020304" pitchFamily="18" charset="0"/>
              <a:ea typeface="方正大标宋_GBK" panose="02010600030101010101" charset="-122"/>
              <a:cs typeface="Times New Roman" panose="02020603050405020304" pitchFamily="18" charset="0"/>
              <a:sym typeface="+mn-ea"/>
            </a:endParaRPr>
          </a:p>
        </p:txBody>
      </p:sp>
      <p:pic>
        <p:nvPicPr>
          <p:cNvPr id="17415" name="图片 5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BF"/>
              </a:clrFrom>
              <a:clrTo>
                <a:srgbClr val="FFFFB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3025" y="1871663"/>
            <a:ext cx="3541713" cy="2219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7"/>
          <p:cNvGrpSpPr/>
          <p:nvPr/>
        </p:nvGrpSpPr>
        <p:grpSpPr bwMode="auto">
          <a:xfrm>
            <a:off x="3941763" y="1311275"/>
            <a:ext cx="2895600" cy="804863"/>
            <a:chOff x="2771800" y="3287378"/>
            <a:chExt cx="3456384" cy="648072"/>
          </a:xfrm>
        </p:grpSpPr>
        <p:cxnSp>
          <p:nvCxnSpPr>
            <p:cNvPr id="11" name="直接连接符 3"/>
            <p:cNvCxnSpPr>
              <a:cxnSpLocks noChangeShapeType="1"/>
            </p:cNvCxnSpPr>
            <p:nvPr/>
          </p:nvCxnSpPr>
          <p:spPr bwMode="auto">
            <a:xfrm>
              <a:off x="2771800" y="3287378"/>
              <a:ext cx="3456384" cy="0"/>
            </a:xfrm>
            <a:prstGeom prst="line">
              <a:avLst/>
            </a:prstGeom>
            <a:noFill/>
            <a:ln w="28575" algn="ctr">
              <a:solidFill>
                <a:schemeClr val="bg1">
                  <a:lumMod val="65000"/>
                </a:schemeClr>
              </a:solidFill>
              <a:round/>
            </a:ln>
            <a:effectLst/>
          </p:spPr>
        </p:cxnSp>
        <p:cxnSp>
          <p:nvCxnSpPr>
            <p:cNvPr id="12" name="直接连接符 4"/>
            <p:cNvCxnSpPr>
              <a:cxnSpLocks noChangeShapeType="1"/>
            </p:cNvCxnSpPr>
            <p:nvPr/>
          </p:nvCxnSpPr>
          <p:spPr bwMode="auto">
            <a:xfrm>
              <a:off x="2771800" y="3503402"/>
              <a:ext cx="3456384" cy="0"/>
            </a:xfrm>
            <a:prstGeom prst="line">
              <a:avLst/>
            </a:prstGeom>
            <a:noFill/>
            <a:ln w="28575" algn="ctr">
              <a:solidFill>
                <a:schemeClr val="bg1">
                  <a:lumMod val="65000"/>
                </a:schemeClr>
              </a:solidFill>
              <a:round/>
            </a:ln>
            <a:effectLst/>
          </p:spPr>
        </p:cxnSp>
        <p:cxnSp>
          <p:nvCxnSpPr>
            <p:cNvPr id="14" name="直接连接符 5"/>
            <p:cNvCxnSpPr>
              <a:cxnSpLocks noChangeShapeType="1"/>
            </p:cNvCxnSpPr>
            <p:nvPr/>
          </p:nvCxnSpPr>
          <p:spPr bwMode="auto">
            <a:xfrm>
              <a:off x="2771800" y="3719426"/>
              <a:ext cx="3456384" cy="0"/>
            </a:xfrm>
            <a:prstGeom prst="line">
              <a:avLst/>
            </a:prstGeom>
            <a:noFill/>
            <a:ln w="28575" algn="ctr">
              <a:solidFill>
                <a:schemeClr val="bg1">
                  <a:lumMod val="65000"/>
                </a:schemeClr>
              </a:solidFill>
              <a:round/>
            </a:ln>
            <a:effectLst/>
          </p:spPr>
        </p:cxnSp>
        <p:cxnSp>
          <p:nvCxnSpPr>
            <p:cNvPr id="15" name="直接连接符 6"/>
            <p:cNvCxnSpPr>
              <a:cxnSpLocks noChangeShapeType="1"/>
            </p:cNvCxnSpPr>
            <p:nvPr/>
          </p:nvCxnSpPr>
          <p:spPr bwMode="auto">
            <a:xfrm>
              <a:off x="2771800" y="3935450"/>
              <a:ext cx="3456384" cy="0"/>
            </a:xfrm>
            <a:prstGeom prst="line">
              <a:avLst/>
            </a:prstGeom>
            <a:noFill/>
            <a:ln w="28575" algn="ctr">
              <a:solidFill>
                <a:schemeClr val="bg1">
                  <a:lumMod val="65000"/>
                </a:schemeClr>
              </a:solidFill>
              <a:round/>
            </a:ln>
            <a:effectLst/>
          </p:spPr>
        </p:cxnSp>
      </p:grpSp>
      <p:sp>
        <p:nvSpPr>
          <p:cNvPr id="2" name="文本框 1"/>
          <p:cNvSpPr txBox="1"/>
          <p:nvPr/>
        </p:nvSpPr>
        <p:spPr>
          <a:xfrm>
            <a:off x="3941763" y="1300163"/>
            <a:ext cx="2895600" cy="6762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80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omic Sans MS" panose="030F0702030302020204" charset="0"/>
                <a:ea typeface="汉仪晨妹子W" panose="02010600030101010101" charset="-122"/>
                <a:cs typeface="Comic Sans MS" panose="030F0702030302020204" charset="0"/>
              </a:rPr>
              <a:t>animal </a:t>
            </a:r>
            <a:endParaRPr lang="en-US" altLang="zh-CN" sz="3800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Comic Sans MS" panose="030F0702030302020204" charset="0"/>
              <a:ea typeface="汉仪晨妹子W" panose="02010600030101010101" charset="-122"/>
              <a:cs typeface="Comic Sans MS" panose="030F07020303020202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248025" y="2209800"/>
            <a:ext cx="3733800" cy="5222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   动物</a:t>
            </a:r>
            <a:endParaRPr lang="zh-CN" altLang="en-US" sz="2800" b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152140" y="2806065"/>
            <a:ext cx="5856605" cy="64516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Times New Roman" panose="02020603050405020304" pitchFamily="18" charset="0"/>
                <a:ea typeface="方正大标宋_GBK" panose="02010600030101010101" charset="-122"/>
                <a:cs typeface="Times New Roman" panose="02020603050405020304" pitchFamily="18" charset="0"/>
                <a:sym typeface="+mn-ea"/>
              </a:rPr>
              <a:t>联想</a:t>
            </a:r>
            <a:r>
              <a:rPr lang="zh-CN" altLang="en-US" sz="240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Times New Roman" panose="02020603050405020304" pitchFamily="18" charset="0"/>
                <a:ea typeface="方正大标宋_GBK" panose="02010600030101010101" charset="-122"/>
                <a:cs typeface="Times New Roman" panose="02020603050405020304" pitchFamily="18" charset="0"/>
                <a:sym typeface="+mn-ea"/>
              </a:rPr>
              <a:t>  </a:t>
            </a:r>
            <a:r>
              <a:rPr sz="2400">
                <a:latin typeface="Times New Roman" panose="02020603050405020304" pitchFamily="18" charset="0"/>
                <a:ea typeface="方正大标宋_GBK" panose="02010600030101010101" charset="-122"/>
                <a:cs typeface="Times New Roman" panose="02020603050405020304" pitchFamily="18" charset="0"/>
                <a:sym typeface="+mn-ea"/>
              </a:rPr>
              <a:t>tiger</a:t>
            </a:r>
            <a:r>
              <a:rPr sz="2400" b="1">
                <a:latin typeface="Times New Roman" panose="02020603050405020304" pitchFamily="18" charset="0"/>
                <a:ea typeface="方正大标宋_GBK" panose="02010600030101010101" charset="-122"/>
                <a:cs typeface="Times New Roman" panose="02020603050405020304" pitchFamily="18" charset="0"/>
                <a:sym typeface="+mn-ea"/>
              </a:rPr>
              <a:t>（名词）老虎</a:t>
            </a:r>
            <a:r>
              <a:rPr sz="2400">
                <a:latin typeface="Times New Roman" panose="02020603050405020304" pitchFamily="18" charset="0"/>
                <a:ea typeface="方正大标宋_GBK" panose="02010600030101010101" charset="-122"/>
                <a:cs typeface="Times New Roman" panose="02020603050405020304" pitchFamily="18" charset="0"/>
                <a:sym typeface="+mn-ea"/>
              </a:rPr>
              <a:t>  lion</a:t>
            </a:r>
            <a:r>
              <a:rPr sz="2400" b="1">
                <a:latin typeface="Times New Roman" panose="02020603050405020304" pitchFamily="18" charset="0"/>
                <a:ea typeface="方正大标宋_GBK" panose="02010600030101010101" charset="-122"/>
                <a:cs typeface="Times New Roman" panose="02020603050405020304" pitchFamily="18" charset="0"/>
                <a:sym typeface="+mn-ea"/>
              </a:rPr>
              <a:t>（名词）狮子</a:t>
            </a:r>
            <a:endParaRPr sz="2400" b="1">
              <a:latin typeface="Times New Roman" panose="02020603050405020304" pitchFamily="18" charset="0"/>
              <a:ea typeface="方正大标宋_GBK" panose="02010600030101010101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3" name="TextBox 4"/>
          <p:cNvSpPr txBox="1">
            <a:spLocks noChangeArrowheads="1"/>
          </p:cNvSpPr>
          <p:nvPr/>
        </p:nvSpPr>
        <p:spPr bwMode="auto">
          <a:xfrm>
            <a:off x="3597275" y="187643"/>
            <a:ext cx="1916430" cy="52197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  <a:scene3d>
              <a:camera prst="orthographicFront"/>
              <a:lightRig rig="threePt" dir="t"/>
            </a:scene3d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</a:rPr>
              <a:t>单元新词</a:t>
            </a:r>
            <a:endParaRPr lang="zh-CN" altLang="en-US" sz="2800" b="1" dirty="0">
              <a:solidFill>
                <a:schemeClr val="accent6">
                  <a:lumMod val="7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144520" y="3451225"/>
            <a:ext cx="6330950" cy="119888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Times New Roman" panose="02020603050405020304" pitchFamily="18" charset="0"/>
                <a:ea typeface="方正大标宋_GBK" panose="02010600030101010101" charset="-122"/>
                <a:cs typeface="Times New Roman" panose="02020603050405020304" pitchFamily="18" charset="0"/>
                <a:sym typeface="+mn-ea"/>
              </a:rPr>
              <a:t>例句</a:t>
            </a:r>
            <a:r>
              <a:rPr lang="zh-CN" altLang="en-US" sz="240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Times New Roman" panose="02020603050405020304" pitchFamily="18" charset="0"/>
                <a:ea typeface="方正大标宋_GBK" panose="02010600030101010101" charset="-122"/>
                <a:cs typeface="Times New Roman" panose="02020603050405020304" pitchFamily="18" charset="0"/>
                <a:sym typeface="+mn-ea"/>
              </a:rPr>
              <a:t>  </a:t>
            </a:r>
            <a:r>
              <a:rPr sz="2400">
                <a:latin typeface="Times New Roman" panose="02020603050405020304" pitchFamily="18" charset="0"/>
                <a:ea typeface="方正大标宋_GBK" panose="02010600030101010101" charset="-122"/>
                <a:cs typeface="Times New Roman" panose="02020603050405020304" pitchFamily="18" charset="0"/>
                <a:sym typeface="+mn-ea"/>
              </a:rPr>
              <a:t>My favourite 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方正大标宋_GBK" panose="02010600030101010101" charset="-122"/>
                <a:cs typeface="Times New Roman" panose="02020603050405020304" pitchFamily="18" charset="0"/>
                <a:sym typeface="+mn-ea"/>
              </a:rPr>
              <a:t>animals </a:t>
            </a:r>
            <a:r>
              <a:rPr sz="2400">
                <a:latin typeface="Times New Roman" panose="02020603050405020304" pitchFamily="18" charset="0"/>
                <a:ea typeface="方正大标宋_GBK" panose="02010600030101010101" charset="-122"/>
                <a:cs typeface="Times New Roman" panose="02020603050405020304" pitchFamily="18" charset="0"/>
                <a:sym typeface="+mn-ea"/>
              </a:rPr>
              <a:t>are dogs. </a:t>
            </a:r>
            <a:endParaRPr sz="2400">
              <a:latin typeface="Times New Roman" panose="02020603050405020304" pitchFamily="18" charset="0"/>
              <a:ea typeface="方正大标宋_GBK" panose="02010600030101010101" charset="-122"/>
              <a:cs typeface="Times New Roman" panose="02020603050405020304" pitchFamily="18" charset="0"/>
              <a:sym typeface="+mn-ea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sz="2400">
                <a:latin typeface="Times New Roman" panose="02020603050405020304" pitchFamily="18" charset="0"/>
                <a:ea typeface="方正大标宋_GBK" panose="02010600030101010101" charset="-122"/>
                <a:cs typeface="Times New Roman" panose="02020603050405020304" pitchFamily="18" charset="0"/>
                <a:sym typeface="+mn-ea"/>
              </a:rPr>
              <a:t>          </a:t>
            </a:r>
            <a:r>
              <a:rPr sz="2400" b="1">
                <a:latin typeface="Times New Roman" panose="02020603050405020304" pitchFamily="18" charset="0"/>
                <a:ea typeface="方正大标宋_GBK" panose="02010600030101010101" charset="-122"/>
                <a:cs typeface="Times New Roman" panose="02020603050405020304" pitchFamily="18" charset="0"/>
                <a:sym typeface="+mn-ea"/>
              </a:rPr>
              <a:t>我最喜欢的动物是狗。</a:t>
            </a:r>
            <a:endParaRPr sz="2400" b="1">
              <a:latin typeface="Times New Roman" panose="02020603050405020304" pitchFamily="18" charset="0"/>
              <a:ea typeface="方正大标宋_GBK" panose="02010600030101010101" charset="-122"/>
              <a:cs typeface="Times New Roman" panose="02020603050405020304" pitchFamily="18" charset="0"/>
              <a:sym typeface="+mn-ea"/>
            </a:endParaRPr>
          </a:p>
        </p:txBody>
      </p:sp>
      <p:pic>
        <p:nvPicPr>
          <p:cNvPr id="19463" name="图片 4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D9FFFF"/>
              </a:clrFrom>
              <a:clrTo>
                <a:srgbClr val="D9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65125" y="1533525"/>
            <a:ext cx="2682875" cy="282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7"/>
          <p:cNvGrpSpPr/>
          <p:nvPr/>
        </p:nvGrpSpPr>
        <p:grpSpPr bwMode="auto">
          <a:xfrm>
            <a:off x="3941763" y="1311275"/>
            <a:ext cx="2895600" cy="804863"/>
            <a:chOff x="2771800" y="3287378"/>
            <a:chExt cx="3456384" cy="648072"/>
          </a:xfrm>
        </p:grpSpPr>
        <p:cxnSp>
          <p:nvCxnSpPr>
            <p:cNvPr id="11" name="直接连接符 3"/>
            <p:cNvCxnSpPr>
              <a:cxnSpLocks noChangeShapeType="1"/>
            </p:cNvCxnSpPr>
            <p:nvPr/>
          </p:nvCxnSpPr>
          <p:spPr bwMode="auto">
            <a:xfrm>
              <a:off x="2771800" y="3287378"/>
              <a:ext cx="3456384" cy="0"/>
            </a:xfrm>
            <a:prstGeom prst="line">
              <a:avLst/>
            </a:prstGeom>
            <a:noFill/>
            <a:ln w="28575" algn="ctr">
              <a:solidFill>
                <a:schemeClr val="bg1">
                  <a:lumMod val="65000"/>
                </a:schemeClr>
              </a:solidFill>
              <a:round/>
            </a:ln>
            <a:effectLst/>
          </p:spPr>
        </p:cxnSp>
        <p:cxnSp>
          <p:nvCxnSpPr>
            <p:cNvPr id="12" name="直接连接符 4"/>
            <p:cNvCxnSpPr>
              <a:cxnSpLocks noChangeShapeType="1"/>
            </p:cNvCxnSpPr>
            <p:nvPr/>
          </p:nvCxnSpPr>
          <p:spPr bwMode="auto">
            <a:xfrm>
              <a:off x="2771800" y="3503402"/>
              <a:ext cx="3456384" cy="0"/>
            </a:xfrm>
            <a:prstGeom prst="line">
              <a:avLst/>
            </a:prstGeom>
            <a:noFill/>
            <a:ln w="28575" algn="ctr">
              <a:solidFill>
                <a:schemeClr val="bg1">
                  <a:lumMod val="65000"/>
                </a:schemeClr>
              </a:solidFill>
              <a:round/>
            </a:ln>
            <a:effectLst/>
          </p:spPr>
        </p:cxnSp>
        <p:cxnSp>
          <p:nvCxnSpPr>
            <p:cNvPr id="14" name="直接连接符 5"/>
            <p:cNvCxnSpPr>
              <a:cxnSpLocks noChangeShapeType="1"/>
            </p:cNvCxnSpPr>
            <p:nvPr/>
          </p:nvCxnSpPr>
          <p:spPr bwMode="auto">
            <a:xfrm>
              <a:off x="2771800" y="3719426"/>
              <a:ext cx="3456384" cy="0"/>
            </a:xfrm>
            <a:prstGeom prst="line">
              <a:avLst/>
            </a:prstGeom>
            <a:noFill/>
            <a:ln w="28575" algn="ctr">
              <a:solidFill>
                <a:schemeClr val="bg1">
                  <a:lumMod val="65000"/>
                </a:schemeClr>
              </a:solidFill>
              <a:round/>
            </a:ln>
            <a:effectLst/>
          </p:spPr>
        </p:cxnSp>
        <p:cxnSp>
          <p:nvCxnSpPr>
            <p:cNvPr id="15" name="直接连接符 6"/>
            <p:cNvCxnSpPr>
              <a:cxnSpLocks noChangeShapeType="1"/>
            </p:cNvCxnSpPr>
            <p:nvPr/>
          </p:nvCxnSpPr>
          <p:spPr bwMode="auto">
            <a:xfrm>
              <a:off x="2771800" y="3935450"/>
              <a:ext cx="3456384" cy="0"/>
            </a:xfrm>
            <a:prstGeom prst="line">
              <a:avLst/>
            </a:prstGeom>
            <a:noFill/>
            <a:ln w="28575" algn="ctr">
              <a:solidFill>
                <a:schemeClr val="bg1">
                  <a:lumMod val="65000"/>
                </a:schemeClr>
              </a:solidFill>
              <a:round/>
            </a:ln>
            <a:effectLst/>
          </p:spPr>
        </p:cxnSp>
      </p:grpSp>
      <p:sp>
        <p:nvSpPr>
          <p:cNvPr id="2" name="文本框 1"/>
          <p:cNvSpPr txBox="1"/>
          <p:nvPr/>
        </p:nvSpPr>
        <p:spPr>
          <a:xfrm>
            <a:off x="3941763" y="1300163"/>
            <a:ext cx="2895600" cy="6762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80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omic Sans MS" panose="030F0702030302020204" charset="0"/>
                <a:ea typeface="汉仪晨妹子W" panose="02010600030101010101" charset="-122"/>
                <a:cs typeface="Comic Sans MS" panose="030F0702030302020204" charset="0"/>
              </a:rPr>
              <a:t>sport </a:t>
            </a:r>
            <a:endParaRPr lang="en-US" altLang="zh-CN" sz="3800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Comic Sans MS" panose="030F0702030302020204" charset="0"/>
              <a:ea typeface="汉仪晨妹子W" panose="02010600030101010101" charset="-122"/>
              <a:cs typeface="Comic Sans MS" panose="030F07020303020202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248025" y="2209800"/>
            <a:ext cx="4065588" cy="5222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 运动</a:t>
            </a:r>
            <a:endParaRPr lang="zh-CN" altLang="en-US" sz="2800" b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3" name="TextBox 4"/>
          <p:cNvSpPr txBox="1">
            <a:spLocks noChangeArrowheads="1"/>
          </p:cNvSpPr>
          <p:nvPr/>
        </p:nvSpPr>
        <p:spPr bwMode="auto">
          <a:xfrm>
            <a:off x="3597275" y="187643"/>
            <a:ext cx="1916430" cy="52197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  <a:scene3d>
              <a:camera prst="orthographicFront"/>
              <a:lightRig rig="threePt" dir="t"/>
            </a:scene3d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</a:rPr>
              <a:t>单元新词</a:t>
            </a:r>
            <a:endParaRPr lang="zh-CN" altLang="en-US" sz="2800" b="1" dirty="0">
              <a:solidFill>
                <a:schemeClr val="accent6">
                  <a:lumMod val="7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552825" y="2875280"/>
            <a:ext cx="5500370" cy="64516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Times New Roman" panose="02020603050405020304" pitchFamily="18" charset="0"/>
                <a:ea typeface="方正大标宋_GBK" panose="02010600030101010101" charset="-122"/>
                <a:cs typeface="Times New Roman" panose="02020603050405020304" pitchFamily="18" charset="0"/>
                <a:sym typeface="+mn-ea"/>
              </a:rPr>
              <a:t>形近</a:t>
            </a:r>
            <a:r>
              <a:rPr lang="zh-CN" altLang="en-US" sz="240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Times New Roman" panose="02020603050405020304" pitchFamily="18" charset="0"/>
                <a:ea typeface="方正大标宋_GBK" panose="02010600030101010101" charset="-122"/>
                <a:cs typeface="Times New Roman" panose="02020603050405020304" pitchFamily="18" charset="0"/>
                <a:sym typeface="+mn-ea"/>
              </a:rPr>
              <a:t>  </a:t>
            </a:r>
            <a:r>
              <a:rPr lang="en-US" altLang="zh-CN" sz="2400">
                <a:latin typeface="Times New Roman" panose="02020603050405020304" pitchFamily="18" charset="0"/>
                <a:ea typeface="方正大标宋_GBK" panose="02010600030101010101" charset="-122"/>
                <a:cs typeface="Times New Roman" panose="02020603050405020304" pitchFamily="18" charset="0"/>
                <a:sym typeface="+mn-ea"/>
              </a:rPr>
              <a:t>s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pitchFamily="18" charset="0"/>
                <a:ea typeface="方正大标宋_GBK" panose="02010600030101010101" charset="-122"/>
                <a:cs typeface="Times New Roman" panose="02020603050405020304" pitchFamily="18" charset="0"/>
                <a:sym typeface="+mn-ea"/>
              </a:rPr>
              <a:t>h</a:t>
            </a:r>
            <a:r>
              <a:rPr lang="en-US" altLang="zh-CN" sz="2400">
                <a:latin typeface="Times New Roman" panose="02020603050405020304" pitchFamily="18" charset="0"/>
                <a:ea typeface="方正大标宋_GBK" panose="02010600030101010101" charset="-122"/>
                <a:cs typeface="Times New Roman" panose="02020603050405020304" pitchFamily="18" charset="0"/>
                <a:sym typeface="+mn-ea"/>
              </a:rPr>
              <a:t>ort</a:t>
            </a:r>
            <a:r>
              <a:rPr lang="en-US" altLang="zh-CN" sz="2400" b="1">
                <a:latin typeface="Times New Roman" panose="02020603050405020304" pitchFamily="18" charset="0"/>
                <a:ea typeface="方正大标宋_GBK" panose="02010600030101010101" charset="-122"/>
                <a:cs typeface="Times New Roman" panose="02020603050405020304" pitchFamily="18" charset="0"/>
                <a:sym typeface="+mn-ea"/>
              </a:rPr>
              <a:t>（形容词）矮的</a:t>
            </a:r>
            <a:endParaRPr lang="en-US" altLang="zh-CN" sz="2400" b="1">
              <a:latin typeface="Times New Roman" panose="02020603050405020304" pitchFamily="18" charset="0"/>
              <a:ea typeface="方正大标宋_GBK" panose="02010600030101010101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559810" y="3487420"/>
            <a:ext cx="5500370" cy="119888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Times New Roman" panose="02020603050405020304" pitchFamily="18" charset="0"/>
                <a:ea typeface="方正大标宋_GBK" panose="02010600030101010101" charset="-122"/>
                <a:cs typeface="Times New Roman" panose="02020603050405020304" pitchFamily="18" charset="0"/>
                <a:sym typeface="+mn-ea"/>
              </a:rPr>
              <a:t>例句</a:t>
            </a:r>
            <a:r>
              <a:rPr lang="zh-CN" altLang="en-US" sz="240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Times New Roman" panose="02020603050405020304" pitchFamily="18" charset="0"/>
                <a:ea typeface="方正大标宋_GBK" panose="02010600030101010101" charset="-122"/>
                <a:cs typeface="Times New Roman" panose="02020603050405020304" pitchFamily="18" charset="0"/>
                <a:sym typeface="+mn-ea"/>
              </a:rPr>
              <a:t>  </a:t>
            </a:r>
            <a:r>
              <a:rPr lang="en-US" altLang="zh-CN" sz="2400">
                <a:latin typeface="Times New Roman" panose="02020603050405020304" pitchFamily="18" charset="0"/>
                <a:ea typeface="方正大标宋_GBK" panose="02010600030101010101" charset="-122"/>
                <a:cs typeface="Times New Roman" panose="02020603050405020304" pitchFamily="18" charset="0"/>
                <a:sym typeface="+mn-ea"/>
              </a:rPr>
              <a:t>Football is my favourite 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pitchFamily="18" charset="0"/>
                <a:ea typeface="方正大标宋_GBK" panose="02010600030101010101" charset="-122"/>
                <a:cs typeface="Times New Roman" panose="02020603050405020304" pitchFamily="18" charset="0"/>
                <a:sym typeface="+mn-ea"/>
              </a:rPr>
              <a:t>sport</a:t>
            </a:r>
            <a:r>
              <a:rPr lang="en-US" altLang="zh-CN" sz="2400">
                <a:latin typeface="Times New Roman" panose="02020603050405020304" pitchFamily="18" charset="0"/>
                <a:ea typeface="方正大标宋_GBK" panose="02010600030101010101" charset="-122"/>
                <a:cs typeface="Times New Roman" panose="02020603050405020304" pitchFamily="18" charset="0"/>
                <a:sym typeface="+mn-ea"/>
              </a:rPr>
              <a:t>. </a:t>
            </a:r>
            <a:endParaRPr lang="en-US" altLang="zh-CN" sz="2400">
              <a:latin typeface="Times New Roman" panose="02020603050405020304" pitchFamily="18" charset="0"/>
              <a:ea typeface="方正大标宋_GBK" panose="02010600030101010101" charset="-122"/>
              <a:cs typeface="Times New Roman" panose="02020603050405020304" pitchFamily="18" charset="0"/>
              <a:sym typeface="+mn-ea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>
                <a:latin typeface="Times New Roman" panose="02020603050405020304" pitchFamily="18" charset="0"/>
                <a:ea typeface="方正大标宋_GBK" panose="02010600030101010101" charset="-122"/>
                <a:cs typeface="Times New Roman" panose="02020603050405020304" pitchFamily="18" charset="0"/>
                <a:sym typeface="+mn-ea"/>
              </a:rPr>
              <a:t>          </a:t>
            </a:r>
            <a:r>
              <a:rPr lang="en-US" altLang="zh-CN" sz="2400" b="1">
                <a:latin typeface="Times New Roman" panose="02020603050405020304" pitchFamily="18" charset="0"/>
                <a:ea typeface="方正大标宋_GBK" panose="02010600030101010101" charset="-122"/>
                <a:cs typeface="Times New Roman" panose="02020603050405020304" pitchFamily="18" charset="0"/>
                <a:sym typeface="+mn-ea"/>
              </a:rPr>
              <a:t>足球是我最喜欢的一项运动。</a:t>
            </a:r>
            <a:endParaRPr lang="en-US" altLang="zh-CN" sz="2400" b="1">
              <a:latin typeface="Times New Roman" panose="02020603050405020304" pitchFamily="18" charset="0"/>
              <a:ea typeface="方正大标宋_GBK" panose="02010600030101010101" charset="-122"/>
              <a:cs typeface="Times New Roman" panose="02020603050405020304" pitchFamily="18" charset="0"/>
              <a:sym typeface="+mn-ea"/>
            </a:endParaRPr>
          </a:p>
        </p:txBody>
      </p:sp>
      <p:pic>
        <p:nvPicPr>
          <p:cNvPr id="21511" name="图片 3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2FFE5"/>
              </a:clrFrom>
              <a:clrTo>
                <a:srgbClr val="F2FFE5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22300" y="1308100"/>
            <a:ext cx="2638425" cy="3284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7"/>
          <p:cNvGrpSpPr/>
          <p:nvPr/>
        </p:nvGrpSpPr>
        <p:grpSpPr bwMode="auto">
          <a:xfrm>
            <a:off x="3941763" y="1311275"/>
            <a:ext cx="2895600" cy="804863"/>
            <a:chOff x="2771800" y="3287378"/>
            <a:chExt cx="3456384" cy="648072"/>
          </a:xfrm>
        </p:grpSpPr>
        <p:cxnSp>
          <p:nvCxnSpPr>
            <p:cNvPr id="11" name="直接连接符 3"/>
            <p:cNvCxnSpPr>
              <a:cxnSpLocks noChangeShapeType="1"/>
            </p:cNvCxnSpPr>
            <p:nvPr/>
          </p:nvCxnSpPr>
          <p:spPr bwMode="auto">
            <a:xfrm>
              <a:off x="2771800" y="3287378"/>
              <a:ext cx="3456384" cy="0"/>
            </a:xfrm>
            <a:prstGeom prst="line">
              <a:avLst/>
            </a:prstGeom>
            <a:noFill/>
            <a:ln w="28575" algn="ctr">
              <a:solidFill>
                <a:schemeClr val="bg1">
                  <a:lumMod val="65000"/>
                </a:schemeClr>
              </a:solidFill>
              <a:round/>
            </a:ln>
            <a:effectLst/>
          </p:spPr>
        </p:cxnSp>
        <p:cxnSp>
          <p:nvCxnSpPr>
            <p:cNvPr id="12" name="直接连接符 4"/>
            <p:cNvCxnSpPr>
              <a:cxnSpLocks noChangeShapeType="1"/>
            </p:cNvCxnSpPr>
            <p:nvPr/>
          </p:nvCxnSpPr>
          <p:spPr bwMode="auto">
            <a:xfrm>
              <a:off x="2771800" y="3503402"/>
              <a:ext cx="3456384" cy="0"/>
            </a:xfrm>
            <a:prstGeom prst="line">
              <a:avLst/>
            </a:prstGeom>
            <a:noFill/>
            <a:ln w="28575" algn="ctr">
              <a:solidFill>
                <a:schemeClr val="bg1">
                  <a:lumMod val="65000"/>
                </a:schemeClr>
              </a:solidFill>
              <a:round/>
            </a:ln>
            <a:effectLst/>
          </p:spPr>
        </p:cxnSp>
        <p:cxnSp>
          <p:nvCxnSpPr>
            <p:cNvPr id="14" name="直接连接符 5"/>
            <p:cNvCxnSpPr>
              <a:cxnSpLocks noChangeShapeType="1"/>
            </p:cNvCxnSpPr>
            <p:nvPr/>
          </p:nvCxnSpPr>
          <p:spPr bwMode="auto">
            <a:xfrm>
              <a:off x="2771800" y="3719426"/>
              <a:ext cx="3456384" cy="0"/>
            </a:xfrm>
            <a:prstGeom prst="line">
              <a:avLst/>
            </a:prstGeom>
            <a:noFill/>
            <a:ln w="28575" algn="ctr">
              <a:solidFill>
                <a:schemeClr val="bg1">
                  <a:lumMod val="65000"/>
                </a:schemeClr>
              </a:solidFill>
              <a:round/>
            </a:ln>
            <a:effectLst/>
          </p:spPr>
        </p:cxnSp>
        <p:cxnSp>
          <p:nvCxnSpPr>
            <p:cNvPr id="15" name="直接连接符 6"/>
            <p:cNvCxnSpPr>
              <a:cxnSpLocks noChangeShapeType="1"/>
            </p:cNvCxnSpPr>
            <p:nvPr/>
          </p:nvCxnSpPr>
          <p:spPr bwMode="auto">
            <a:xfrm>
              <a:off x="2771800" y="3935450"/>
              <a:ext cx="3456384" cy="0"/>
            </a:xfrm>
            <a:prstGeom prst="line">
              <a:avLst/>
            </a:prstGeom>
            <a:noFill/>
            <a:ln w="28575" algn="ctr">
              <a:solidFill>
                <a:schemeClr val="bg1">
                  <a:lumMod val="65000"/>
                </a:schemeClr>
              </a:solidFill>
              <a:round/>
            </a:ln>
            <a:effectLst/>
          </p:spPr>
        </p:cxnSp>
      </p:grpSp>
      <p:sp>
        <p:nvSpPr>
          <p:cNvPr id="2" name="文本框 1"/>
          <p:cNvSpPr txBox="1"/>
          <p:nvPr/>
        </p:nvSpPr>
        <p:spPr>
          <a:xfrm>
            <a:off x="3941763" y="1300163"/>
            <a:ext cx="2895600" cy="6762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80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omic Sans MS" panose="030F0702030302020204" charset="0"/>
                <a:ea typeface="汉仪晨妹子W" panose="02010600030101010101" charset="-122"/>
                <a:cs typeface="Comic Sans MS" panose="030F0702030302020204" charset="0"/>
              </a:rPr>
              <a:t>dress</a:t>
            </a:r>
            <a:endParaRPr lang="en-US" altLang="zh-CN" sz="3800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Comic Sans MS" panose="030F0702030302020204" charset="0"/>
              <a:ea typeface="汉仪晨妹子W" panose="02010600030101010101" charset="-122"/>
              <a:cs typeface="Comic Sans MS" panose="030F07020303020202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248025" y="2209800"/>
            <a:ext cx="4146550" cy="5222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 连衣裙</a:t>
            </a:r>
            <a:endParaRPr lang="zh-CN" altLang="en-US" sz="2800" b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3" name="TextBox 4"/>
          <p:cNvSpPr txBox="1">
            <a:spLocks noChangeArrowheads="1"/>
          </p:cNvSpPr>
          <p:nvPr/>
        </p:nvSpPr>
        <p:spPr bwMode="auto">
          <a:xfrm>
            <a:off x="3597275" y="187643"/>
            <a:ext cx="1916430" cy="52197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  <a:scene3d>
              <a:camera prst="orthographicFront"/>
              <a:lightRig rig="threePt" dir="t"/>
            </a:scene3d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</a:rPr>
              <a:t>单元新词</a:t>
            </a:r>
            <a:endParaRPr lang="zh-CN" altLang="en-US" sz="2800" b="1" dirty="0">
              <a:solidFill>
                <a:schemeClr val="accent6">
                  <a:lumMod val="7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3564890" y="2696845"/>
            <a:ext cx="5500370" cy="64516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Times New Roman" panose="02020603050405020304" pitchFamily="18" charset="0"/>
                <a:ea typeface="方正大标宋_GBK" panose="02010600030101010101" charset="-122"/>
                <a:cs typeface="Times New Roman" panose="02020603050405020304" pitchFamily="18" charset="0"/>
                <a:sym typeface="+mn-ea"/>
              </a:rPr>
              <a:t>复数</a:t>
            </a:r>
            <a:r>
              <a:rPr lang="zh-CN" altLang="en-US" sz="240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Times New Roman" panose="02020603050405020304" pitchFamily="18" charset="0"/>
                <a:ea typeface="方正大标宋_GBK" panose="02010600030101010101" charset="-122"/>
                <a:cs typeface="Times New Roman" panose="02020603050405020304" pitchFamily="18" charset="0"/>
                <a:sym typeface="+mn-ea"/>
              </a:rPr>
              <a:t>  </a:t>
            </a:r>
            <a:r>
              <a:rPr lang="en-US" altLang="zh-CN" sz="2400">
                <a:latin typeface="Times New Roman" panose="02020603050405020304" pitchFamily="18" charset="0"/>
                <a:ea typeface="方正大标宋_GBK" panose="02010600030101010101" charset="-122"/>
                <a:cs typeface="Times New Roman" panose="02020603050405020304" pitchFamily="18" charset="0"/>
                <a:sym typeface="+mn-ea"/>
              </a:rPr>
              <a:t>dresses</a:t>
            </a:r>
            <a:endParaRPr lang="en-US" altLang="zh-CN" sz="2400">
              <a:latin typeface="Times New Roman" panose="02020603050405020304" pitchFamily="18" charset="0"/>
              <a:ea typeface="方正大标宋_GBK" panose="02010600030101010101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3583940" y="3166745"/>
            <a:ext cx="5500370" cy="64516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Times New Roman" panose="02020603050405020304" pitchFamily="18" charset="0"/>
                <a:ea typeface="方正大标宋_GBK" panose="02010600030101010101" charset="-122"/>
                <a:cs typeface="Times New Roman" panose="02020603050405020304" pitchFamily="18" charset="0"/>
                <a:sym typeface="+mn-ea"/>
              </a:rPr>
              <a:t>联想</a:t>
            </a:r>
            <a:r>
              <a:rPr lang="zh-CN" altLang="en-US" sz="240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Times New Roman" panose="02020603050405020304" pitchFamily="18" charset="0"/>
                <a:ea typeface="方正大标宋_GBK" panose="02010600030101010101" charset="-122"/>
                <a:cs typeface="Times New Roman" panose="02020603050405020304" pitchFamily="18" charset="0"/>
                <a:sym typeface="+mn-ea"/>
              </a:rPr>
              <a:t>  </a:t>
            </a:r>
            <a:r>
              <a:rPr lang="en-US" altLang="zh-CN" sz="2400">
                <a:latin typeface="Times New Roman" panose="02020603050405020304" pitchFamily="18" charset="0"/>
                <a:ea typeface="方正大标宋_GBK" panose="02010600030101010101" charset="-122"/>
                <a:cs typeface="Times New Roman" panose="02020603050405020304" pitchFamily="18" charset="0"/>
                <a:sym typeface="+mn-ea"/>
              </a:rPr>
              <a:t>skirt</a:t>
            </a:r>
            <a:r>
              <a:rPr lang="en-US" altLang="zh-CN" sz="2400" b="1">
                <a:latin typeface="Times New Roman" panose="02020603050405020304" pitchFamily="18" charset="0"/>
                <a:ea typeface="方正大标宋_GBK" panose="02010600030101010101" charset="-122"/>
                <a:cs typeface="Times New Roman" panose="02020603050405020304" pitchFamily="18" charset="0"/>
                <a:sym typeface="+mn-ea"/>
              </a:rPr>
              <a:t>（名词）女裙，裙子</a:t>
            </a:r>
            <a:endParaRPr lang="en-US" altLang="zh-CN" sz="2400" b="1">
              <a:latin typeface="Times New Roman" panose="02020603050405020304" pitchFamily="18" charset="0"/>
              <a:ea typeface="方正大标宋_GBK" panose="02010600030101010101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580765" y="3684905"/>
            <a:ext cx="5583555" cy="119888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Times New Roman" panose="02020603050405020304" pitchFamily="18" charset="0"/>
                <a:ea typeface="方正大标宋_GBK" panose="02010600030101010101" charset="-122"/>
                <a:cs typeface="Times New Roman" panose="02020603050405020304" pitchFamily="18" charset="0"/>
                <a:sym typeface="+mn-ea"/>
              </a:rPr>
              <a:t>例句</a:t>
            </a:r>
            <a:r>
              <a:rPr lang="zh-CN" altLang="en-US" sz="240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Times New Roman" panose="02020603050405020304" pitchFamily="18" charset="0"/>
                <a:ea typeface="方正大标宋_GBK" panose="02010600030101010101" charset="-122"/>
                <a:cs typeface="Times New Roman" panose="02020603050405020304" pitchFamily="18" charset="0"/>
                <a:sym typeface="+mn-ea"/>
              </a:rPr>
              <a:t>  </a:t>
            </a:r>
            <a:r>
              <a:rPr lang="en-US" altLang="zh-CN" sz="2400">
                <a:latin typeface="Times New Roman" panose="02020603050405020304" pitchFamily="18" charset="0"/>
                <a:ea typeface="方正大标宋_GBK" panose="02010600030101010101" charset="-122"/>
                <a:cs typeface="Times New Roman" panose="02020603050405020304" pitchFamily="18" charset="0"/>
                <a:sym typeface="+mn-ea"/>
              </a:rPr>
              <a:t>Do you like this new 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pitchFamily="18" charset="0"/>
                <a:ea typeface="方正大标宋_GBK" panose="02010600030101010101" charset="-122"/>
                <a:cs typeface="Times New Roman" panose="02020603050405020304" pitchFamily="18" charset="0"/>
                <a:sym typeface="+mn-ea"/>
              </a:rPr>
              <a:t>dress</a:t>
            </a:r>
            <a:r>
              <a:rPr lang="en-US" altLang="zh-CN" sz="2400">
                <a:latin typeface="Times New Roman" panose="02020603050405020304" pitchFamily="18" charset="0"/>
                <a:ea typeface="方正大标宋_GBK" panose="02010600030101010101" charset="-122"/>
                <a:cs typeface="Times New Roman" panose="02020603050405020304" pitchFamily="18" charset="0"/>
                <a:sym typeface="+mn-ea"/>
              </a:rPr>
              <a:t>？</a:t>
            </a:r>
            <a:endParaRPr lang="en-US" altLang="zh-CN" sz="2400">
              <a:latin typeface="Times New Roman" panose="02020603050405020304" pitchFamily="18" charset="0"/>
              <a:ea typeface="方正大标宋_GBK" panose="02010600030101010101" charset="-122"/>
              <a:cs typeface="Times New Roman" panose="02020603050405020304" pitchFamily="18" charset="0"/>
              <a:sym typeface="+mn-ea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>
                <a:latin typeface="Times New Roman" panose="02020603050405020304" pitchFamily="18" charset="0"/>
                <a:ea typeface="方正大标宋_GBK" panose="02010600030101010101" charset="-122"/>
                <a:cs typeface="Times New Roman" panose="02020603050405020304" pitchFamily="18" charset="0"/>
                <a:sym typeface="+mn-ea"/>
              </a:rPr>
              <a:t>          </a:t>
            </a:r>
            <a:r>
              <a:rPr lang="en-US" altLang="zh-CN" sz="2400" b="1">
                <a:latin typeface="Times New Roman" panose="02020603050405020304" pitchFamily="18" charset="0"/>
                <a:ea typeface="方正大标宋_GBK" panose="02010600030101010101" charset="-122"/>
                <a:cs typeface="Times New Roman" panose="02020603050405020304" pitchFamily="18" charset="0"/>
                <a:sym typeface="+mn-ea"/>
              </a:rPr>
              <a:t>你喜欢这条新连衣裙吗？</a:t>
            </a:r>
            <a:endParaRPr lang="en-US" altLang="zh-CN" sz="2400" b="1">
              <a:latin typeface="Times New Roman" panose="02020603050405020304" pitchFamily="18" charset="0"/>
              <a:ea typeface="方正大标宋_GBK" panose="02010600030101010101" charset="-122"/>
              <a:cs typeface="Times New Roman" panose="02020603050405020304" pitchFamily="18" charset="0"/>
              <a:sym typeface="+mn-ea"/>
            </a:endParaRPr>
          </a:p>
        </p:txBody>
      </p:sp>
      <p:pic>
        <p:nvPicPr>
          <p:cNvPr id="23560" name="图片 5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E5F2"/>
              </a:clrFrom>
              <a:clrTo>
                <a:srgbClr val="FFE5F2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06413" y="1381125"/>
            <a:ext cx="3157537" cy="293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7"/>
          <p:cNvGrpSpPr/>
          <p:nvPr/>
        </p:nvGrpSpPr>
        <p:grpSpPr bwMode="auto">
          <a:xfrm>
            <a:off x="3941763" y="1311275"/>
            <a:ext cx="2895600" cy="804863"/>
            <a:chOff x="2771800" y="3287378"/>
            <a:chExt cx="3456384" cy="648072"/>
          </a:xfrm>
        </p:grpSpPr>
        <p:cxnSp>
          <p:nvCxnSpPr>
            <p:cNvPr id="11" name="直接连接符 3"/>
            <p:cNvCxnSpPr>
              <a:cxnSpLocks noChangeShapeType="1"/>
            </p:cNvCxnSpPr>
            <p:nvPr/>
          </p:nvCxnSpPr>
          <p:spPr bwMode="auto">
            <a:xfrm>
              <a:off x="2771800" y="3287378"/>
              <a:ext cx="3456384" cy="0"/>
            </a:xfrm>
            <a:prstGeom prst="line">
              <a:avLst/>
            </a:prstGeom>
            <a:noFill/>
            <a:ln w="28575" algn="ctr">
              <a:solidFill>
                <a:schemeClr val="bg1">
                  <a:lumMod val="65000"/>
                </a:schemeClr>
              </a:solidFill>
              <a:round/>
            </a:ln>
            <a:effectLst/>
          </p:spPr>
        </p:cxnSp>
        <p:cxnSp>
          <p:nvCxnSpPr>
            <p:cNvPr id="12" name="直接连接符 4"/>
            <p:cNvCxnSpPr>
              <a:cxnSpLocks noChangeShapeType="1"/>
            </p:cNvCxnSpPr>
            <p:nvPr/>
          </p:nvCxnSpPr>
          <p:spPr bwMode="auto">
            <a:xfrm>
              <a:off x="2771800" y="3503402"/>
              <a:ext cx="3456384" cy="0"/>
            </a:xfrm>
            <a:prstGeom prst="line">
              <a:avLst/>
            </a:prstGeom>
            <a:noFill/>
            <a:ln w="28575" algn="ctr">
              <a:solidFill>
                <a:schemeClr val="bg1">
                  <a:lumMod val="65000"/>
                </a:schemeClr>
              </a:solidFill>
              <a:round/>
            </a:ln>
            <a:effectLst/>
          </p:spPr>
        </p:cxnSp>
        <p:cxnSp>
          <p:nvCxnSpPr>
            <p:cNvPr id="14" name="直接连接符 5"/>
            <p:cNvCxnSpPr>
              <a:cxnSpLocks noChangeShapeType="1"/>
            </p:cNvCxnSpPr>
            <p:nvPr/>
          </p:nvCxnSpPr>
          <p:spPr bwMode="auto">
            <a:xfrm>
              <a:off x="2771800" y="3719426"/>
              <a:ext cx="3456384" cy="0"/>
            </a:xfrm>
            <a:prstGeom prst="line">
              <a:avLst/>
            </a:prstGeom>
            <a:noFill/>
            <a:ln w="28575" algn="ctr">
              <a:solidFill>
                <a:schemeClr val="bg1">
                  <a:lumMod val="65000"/>
                </a:schemeClr>
              </a:solidFill>
              <a:round/>
            </a:ln>
            <a:effectLst/>
          </p:spPr>
        </p:cxnSp>
        <p:cxnSp>
          <p:nvCxnSpPr>
            <p:cNvPr id="15" name="直接连接符 6"/>
            <p:cNvCxnSpPr>
              <a:cxnSpLocks noChangeShapeType="1"/>
            </p:cNvCxnSpPr>
            <p:nvPr/>
          </p:nvCxnSpPr>
          <p:spPr bwMode="auto">
            <a:xfrm>
              <a:off x="2771800" y="3935450"/>
              <a:ext cx="3456384" cy="0"/>
            </a:xfrm>
            <a:prstGeom prst="line">
              <a:avLst/>
            </a:prstGeom>
            <a:noFill/>
            <a:ln w="28575" algn="ctr">
              <a:solidFill>
                <a:schemeClr val="bg1">
                  <a:lumMod val="65000"/>
                </a:schemeClr>
              </a:solidFill>
              <a:round/>
            </a:ln>
            <a:effectLst/>
          </p:spPr>
        </p:cxnSp>
      </p:grpSp>
      <p:sp>
        <p:nvSpPr>
          <p:cNvPr id="2" name="文本框 1"/>
          <p:cNvSpPr txBox="1"/>
          <p:nvPr/>
        </p:nvSpPr>
        <p:spPr>
          <a:xfrm>
            <a:off x="3941763" y="1300163"/>
            <a:ext cx="2895600" cy="67627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800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Comic Sans MS" panose="030F0702030302020204" charset="0"/>
                <a:ea typeface="汉仪晨妹子W" panose="02010600030101010101" charset="-122"/>
                <a:cs typeface="Comic Sans MS" panose="030F0702030302020204" charset="0"/>
              </a:rPr>
              <a:t>coat </a:t>
            </a:r>
            <a:endParaRPr lang="en-US" altLang="zh-CN" sz="3800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Comic Sans MS" panose="030F0702030302020204" charset="0"/>
              <a:ea typeface="汉仪晨妹子W" panose="02010600030101010101" charset="-122"/>
              <a:cs typeface="Comic Sans MS" panose="030F0702030302020204" charset="0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3248025" y="2209800"/>
            <a:ext cx="4065588" cy="5222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+mj-ea"/>
                <a:ea typeface="+mj-ea"/>
              </a:rPr>
              <a:t> 外套</a:t>
            </a:r>
            <a:endParaRPr lang="zh-CN" altLang="en-US" sz="2800" b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+mj-ea"/>
              <a:ea typeface="+mj-ea"/>
            </a:endParaRPr>
          </a:p>
        </p:txBody>
      </p:sp>
      <p:sp>
        <p:nvSpPr>
          <p:cNvPr id="3" name="TextBox 4"/>
          <p:cNvSpPr txBox="1">
            <a:spLocks noChangeArrowheads="1"/>
          </p:cNvSpPr>
          <p:nvPr/>
        </p:nvSpPr>
        <p:spPr bwMode="auto">
          <a:xfrm>
            <a:off x="3597275" y="187643"/>
            <a:ext cx="1916430" cy="52197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  <a:scene3d>
              <a:camera prst="orthographicFront"/>
              <a:lightRig rig="threePt" dir="t"/>
            </a:scene3d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solidFill>
                  <a:schemeClr val="accent6">
                    <a:lumMod val="75000"/>
                  </a:schemeClr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  <a:cs typeface="Times New Roman" panose="02020603050405020304" pitchFamily="18" charset="0"/>
              </a:rPr>
              <a:t>单元新词</a:t>
            </a:r>
            <a:endParaRPr lang="zh-CN" altLang="en-US" sz="2800" b="1" dirty="0">
              <a:solidFill>
                <a:schemeClr val="accent6">
                  <a:lumMod val="75000"/>
                </a:schemeClr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3552825" y="2875280"/>
            <a:ext cx="5500370" cy="64516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Times New Roman" panose="02020603050405020304" pitchFamily="18" charset="0"/>
                <a:ea typeface="方正大标宋_GBK" panose="02010600030101010101" charset="-122"/>
                <a:cs typeface="Times New Roman" panose="02020603050405020304" pitchFamily="18" charset="0"/>
                <a:sym typeface="+mn-ea"/>
              </a:rPr>
              <a:t>形近</a:t>
            </a:r>
            <a:r>
              <a:rPr lang="zh-CN" altLang="en-US" sz="240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Times New Roman" panose="02020603050405020304" pitchFamily="18" charset="0"/>
                <a:ea typeface="方正大标宋_GBK" panose="02010600030101010101" charset="-122"/>
                <a:cs typeface="Times New Roman" panose="02020603050405020304" pitchFamily="18" charset="0"/>
                <a:sym typeface="+mn-ea"/>
              </a:rPr>
              <a:t>  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pitchFamily="18" charset="0"/>
                <a:ea typeface="方正大标宋_GBK" panose="02010600030101010101" charset="-122"/>
                <a:cs typeface="Times New Roman" panose="02020603050405020304" pitchFamily="18" charset="0"/>
                <a:sym typeface="+mn-ea"/>
              </a:rPr>
              <a:t>b</a:t>
            </a:r>
            <a:r>
              <a:rPr lang="en-US" altLang="zh-CN" sz="2400">
                <a:latin typeface="Times New Roman" panose="02020603050405020304" pitchFamily="18" charset="0"/>
                <a:ea typeface="方正大标宋_GBK" panose="02010600030101010101" charset="-122"/>
                <a:cs typeface="Times New Roman" panose="02020603050405020304" pitchFamily="18" charset="0"/>
                <a:sym typeface="+mn-ea"/>
              </a:rPr>
              <a:t>oat</a:t>
            </a:r>
            <a:r>
              <a:rPr lang="en-US" altLang="zh-CN" sz="2400" b="1">
                <a:latin typeface="Times New Roman" panose="02020603050405020304" pitchFamily="18" charset="0"/>
                <a:ea typeface="方正大标宋_GBK" panose="02010600030101010101" charset="-122"/>
                <a:cs typeface="Times New Roman" panose="02020603050405020304" pitchFamily="18" charset="0"/>
                <a:sym typeface="+mn-ea"/>
              </a:rPr>
              <a:t>（名词）船</a:t>
            </a:r>
            <a:r>
              <a:rPr lang="en-US" altLang="zh-CN" sz="2400">
                <a:latin typeface="Times New Roman" panose="02020603050405020304" pitchFamily="18" charset="0"/>
                <a:ea typeface="方正大标宋_GBK" panose="02010600030101010101" charset="-122"/>
                <a:cs typeface="Times New Roman" panose="02020603050405020304" pitchFamily="18" charset="0"/>
                <a:sym typeface="+mn-ea"/>
              </a:rPr>
              <a:t> 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pitchFamily="18" charset="0"/>
                <a:ea typeface="方正大标宋_GBK" panose="02010600030101010101" charset="-122"/>
                <a:cs typeface="Times New Roman" panose="02020603050405020304" pitchFamily="18" charset="0"/>
                <a:sym typeface="+mn-ea"/>
              </a:rPr>
              <a:t>g</a:t>
            </a:r>
            <a:r>
              <a:rPr lang="en-US" altLang="zh-CN" sz="2400">
                <a:latin typeface="Times New Roman" panose="02020603050405020304" pitchFamily="18" charset="0"/>
                <a:ea typeface="方正大标宋_GBK" panose="02010600030101010101" charset="-122"/>
                <a:cs typeface="Times New Roman" panose="02020603050405020304" pitchFamily="18" charset="0"/>
                <a:sym typeface="+mn-ea"/>
              </a:rPr>
              <a:t>oat</a:t>
            </a:r>
            <a:r>
              <a:rPr lang="en-US" altLang="zh-CN" sz="2400" b="1">
                <a:latin typeface="Times New Roman" panose="02020603050405020304" pitchFamily="18" charset="0"/>
                <a:ea typeface="方正大标宋_GBK" panose="02010600030101010101" charset="-122"/>
                <a:cs typeface="Times New Roman" panose="02020603050405020304" pitchFamily="18" charset="0"/>
                <a:sym typeface="+mn-ea"/>
              </a:rPr>
              <a:t>（名词）山羊</a:t>
            </a:r>
            <a:endParaRPr lang="en-US" altLang="zh-CN" sz="2400" b="1">
              <a:latin typeface="Times New Roman" panose="02020603050405020304" pitchFamily="18" charset="0"/>
              <a:ea typeface="方正大标宋_GBK" panose="02010600030101010101" charset="-122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559810" y="3487420"/>
            <a:ext cx="5500370" cy="119888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Times New Roman" panose="02020603050405020304" pitchFamily="18" charset="0"/>
                <a:ea typeface="方正大标宋_GBK" panose="02010600030101010101" charset="-122"/>
                <a:cs typeface="Times New Roman" panose="02020603050405020304" pitchFamily="18" charset="0"/>
                <a:sym typeface="+mn-ea"/>
              </a:rPr>
              <a:t>例句</a:t>
            </a:r>
            <a:r>
              <a:rPr lang="zh-CN" altLang="en-US" sz="240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scaled="0"/>
                </a:gradFill>
                <a:latin typeface="Times New Roman" panose="02020603050405020304" pitchFamily="18" charset="0"/>
                <a:ea typeface="方正大标宋_GBK" panose="02010600030101010101" charset="-122"/>
                <a:cs typeface="Times New Roman" panose="02020603050405020304" pitchFamily="18" charset="0"/>
                <a:sym typeface="+mn-ea"/>
              </a:rPr>
              <a:t>  </a:t>
            </a:r>
            <a:r>
              <a:rPr lang="en-US" altLang="zh-CN" sz="2400">
                <a:latin typeface="Times New Roman" panose="02020603050405020304" pitchFamily="18" charset="0"/>
                <a:ea typeface="方正大标宋_GBK" panose="02010600030101010101" charset="-122"/>
                <a:cs typeface="Times New Roman" panose="02020603050405020304" pitchFamily="18" charset="0"/>
                <a:sym typeface="+mn-ea"/>
              </a:rPr>
              <a:t>She likes this </a:t>
            </a:r>
            <a:r>
              <a:rPr lang="en-US" altLang="zh-CN" sz="2400">
                <a:solidFill>
                  <a:srgbClr val="FF0000"/>
                </a:solidFill>
                <a:latin typeface="Times New Roman" panose="02020603050405020304" pitchFamily="18" charset="0"/>
                <a:ea typeface="方正大标宋_GBK" panose="02010600030101010101" charset="-122"/>
                <a:cs typeface="Times New Roman" panose="02020603050405020304" pitchFamily="18" charset="0"/>
                <a:sym typeface="+mn-ea"/>
              </a:rPr>
              <a:t>coat</a:t>
            </a:r>
            <a:r>
              <a:rPr lang="en-US" altLang="zh-CN" sz="2400">
                <a:latin typeface="Times New Roman" panose="02020603050405020304" pitchFamily="18" charset="0"/>
                <a:ea typeface="方正大标宋_GBK" panose="02010600030101010101" charset="-122"/>
                <a:cs typeface="Times New Roman" panose="02020603050405020304" pitchFamily="18" charset="0"/>
                <a:sym typeface="+mn-ea"/>
              </a:rPr>
              <a:t>.</a:t>
            </a:r>
            <a:endParaRPr lang="en-US" altLang="zh-CN" sz="2400">
              <a:latin typeface="Times New Roman" panose="02020603050405020304" pitchFamily="18" charset="0"/>
              <a:ea typeface="方正大标宋_GBK" panose="02010600030101010101" charset="-122"/>
              <a:cs typeface="Times New Roman" panose="02020603050405020304" pitchFamily="18" charset="0"/>
              <a:sym typeface="+mn-ea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400">
                <a:latin typeface="Times New Roman" panose="02020603050405020304" pitchFamily="18" charset="0"/>
                <a:ea typeface="方正大标宋_GBK" panose="02010600030101010101" charset="-122"/>
                <a:cs typeface="Times New Roman" panose="02020603050405020304" pitchFamily="18" charset="0"/>
                <a:sym typeface="+mn-ea"/>
              </a:rPr>
              <a:t>         </a:t>
            </a:r>
            <a:r>
              <a:rPr lang="en-US" altLang="zh-CN" sz="2400" b="1">
                <a:latin typeface="Times New Roman" panose="02020603050405020304" pitchFamily="18" charset="0"/>
                <a:ea typeface="方正大标宋_GBK" panose="02010600030101010101" charset="-122"/>
                <a:cs typeface="Times New Roman" panose="02020603050405020304" pitchFamily="18" charset="0"/>
                <a:sym typeface="+mn-ea"/>
              </a:rPr>
              <a:t> 她喜欢这件外套</a:t>
            </a:r>
            <a:r>
              <a:rPr lang="zh-CN" altLang="en-US" sz="2400" b="1">
                <a:latin typeface="Times New Roman" panose="02020603050405020304" pitchFamily="18" charset="0"/>
                <a:ea typeface="方正大标宋_GBK" panose="02010600030101010101" charset="-122"/>
                <a:cs typeface="Times New Roman" panose="02020603050405020304" pitchFamily="18" charset="0"/>
                <a:sym typeface="+mn-ea"/>
              </a:rPr>
              <a:t>。</a:t>
            </a:r>
            <a:endParaRPr lang="zh-CN" altLang="en-US" sz="2400" b="1">
              <a:latin typeface="Times New Roman" panose="02020603050405020304" pitchFamily="18" charset="0"/>
              <a:ea typeface="方正大标宋_GBK" panose="02010600030101010101" charset="-122"/>
              <a:cs typeface="Times New Roman" panose="02020603050405020304" pitchFamily="18" charset="0"/>
              <a:sym typeface="+mn-ea"/>
            </a:endParaRPr>
          </a:p>
        </p:txBody>
      </p:sp>
      <p:pic>
        <p:nvPicPr>
          <p:cNvPr id="25607" name="图片 3"/>
          <p:cNvPicPr>
            <a:picLocks noChangeAspect="1"/>
          </p:cNvPicPr>
          <p:nvPr/>
        </p:nvPicPr>
        <p:blipFill>
          <a:blip r:embed="rId1" cstate="email">
            <a:clrChange>
              <a:clrFrom>
                <a:srgbClr val="FFFFBF"/>
              </a:clrFrom>
              <a:clrTo>
                <a:srgbClr val="FFFFB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47650" y="1604963"/>
            <a:ext cx="3394075" cy="263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/>
    </p:bldLst>
  </p:timing>
</p:sld>
</file>

<file path=ppt/tags/tag1.xml><?xml version="1.0" encoding="utf-8"?>
<p:tagLst xmlns:p="http://schemas.openxmlformats.org/presentationml/2006/main">
  <p:tag name="KSO_WPP_MARK_KEY" val="5e68c4fd-2abe-4701-b324-a712b6e373ea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2573</Words>
  <Application>WPS 演示</Application>
  <PresentationFormat>全屏显示(16:9)</PresentationFormat>
  <Paragraphs>221</Paragraphs>
  <Slides>23</Slides>
  <Notes>11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9" baseType="lpstr">
      <vt:lpstr>Arial</vt:lpstr>
      <vt:lpstr>宋体</vt:lpstr>
      <vt:lpstr>Wingdings</vt:lpstr>
      <vt:lpstr>Calibri</vt:lpstr>
      <vt:lpstr>Calibri</vt:lpstr>
      <vt:lpstr>Times New Roman</vt:lpstr>
      <vt:lpstr>方正大标宋_GBK</vt:lpstr>
      <vt:lpstr>黑体</vt:lpstr>
      <vt:lpstr>微软雅黑</vt:lpstr>
      <vt:lpstr>Comic Sans MS</vt:lpstr>
      <vt:lpstr>汉仪晨妹子W</vt:lpstr>
      <vt:lpstr>Arial Unicode MS</vt:lpstr>
      <vt:lpstr>方正兰亭准黑_GBK</vt:lpstr>
      <vt:lpstr>Wingdings</vt:lpstr>
      <vt:lpstr>Arial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580</cp:revision>
  <dcterms:created xsi:type="dcterms:W3CDTF">2016-03-25T01:23:00Z</dcterms:created>
  <dcterms:modified xsi:type="dcterms:W3CDTF">2023-02-16T03:03:10Z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FA8B6DB26ECD4599B6E3473168A38F5C</vt:lpwstr>
  </property>
</Properties>
</file>