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662" r:id="rId4"/>
    <p:sldId id="670" r:id="rId5"/>
    <p:sldId id="671" r:id="rId7"/>
    <p:sldId id="672" r:id="rId8"/>
    <p:sldId id="673" r:id="rId9"/>
    <p:sldId id="656" r:id="rId10"/>
    <p:sldId id="657" r:id="rId11"/>
    <p:sldId id="674" r:id="rId12"/>
    <p:sldId id="675" r:id="rId13"/>
    <p:sldId id="676" r:id="rId14"/>
    <p:sldId id="677" r:id="rId15"/>
    <p:sldId id="678" r:id="rId16"/>
    <p:sldId id="659" r:id="rId17"/>
    <p:sldId id="679" r:id="rId18"/>
    <p:sldId id="680" r:id="rId19"/>
    <p:sldId id="661" r:id="rId20"/>
    <p:sldId id="681" r:id="rId21"/>
    <p:sldId id="691" r:id="rId22"/>
    <p:sldId id="692" r:id="rId23"/>
    <p:sldId id="693" r:id="rId24"/>
    <p:sldId id="682" r:id="rId25"/>
    <p:sldId id="683" r:id="rId26"/>
    <p:sldId id="684" r:id="rId27"/>
    <p:sldId id="695" r:id="rId28"/>
    <p:sldId id="696" r:id="rId29"/>
    <p:sldId id="685" r:id="rId30"/>
    <p:sldId id="686" r:id="rId31"/>
    <p:sldId id="690" r:id="rId32"/>
    <p:sldId id="687" r:id="rId33"/>
    <p:sldId id="698" r:id="rId34"/>
    <p:sldId id="699" r:id="rId35"/>
    <p:sldId id="697" r:id="rId36"/>
    <p:sldId id="689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76"/>
  </p:normalViewPr>
  <p:slideViewPr>
    <p:cSldViewPr snapToGrid="0" showGuides="1">
      <p:cViewPr varScale="1">
        <p:scale>
          <a:sx n="109" d="100"/>
          <a:sy n="109" d="100"/>
        </p:scale>
        <p:origin x="-576" y="-90"/>
      </p:cViewPr>
      <p:guideLst>
        <p:guide orient="horz" pos="2250"/>
        <p:guide pos="374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2" Type="http://schemas.openxmlformats.org/officeDocument/2006/relationships/tags" Target="tags/tag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E873E-B47D-432C-816B-E17331772663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B9D8AE8-6D9D-4DC8-9032-1AFCA932A0E5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0127522-B5EF-4BA1-A062-A8B1B0B20EC0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5783243"/>
            <a:ext cx="12192000" cy="107518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file:///D:\qq&#25991;&#20214;\712321467\Image\C2C\Image2\%7b75232B38-A165-1FB7-499C-2E1C792CACB5%7d.png" TargetMode="External"/><Relationship Id="rId25" Type="http://schemas.openxmlformats.org/officeDocument/2006/relationships/image" Target="../media/image2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25" r:link="rId26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.jpeg"/><Relationship Id="rId6" Type="http://schemas.openxmlformats.org/officeDocument/2006/relationships/tags" Target="../tags/tag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5"/>
          <p:cNvSpPr txBox="1"/>
          <p:nvPr/>
        </p:nvSpPr>
        <p:spPr>
          <a:xfrm>
            <a:off x="7810820" y="4113213"/>
            <a:ext cx="3146425" cy="423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sz="24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76341" y="489586"/>
            <a:ext cx="5888991" cy="81343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外研版</a:t>
            </a:r>
            <a:r>
              <a:rPr kumimoji="1"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kumimoji="1"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英语</a:t>
            </a:r>
            <a:r>
              <a:rPr kumimoji="1"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kumimoji="1"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kumimoji="1"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年级下册</a:t>
            </a:r>
            <a:endParaRPr kumimoji="1" lang="zh-CN" altLang="en-US" sz="32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0" y="2105116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0B10F3"/>
                </a:solidFill>
                <a:latin typeface="Times New Roman" panose="02020603050405020304" charset="0"/>
                <a:cs typeface="Times New Roman" panose="02020603050405020304" charset="0"/>
              </a:rPr>
              <a:t>Module 9  Unit 2 </a:t>
            </a:r>
            <a:endParaRPr lang="en-US" altLang="zh-CN" sz="3600" b="1" dirty="0">
              <a:solidFill>
                <a:srgbClr val="0B10F3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5400" b="1" dirty="0">
                <a:solidFill>
                  <a:srgbClr val="0B10F3"/>
                </a:solidFill>
                <a:latin typeface="Times New Roman" panose="02020603050405020304" charset="0"/>
                <a:cs typeface="Times New Roman" panose="02020603050405020304" charset="0"/>
              </a:rPr>
              <a:t>Has Amy  got a bike?</a:t>
            </a:r>
            <a:endParaRPr lang="en-US" altLang="zh-CN" sz="5400" b="1" dirty="0">
              <a:solidFill>
                <a:srgbClr val="0B10F3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693161" y="3886837"/>
            <a:ext cx="495363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B10F3"/>
                </a:solidFill>
                <a:latin typeface="Arial" panose="020B0604020202020204" pitchFamily="34" charset="0"/>
              </a:rPr>
              <a:t>He</a:t>
            </a:r>
            <a:r>
              <a:rPr lang="en-US" altLang="zh-CN" sz="4000" b="1">
                <a:solidFill>
                  <a:srgbClr val="0B10F3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has got</a:t>
            </a:r>
            <a:r>
              <a:rPr lang="en-US" altLang="zh-CN" sz="4000" b="1"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0B10F3"/>
                </a:solidFill>
                <a:latin typeface="Arial" panose="020B0604020202020204" pitchFamily="34" charset="0"/>
              </a:rPr>
              <a:t>a pencil.</a:t>
            </a:r>
            <a:endParaRPr lang="en-US" altLang="zh-CN" sz="4000" b="1">
              <a:solidFill>
                <a:srgbClr val="0B10F3"/>
              </a:solidFill>
              <a:latin typeface="Arial" panose="020B0604020202020204" pitchFamily="34" charset="0"/>
            </a:endParaRPr>
          </a:p>
          <a:p>
            <a:r>
              <a:rPr lang="zh-CN" altLang="en-US" sz="3600" b="1">
                <a:solidFill>
                  <a:srgbClr val="0B10F3"/>
                </a:solidFill>
                <a:latin typeface="Arial" panose="020B0604020202020204" pitchFamily="34" charset="0"/>
              </a:rPr>
              <a:t>他有一支铅笔。</a:t>
            </a:r>
            <a:endParaRPr lang="zh-CN" altLang="en-US" sz="3600" b="1">
              <a:solidFill>
                <a:srgbClr val="0B10F3"/>
              </a:solidFill>
              <a:latin typeface="Arial" panose="020B0604020202020204" pitchFamily="34" charset="0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580120" y="1297360"/>
            <a:ext cx="2498360" cy="2368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896735" y="1048385"/>
            <a:ext cx="3159760" cy="2771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449639" y="4508819"/>
            <a:ext cx="5857875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She</a:t>
            </a:r>
            <a:r>
              <a:rPr lang="en-US" altLang="zh-CN" sz="4000" b="1"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has got</a:t>
            </a:r>
            <a:r>
              <a:rPr lang="en-US" altLang="zh-CN" sz="4000" b="1">
                <a:latin typeface="Arial" panose="020B0604020202020204" pitchFamily="34" charset="0"/>
              </a:rPr>
              <a:t> a pen.</a:t>
            </a:r>
            <a:endParaRPr lang="en-US" altLang="zh-CN" sz="4000" b="1">
              <a:latin typeface="Arial" panose="020B0604020202020204" pitchFamily="34" charset="0"/>
            </a:endParaRPr>
          </a:p>
          <a:p>
            <a:r>
              <a:rPr lang="zh-CN" altLang="en-US" sz="3600" b="1">
                <a:latin typeface="Arial" panose="020B0604020202020204" pitchFamily="34" charset="0"/>
              </a:rPr>
              <a:t>她有一支钢笔。</a:t>
            </a:r>
            <a:endParaRPr lang="zh-CN" altLang="en-US" sz="3600" b="1">
              <a:latin typeface="Arial" panose="020B0604020202020204" pitchFamily="34" charset="0"/>
            </a:endParaRPr>
          </a:p>
          <a:p>
            <a:endParaRPr lang="en-US" altLang="zh-CN" sz="4000" b="1">
              <a:latin typeface="Arial" panose="020B0604020202020204" pitchFamily="34" charset="0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091181" y="1048385"/>
            <a:ext cx="2719705" cy="346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08304" y="871805"/>
            <a:ext cx="11778416" cy="592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34301" y="225069"/>
            <a:ext cx="2932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Listen and say.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8698" y="1034483"/>
            <a:ext cx="1972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Has Amy got a bike?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6645" y="1005695"/>
            <a:ext cx="303086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>
                <a:solidFill>
                  <a:srgbClr val="0B10F3"/>
                </a:solidFill>
                <a:latin typeface="Comic Sans MS" panose="030F0702030302020204" charset="0"/>
              </a:rPr>
              <a:t>Yes, she has. 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1800" b="1">
                <a:solidFill>
                  <a:srgbClr val="0B10F3"/>
                </a:solidFill>
                <a:latin typeface="Comic Sans MS" panose="030F0702030302020204" charset="0"/>
              </a:rPr>
              <a:t>She goes to school by bike.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43753" y="1096076"/>
            <a:ext cx="197223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>
                <a:solidFill>
                  <a:srgbClr val="0B10F3"/>
                </a:solidFill>
                <a:latin typeface="Comic Sans MS" panose="030F0702030302020204" charset="0"/>
              </a:rPr>
              <a:t>Has Sam got a bike?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15991" y="1005788"/>
            <a:ext cx="303086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>
                <a:solidFill>
                  <a:srgbClr val="0B10F3"/>
                </a:solidFill>
                <a:latin typeface="Comic Sans MS" panose="030F0702030302020204" charset="0"/>
              </a:rPr>
              <a:t>No, he hasn’t. 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1800" b="1">
                <a:solidFill>
                  <a:srgbClr val="0B10F3"/>
                </a:solidFill>
                <a:latin typeface="Comic Sans MS" panose="030F0702030302020204" charset="0"/>
              </a:rPr>
              <a:t>He goes to school by bus.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17405" y="4150002"/>
            <a:ext cx="3030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 err="1">
                <a:solidFill>
                  <a:srgbClr val="0B10F3"/>
                </a:solidFill>
                <a:latin typeface="Comic Sans MS" panose="030F0702030302020204" charset="0"/>
              </a:rPr>
              <a:t>Mr Smart has got a car. He goes to work by car.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6897" y="4077293"/>
            <a:ext cx="3030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 err="1">
                <a:solidFill>
                  <a:srgbClr val="0B10F3"/>
                </a:solidFill>
                <a:latin typeface="Comic Sans MS" panose="030F0702030302020204" charset="0"/>
              </a:rPr>
              <a:t>Ms Smart hasn’t got a car. She walks to school.</a:t>
            </a:r>
            <a:endParaRPr lang="en-US" altLang="zh-CN" sz="18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89078" y="917701"/>
            <a:ext cx="10400063" cy="4997964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9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询问他人是否拥有某物的句型：</a:t>
            </a:r>
            <a:endParaRPr kumimoji="0" lang="zh-CN" altLang="en-US" sz="319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— Has+ he/she/Amy/</a:t>
            </a:r>
            <a:r>
              <a:rPr lang="en-US" altLang="zh-CN" sz="3195" b="1" dirty="0" err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Daming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… + got+ 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某物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?</a:t>
            </a:r>
            <a:endParaRPr lang="en-US" altLang="zh-CN" sz="3195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— Yes, he/she has.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（肯定回答）</a:t>
            </a:r>
            <a:endParaRPr lang="en-US" altLang="zh-CN" sz="3195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— 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No, he/she hasn’t.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（否定回答）</a:t>
            </a:r>
            <a:endParaRPr lang="en-US" altLang="zh-CN" sz="3195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3195" b="1" dirty="0">
                <a:solidFill>
                  <a:srgbClr val="FF00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拓展：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has got 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的否定形式为 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has not got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，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has not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可以缩写为 </a:t>
            </a:r>
            <a:r>
              <a:rPr lang="en-US" altLang="zh-CN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hasn’t</a:t>
            </a:r>
            <a:r>
              <a:rPr lang="zh-CN" altLang="en-US" sz="319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。</a:t>
            </a:r>
            <a:endParaRPr lang="zh-CN" altLang="en-US" sz="3195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3"/>
          <p:cNvSpPr/>
          <p:nvPr/>
        </p:nvSpPr>
        <p:spPr>
          <a:xfrm>
            <a:off x="6975757" y="3828530"/>
            <a:ext cx="4203601" cy="1350522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— Yes, she has. </a:t>
            </a:r>
            <a:endParaRPr lang="en-US" altLang="zh-CN" sz="2400" b="1">
              <a:solidFill>
                <a:schemeClr val="bg1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是的，她有。</a:t>
            </a:r>
            <a:endParaRPr lang="zh-CN" altLang="en-US" sz="2400" b="1">
              <a:solidFill>
                <a:schemeClr val="bg1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841772" y="2013066"/>
            <a:ext cx="4203601" cy="132802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— Has Amy got a bike?   </a:t>
            </a:r>
            <a:endParaRPr lang="en-US" altLang="zh-CN" sz="2400" b="1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   </a:t>
            </a:r>
            <a:r>
              <a:rPr lang="zh-CN" altLang="en-US" sz="2400" b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埃米有一辆自行车吗？</a:t>
            </a:r>
            <a:endParaRPr lang="zh-CN" altLang="en-US" sz="2400" b="1">
              <a:solidFill>
                <a:schemeClr val="bg1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41045" y="1517650"/>
            <a:ext cx="5622291" cy="4187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4" grpId="0" animBg="1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348096" y="2052955"/>
            <a:ext cx="4159885" cy="3293209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Has he got a dress?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他有一条连衣裙吗？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No, he hasn’t.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不，他没有。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313941" y="1801495"/>
            <a:ext cx="2719705" cy="346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380" y="915035"/>
            <a:ext cx="9777731" cy="4245440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描述某人的出行方式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的句型：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人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+ go(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适当形式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) to+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地点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+ by+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交通工具名词单数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.</a:t>
            </a:r>
            <a:endParaRPr lang="en-US" altLang="zh-CN" sz="32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注意：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该句型中 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by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后面要直接加交通工具名词的单数形式。</a:t>
            </a:r>
            <a:endParaRPr lang="zh-CN" altLang="en-US" sz="32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1569086" y="2874012"/>
            <a:ext cx="5081271" cy="3734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5501641" y="1450342"/>
            <a:ext cx="5986145" cy="946785"/>
          </a:xfrm>
          <a:prstGeom prst="wedgeRoundRectCallout">
            <a:avLst>
              <a:gd name="adj1" fmla="val -39286"/>
              <a:gd name="adj2" fmla="val 11894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defTabSz="4572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noProof="0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Sam goes </a:t>
            </a:r>
            <a:r>
              <a:rPr lang="en-US" altLang="zh-CN" sz="32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to</a:t>
            </a:r>
            <a:r>
              <a:rPr lang="zh-CN" altLang="en-US" sz="32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school </a:t>
            </a:r>
            <a:r>
              <a:rPr lang="en-US" altLang="zh-CN" sz="3200" b="1" noProof="0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  <a:sym typeface="+mn-ea"/>
              </a:rPr>
              <a:t>by bus.</a:t>
            </a:r>
            <a:endParaRPr lang="en-US" altLang="zh-CN" sz="3200" b="1" noProof="0">
              <a:solidFill>
                <a:schemeClr val="bg1"/>
              </a:solidFill>
              <a:latin typeface="Comic Sans MS" panose="030F0702030302020204" charset="0"/>
              <a:ea typeface="方正卡通简体" panose="03000509000000000000" pitchFamily="65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2523491" y="2947670"/>
            <a:ext cx="6812280" cy="3582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6957695" y="1210945"/>
            <a:ext cx="4213860" cy="1165860"/>
          </a:xfrm>
          <a:prstGeom prst="wedgeRoundRectCallout">
            <a:avLst>
              <a:gd name="adj1" fmla="val -54264"/>
              <a:gd name="adj2" fmla="val 13752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</a:rPr>
              <a:t>He goes to work by car.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074989" y="476252"/>
            <a:ext cx="6261100" cy="43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2703513" y="5133659"/>
            <a:ext cx="5257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Ms Smart hasn’t got a car.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She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walks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to </a:t>
            </a:r>
            <a:r>
              <a:rPr lang="zh-CN" altLang="en-US" sz="2400" b="1">
                <a:solidFill>
                  <a:srgbClr val="0B10F3"/>
                </a:solidFill>
                <a:latin typeface="Comic Sans MS" panose="030F0702030302020204" charset="0"/>
              </a:rPr>
              <a:t>school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2"/>
          <p:cNvSpPr txBox="1"/>
          <p:nvPr/>
        </p:nvSpPr>
        <p:spPr>
          <a:xfrm>
            <a:off x="1243013" y="2301876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/>
            <a:endParaRPr lang="zh-CN" altLang="en-US" sz="1350" noProof="1">
              <a:latin typeface="Calibri" panose="020F0502020204030204" pitchFamily="34" charset="0"/>
            </a:endParaRPr>
          </a:p>
        </p:txBody>
      </p:sp>
      <p:sp>
        <p:nvSpPr>
          <p:cNvPr id="4099" name="文本框 99"/>
          <p:cNvSpPr txBox="1">
            <a:spLocks noChangeArrowheads="1"/>
          </p:cNvSpPr>
          <p:nvPr/>
        </p:nvSpPr>
        <p:spPr bwMode="auto">
          <a:xfrm>
            <a:off x="1552576" y="1378587"/>
            <a:ext cx="10186035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</a:rPr>
              <a:t>能听懂、会说单词</a:t>
            </a:r>
            <a:r>
              <a:rPr lang="zh-CN" altLang="en-US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800" b="1" dirty="0">
                <a:solidFill>
                  <a:srgbClr val="E81CA7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E81CA7"/>
                </a:solidFill>
              </a:rPr>
              <a:t>by, car, bus </a:t>
            </a:r>
            <a:endParaRPr lang="en-US" altLang="zh-CN" sz="2800" b="1" dirty="0">
              <a:solidFill>
                <a:srgbClr val="E81CA7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能熟悉理解并运用重点</a:t>
            </a:r>
            <a:r>
              <a:rPr lang="zh-CN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</a:rPr>
              <a:t>句型：</a:t>
            </a:r>
            <a:endParaRPr lang="en-US" altLang="zh-CN" sz="2800" dirty="0">
              <a:solidFill>
                <a:srgbClr val="0B10F3"/>
              </a:solidFill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B10F3"/>
                </a:solidFill>
              </a:rPr>
              <a:t>     </a:t>
            </a:r>
            <a:r>
              <a:rPr lang="en-US" altLang="zh-CN" sz="2800" b="1" dirty="0">
                <a:solidFill>
                  <a:srgbClr val="E81CA7"/>
                </a:solidFill>
              </a:rPr>
              <a:t> He’s got a bike. </a:t>
            </a:r>
            <a:r>
              <a:rPr lang="zh-CN" altLang="en-US" sz="2800" b="1" dirty="0">
                <a:solidFill>
                  <a:srgbClr val="E81CA7"/>
                </a:solidFill>
              </a:rPr>
              <a:t> </a:t>
            </a:r>
            <a:endParaRPr lang="en-US" altLang="zh-CN" sz="2800" b="1" dirty="0">
              <a:solidFill>
                <a:srgbClr val="E81CA7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81CA7"/>
                </a:solidFill>
              </a:rPr>
              <a:t>      —Has Amy got a bike ? </a:t>
            </a:r>
            <a:r>
              <a:rPr lang="zh-CN" altLang="en-US" sz="2800" b="1" dirty="0">
                <a:solidFill>
                  <a:srgbClr val="E81CA7"/>
                </a:solidFill>
              </a:rPr>
              <a:t>  </a:t>
            </a:r>
            <a:endParaRPr lang="en-US" altLang="zh-CN" sz="2800" b="1" dirty="0">
              <a:solidFill>
                <a:srgbClr val="E81CA7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81CA7"/>
                </a:solidFill>
              </a:rPr>
              <a:t>      —Yes</a:t>
            </a:r>
            <a:r>
              <a:rPr lang="zh-CN" altLang="en-US" sz="2800" b="1" dirty="0">
                <a:solidFill>
                  <a:srgbClr val="E81CA7"/>
                </a:solidFill>
              </a:rPr>
              <a:t>，</a:t>
            </a:r>
            <a:r>
              <a:rPr lang="en-US" altLang="zh-CN" sz="2800" b="1" dirty="0">
                <a:solidFill>
                  <a:srgbClr val="E81CA7"/>
                </a:solidFill>
              </a:rPr>
              <a:t>she has. </a:t>
            </a:r>
            <a:endParaRPr lang="en-US" altLang="zh-CN" sz="2800" b="1" dirty="0">
              <a:solidFill>
                <a:srgbClr val="E81CA7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81CA7"/>
                </a:solidFill>
              </a:rPr>
              <a:t>      He goes to school by bus.</a:t>
            </a:r>
            <a:r>
              <a:rPr lang="en-US" altLang="zh-CN" sz="2800" b="1" dirty="0">
                <a:solidFill>
                  <a:srgbClr val="0B10F3"/>
                </a:solidFill>
              </a:rPr>
              <a:t> </a:t>
            </a:r>
            <a:endParaRPr lang="en-US" altLang="zh-CN" sz="2800" b="1" dirty="0">
              <a:solidFill>
                <a:srgbClr val="0B10F3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zh-CN" sz="2800" dirty="0">
                <a:solidFill>
                  <a:srgbClr val="0B10F3"/>
                </a:solidFill>
                <a:latin typeface="黑体" panose="02010609060101010101" charset="-122"/>
                <a:ea typeface="黑体" panose="02010609060101010101" charset="-122"/>
              </a:rPr>
              <a:t>.能听懂</a:t>
            </a:r>
            <a:r>
              <a:rPr lang="en-US" altLang="zh-CN" sz="2800" b="1" dirty="0">
                <a:solidFill>
                  <a:srgbClr val="0B10F3"/>
                </a:solidFill>
              </a:rPr>
              <a:t> </a:t>
            </a:r>
            <a:r>
              <a:rPr lang="en-US" altLang="zh-CN" sz="2800" b="1" dirty="0">
                <a:solidFill>
                  <a:srgbClr val="E81CA7"/>
                </a:solidFill>
              </a:rPr>
              <a:t>Listen and chant </a:t>
            </a:r>
            <a:r>
              <a:rPr lang="zh-CN" altLang="en-US" sz="2800" b="1" dirty="0">
                <a:solidFill>
                  <a:srgbClr val="E81CA7"/>
                </a:solidFill>
              </a:rPr>
              <a:t>和 </a:t>
            </a:r>
            <a:r>
              <a:rPr lang="en-US" altLang="zh-CN" sz="2800" b="1" dirty="0">
                <a:solidFill>
                  <a:srgbClr val="E81CA7"/>
                </a:solidFill>
              </a:rPr>
              <a:t>Listen and say, </a:t>
            </a:r>
            <a:r>
              <a:rPr lang="zh-CN" altLang="en-US" sz="2800" b="1" dirty="0">
                <a:solidFill>
                  <a:srgbClr val="E81CA7"/>
                </a:solidFill>
              </a:rPr>
              <a:t>完成 </a:t>
            </a:r>
            <a:r>
              <a:rPr lang="en-US" altLang="zh-CN" sz="2800" b="1" dirty="0">
                <a:solidFill>
                  <a:srgbClr val="E81CA7"/>
                </a:solidFill>
              </a:rPr>
              <a:t>Look and say</a:t>
            </a:r>
            <a:r>
              <a:rPr lang="zh-CN" altLang="zh-CN" sz="2800" dirty="0">
                <a:solidFill>
                  <a:srgbClr val="E81CA7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2800" dirty="0">
              <a:solidFill>
                <a:srgbClr val="E81CA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581" y="548640"/>
            <a:ext cx="203773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ea typeface="黑体" panose="02010609060101010101" charset="-122"/>
                <a:sym typeface="+mn-ea"/>
              </a:rPr>
              <a:t>教学目标</a:t>
            </a:r>
            <a:endParaRPr lang="zh-CN" altLang="en-US" sz="36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232526" y="3472498"/>
            <a:ext cx="4176713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1153" y="623570"/>
            <a:ext cx="4319587" cy="31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6232525" y="1358901"/>
            <a:ext cx="44354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Amy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has got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a bike.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She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goes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to school by bike.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1763714" y="4549775"/>
            <a:ext cx="43100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Sam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hasn’t got 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a bike.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He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goes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to school by bus.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847849" y="476250"/>
            <a:ext cx="3600451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16100" y="3875090"/>
            <a:ext cx="3600451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5897565" y="1392238"/>
            <a:ext cx="41036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Mr smart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has got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a car.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He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goes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to work by car.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22532" name="Text Box 9"/>
          <p:cNvSpPr txBox="1">
            <a:spLocks noChangeArrowheads="1"/>
          </p:cNvSpPr>
          <p:nvPr/>
        </p:nvSpPr>
        <p:spPr bwMode="auto">
          <a:xfrm>
            <a:off x="5792788" y="4741864"/>
            <a:ext cx="43370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Ms smart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hasn’t got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a car.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She </a:t>
            </a:r>
            <a:r>
              <a:rPr lang="en-US" altLang="zh-CN" sz="2400" b="1">
                <a:solidFill>
                  <a:srgbClr val="E81CA7"/>
                </a:solidFill>
                <a:latin typeface="Comic Sans MS" panose="030F0702030302020204" charset="0"/>
              </a:rPr>
              <a:t>walks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to </a:t>
            </a:r>
            <a:r>
              <a:rPr lang="zh-CN" altLang="en-US" sz="2400" b="1">
                <a:solidFill>
                  <a:srgbClr val="0B10F3"/>
                </a:solidFill>
                <a:latin typeface="Comic Sans MS" panose="030F0702030302020204" charset="0"/>
              </a:rPr>
              <a:t>school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051" y="572770"/>
            <a:ext cx="24550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Look and  ay.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162052" y="1094740"/>
            <a:ext cx="10385425" cy="524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210933" y="3707199"/>
            <a:ext cx="2275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0B10F3"/>
                </a:solidFill>
                <a:latin typeface="Comic Sans MS" panose="030F0702030302020204" charset="0"/>
              </a:rPr>
              <a:t>My father goes </a:t>
            </a:r>
            <a:endParaRPr lang="en-US" altLang="zh-CN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b="1">
                <a:solidFill>
                  <a:srgbClr val="0B10F3"/>
                </a:solidFill>
                <a:latin typeface="Comic Sans MS" panose="030F0702030302020204" charset="0"/>
              </a:rPr>
              <a:t>to work by bus. My mother…</a:t>
            </a:r>
            <a:endParaRPr lang="en-US" altLang="zh-CN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811" y="586105"/>
            <a:ext cx="487402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Listen and say. Then chant.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312545" y="1271907"/>
            <a:ext cx="9383395" cy="511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"/>
          <p:cNvSpPr txBox="1"/>
          <p:nvPr/>
        </p:nvSpPr>
        <p:spPr>
          <a:xfrm>
            <a:off x="3927475" y="1108076"/>
            <a:ext cx="37007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I go to school by bike.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 i="1">
                <a:solidFill>
                  <a:srgbClr val="0B10F3"/>
                </a:solidFill>
                <a:latin typeface="Comic Sans MS" panose="030F0702030302020204" charset="0"/>
              </a:rPr>
              <a:t>Ting, ting, ting, ting.</a:t>
            </a:r>
            <a:endParaRPr lang="en-US" altLang="zh-CN" sz="2000" b="1" i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I go to school by bike.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Mum goes to work by bus.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 i="1">
                <a:solidFill>
                  <a:srgbClr val="0B10F3"/>
                </a:solidFill>
                <a:latin typeface="Comic Sans MS" panose="030F0702030302020204" charset="0"/>
              </a:rPr>
              <a:t>Vroom, vroom, vroom, vroom.</a:t>
            </a:r>
            <a:endParaRPr lang="en-US" altLang="zh-CN" sz="2000" b="1" i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She goes to work by bus.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Dad walks to work.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 i="1">
                <a:solidFill>
                  <a:srgbClr val="0B10F3"/>
                </a:solidFill>
                <a:latin typeface="Comic Sans MS" panose="030F0702030302020204" charset="0"/>
              </a:rPr>
              <a:t>Step, step, step, step.</a:t>
            </a:r>
            <a:endParaRPr lang="en-US" altLang="zh-CN" sz="2000" b="1" i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He walks to work.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" y="574042"/>
            <a:ext cx="618630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Play the game. Follow and say.</a:t>
            </a:r>
            <a:endParaRPr lang="en-US" altLang="zh-CN" sz="32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82652" y="1339850"/>
            <a:ext cx="10426065" cy="509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"/>
          <p:cNvSpPr txBox="1"/>
          <p:nvPr/>
        </p:nvSpPr>
        <p:spPr>
          <a:xfrm>
            <a:off x="1425207" y="2711181"/>
            <a:ext cx="1926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I go to school by bus.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64025" y="2215432"/>
            <a:ext cx="24601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She goes to school by bus. I go to school by bike.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76391" y="2711744"/>
            <a:ext cx="24601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She goes to school by bus. He goes to school by bike. I…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98546" y="2534285"/>
            <a:ext cx="3616325" cy="2844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10277" y="4703445"/>
            <a:ext cx="98361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137161" y="1406525"/>
            <a:ext cx="4055111" cy="1177290"/>
          </a:xfrm>
          <a:prstGeom prst="wedgeRoundRectCallout">
            <a:avLst>
              <a:gd name="adj1" fmla="val 38787"/>
              <a:gd name="adj2" fmla="val 77831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ym typeface="+mn-ea"/>
              </a:rPr>
              <a:t>She goes to school by bus.</a:t>
            </a:r>
            <a:endParaRPr lang="zh-CN" altLang="en-US" sz="2400" b="1"/>
          </a:p>
          <a:p>
            <a:pPr algn="ctr"/>
            <a:r>
              <a:rPr lang="zh-CN" altLang="en-US" sz="2400" b="1">
                <a:sym typeface="+mn-ea"/>
              </a:rPr>
              <a:t>He goes to school by bike.</a:t>
            </a:r>
            <a:endParaRPr lang="zh-CN" altLang="en-US" sz="2400" b="1"/>
          </a:p>
          <a:p>
            <a:pPr algn="ctr"/>
            <a:r>
              <a:rPr lang="zh-CN" altLang="en-US" sz="2400" b="1">
                <a:sym typeface="+mn-ea"/>
              </a:rPr>
              <a:t>I...</a:t>
            </a:r>
            <a:endParaRPr lang="zh-CN" altLang="en-US" sz="2400" b="1"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789171" y="1188085"/>
            <a:ext cx="5270500" cy="971550"/>
          </a:xfrm>
          <a:prstGeom prst="wedgeRoundRectCallout">
            <a:avLst>
              <a:gd name="adj1" fmla="val -34650"/>
              <a:gd name="adj2" fmla="val 102483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ym typeface="+mn-ea"/>
              </a:rPr>
              <a:t>She goes to school by bus.</a:t>
            </a:r>
            <a:endParaRPr lang="zh-CN" altLang="en-US" sz="2800" b="1"/>
          </a:p>
          <a:p>
            <a:pPr algn="ctr"/>
            <a:r>
              <a:rPr lang="zh-CN" altLang="en-US" sz="2800" b="1">
                <a:sym typeface="+mn-ea"/>
              </a:rPr>
              <a:t>I go to school by bike.</a:t>
            </a:r>
            <a:endParaRPr lang="zh-CN" altLang="en-US" sz="2800" b="1"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010277" y="5209540"/>
            <a:ext cx="3385185" cy="825500"/>
          </a:xfrm>
          <a:prstGeom prst="wedgeRoundRectCallout">
            <a:avLst>
              <a:gd name="adj1" fmla="val -42703"/>
              <a:gd name="adj2" fmla="val -97846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ym typeface="+mn-ea"/>
              </a:rPr>
              <a:t>I go to school by bus.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9"/>
          <p:cNvSpPr txBox="1">
            <a:spLocks noChangeArrowheads="1"/>
          </p:cNvSpPr>
          <p:nvPr/>
        </p:nvSpPr>
        <p:spPr bwMode="auto">
          <a:xfrm>
            <a:off x="1425893" y="1353503"/>
            <a:ext cx="64008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E81CA7"/>
                </a:solidFill>
              </a:rPr>
              <a:t>How</a:t>
            </a:r>
            <a:r>
              <a:rPr lang="en-US" altLang="zh-CN" sz="3200" b="1" dirty="0">
                <a:solidFill>
                  <a:srgbClr val="0B10F3"/>
                </a:solidFill>
              </a:rPr>
              <a:t> does your mother go to work?</a:t>
            </a:r>
            <a:endParaRPr lang="en-US" altLang="zh-CN" sz="3200" b="1" dirty="0">
              <a:solidFill>
                <a:srgbClr val="0B10F3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B10F3"/>
                </a:solidFill>
              </a:rPr>
              <a:t>She go</a:t>
            </a:r>
            <a:r>
              <a:rPr lang="en-US" altLang="zh-CN" sz="3200" b="1" dirty="0">
                <a:solidFill>
                  <a:srgbClr val="E81CA7"/>
                </a:solidFill>
              </a:rPr>
              <a:t>es </a:t>
            </a:r>
            <a:r>
              <a:rPr lang="en-US" altLang="zh-CN" sz="3200" b="1" dirty="0">
                <a:solidFill>
                  <a:srgbClr val="0B10F3"/>
                </a:solidFill>
              </a:rPr>
              <a:t>to work </a:t>
            </a:r>
            <a:r>
              <a:rPr lang="en-US" altLang="zh-CN" sz="3200" b="1" dirty="0">
                <a:solidFill>
                  <a:srgbClr val="0B10F3"/>
                </a:solidFill>
                <a:sym typeface="+mn-ea"/>
              </a:rPr>
              <a:t>___________</a:t>
            </a:r>
            <a:endParaRPr lang="en-US" altLang="zh-CN" sz="3200" b="1" dirty="0">
              <a:solidFill>
                <a:srgbClr val="0B10F3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E81CA7"/>
                </a:solidFill>
              </a:rPr>
              <a:t>How </a:t>
            </a:r>
            <a:r>
              <a:rPr lang="en-US" altLang="zh-CN" sz="3200" b="1" dirty="0">
                <a:solidFill>
                  <a:srgbClr val="0B10F3"/>
                </a:solidFill>
              </a:rPr>
              <a:t>does your father go to work?</a:t>
            </a:r>
            <a:endParaRPr lang="en-US" altLang="zh-CN" sz="3200" b="1" dirty="0">
              <a:solidFill>
                <a:srgbClr val="0B10F3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B10F3"/>
                </a:solidFill>
              </a:rPr>
              <a:t>He go</a:t>
            </a:r>
            <a:r>
              <a:rPr lang="en-US" altLang="zh-CN" sz="3200" b="1" dirty="0">
                <a:solidFill>
                  <a:srgbClr val="E81CA7"/>
                </a:solidFill>
              </a:rPr>
              <a:t>es</a:t>
            </a:r>
            <a:r>
              <a:rPr lang="en-US" altLang="zh-CN" sz="3200" b="1" dirty="0">
                <a:solidFill>
                  <a:srgbClr val="0B10F3"/>
                </a:solidFill>
              </a:rPr>
              <a:t> to work ___________</a:t>
            </a:r>
            <a:endParaRPr lang="en-US" altLang="zh-CN" sz="3200" b="1" dirty="0">
              <a:solidFill>
                <a:srgbClr val="0B10F3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solidFill>
                <a:srgbClr val="0B10F3"/>
              </a:solidFill>
            </a:endParaRPr>
          </a:p>
        </p:txBody>
      </p:sp>
      <p:sp>
        <p:nvSpPr>
          <p:cNvPr id="24582" name="Text Box 22"/>
          <p:cNvSpPr txBox="1">
            <a:spLocks noChangeArrowheads="1"/>
          </p:cNvSpPr>
          <p:nvPr/>
        </p:nvSpPr>
        <p:spPr bwMode="auto">
          <a:xfrm>
            <a:off x="2232025" y="4806952"/>
            <a:ext cx="7407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E81CA7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友情小贴士：当谈论第三人称单数时动词要加上</a:t>
            </a:r>
            <a:r>
              <a:rPr lang="en-US" altLang="zh-CN" sz="3200" b="1">
                <a:solidFill>
                  <a:srgbClr val="E81CA7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3200" b="1">
                <a:solidFill>
                  <a:srgbClr val="E81CA7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en-US" altLang="zh-CN" sz="3200" b="1">
                <a:solidFill>
                  <a:srgbClr val="E81CA7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es.</a:t>
            </a:r>
            <a:endParaRPr lang="en-US" altLang="zh-CN" sz="3200" b="1">
              <a:solidFill>
                <a:srgbClr val="E81CA7"/>
              </a:solidFill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131" y="542292"/>
            <a:ext cx="184454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E81CA7"/>
                </a:solidFill>
                <a:highlight>
                  <a:srgbClr val="FFFF00"/>
                </a:highlight>
                <a:latin typeface="Times New Roman" panose="02020603050405020304" charset="0"/>
                <a:ea typeface="黑体" panose="02010609060101010101" charset="-122"/>
                <a:sym typeface="+mn-ea"/>
              </a:rPr>
              <a:t>Let’s talk</a:t>
            </a:r>
            <a:endParaRPr lang="en-US" altLang="zh-CN" sz="3200" b="1">
              <a:solidFill>
                <a:srgbClr val="E81CA7"/>
              </a:solidFill>
              <a:highlight>
                <a:srgbClr val="FFFF00"/>
              </a:highlight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8555355" y="1489077"/>
            <a:ext cx="3023871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E81CA7"/>
                </a:solidFill>
                <a:latin typeface="Comic Sans MS" panose="030F0702030302020204" charset="0"/>
              </a:rPr>
              <a:t>bus     </a:t>
            </a:r>
            <a:endParaRPr lang="en-US" sz="3200" b="1">
              <a:solidFill>
                <a:srgbClr val="E81CA7"/>
              </a:solidFill>
              <a:latin typeface="Comic Sans MS" panose="030F070203030202020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E81CA7"/>
                </a:solidFill>
                <a:latin typeface="Comic Sans MS" panose="030F0702030302020204" charset="0"/>
              </a:rPr>
              <a:t> train    </a:t>
            </a:r>
            <a:endParaRPr lang="en-US" sz="3200" b="1">
              <a:solidFill>
                <a:srgbClr val="E81CA7"/>
              </a:solidFill>
              <a:latin typeface="Comic Sans MS" panose="030F070203030202020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E81CA7"/>
                </a:solidFill>
                <a:latin typeface="Comic Sans MS" panose="030F0702030302020204" charset="0"/>
              </a:rPr>
              <a:t>car   </a:t>
            </a:r>
            <a:endParaRPr lang="en-US" sz="3200" b="1">
              <a:solidFill>
                <a:srgbClr val="E81CA7"/>
              </a:solidFill>
              <a:latin typeface="Comic Sans MS" panose="030F070203030202020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E81CA7"/>
                </a:solidFill>
                <a:latin typeface="Comic Sans MS" panose="030F0702030302020204" charset="0"/>
              </a:rPr>
              <a:t> bike   </a:t>
            </a:r>
            <a:endParaRPr lang="en-US" sz="3200" b="1">
              <a:solidFill>
                <a:srgbClr val="E81CA7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651" y="962660"/>
            <a:ext cx="630332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Listen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repeat and trace the letters.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87097" y="1919605"/>
            <a:ext cx="10239375" cy="344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897853" y="1646672"/>
            <a:ext cx="4205288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501265" y="2816862"/>
            <a:ext cx="799084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3200" b="1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U </a:t>
            </a:r>
            <a:r>
              <a:rPr lang="zh-CN" altLang="en-US" sz="320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像杯子盛满水，小嘴一张便是它。</a:t>
            </a:r>
            <a:endParaRPr lang="zh-CN" altLang="en-US" sz="320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V </a:t>
            </a:r>
            <a:r>
              <a:rPr lang="zh-CN" altLang="en-US" sz="320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像花瓶插满花，倒看小门就是它。</a:t>
            </a:r>
            <a:endParaRPr lang="zh-CN" altLang="en-US" sz="320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W </a:t>
            </a:r>
            <a:r>
              <a:rPr lang="zh-CN" altLang="en-US" sz="320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像锯利无比，</a:t>
            </a:r>
            <a:r>
              <a:rPr lang="en-US" altLang="zh-CN" sz="3200" b="1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M </a:t>
            </a:r>
            <a:r>
              <a:rPr lang="zh-CN" altLang="en-US" sz="320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是它好姐妹。</a:t>
            </a:r>
            <a:endParaRPr lang="zh-CN" altLang="en-US" sz="320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66712" y="1481893"/>
            <a:ext cx="11195355" cy="50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66574" y="677976"/>
            <a:ext cx="54210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Ask and answer. Then tick(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7145" y="1927131"/>
            <a:ext cx="2972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Does your father go to work 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by car?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76887" y="2220860"/>
            <a:ext cx="219775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No, 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  <a:p>
            <a:pPr algn="ctr"/>
            <a:r>
              <a:rPr lang="en-US" altLang="zh-CN" sz="2000" b="1">
                <a:solidFill>
                  <a:srgbClr val="0B10F3"/>
                </a:solidFill>
                <a:latin typeface="Comic Sans MS" panose="030F0702030302020204" charset="0"/>
              </a:rPr>
              <a:t>he doesn’t.</a:t>
            </a:r>
            <a:endParaRPr lang="en-US" altLang="zh-CN" sz="20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20387" y="4350528"/>
            <a:ext cx="2256747" cy="5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5" b="1">
                <a:solidFill>
                  <a:srgbClr val="0B10F3"/>
                </a:solidFill>
              </a:rPr>
              <a:t>Your friend</a:t>
            </a:r>
            <a:endParaRPr lang="en-US" altLang="zh-CN" sz="3195" b="1">
              <a:solidFill>
                <a:srgbClr val="0B10F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3857" y="5168571"/>
            <a:ext cx="3016367" cy="5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5" b="1" err="1">
                <a:solidFill>
                  <a:srgbClr val="0B10F3"/>
                </a:solidFill>
              </a:rPr>
              <a:t>His/Her mother</a:t>
            </a:r>
            <a:endParaRPr lang="en-US" altLang="zh-CN" sz="3195" b="1">
              <a:solidFill>
                <a:srgbClr val="0B10F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3857" y="5783593"/>
            <a:ext cx="2864097" cy="5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5" b="1" err="1">
                <a:solidFill>
                  <a:srgbClr val="0B10F3"/>
                </a:solidFill>
              </a:rPr>
              <a:t>His/Her father</a:t>
            </a:r>
            <a:endParaRPr lang="en-US" altLang="zh-CN" sz="3195" b="1">
              <a:solidFill>
                <a:srgbClr val="0B10F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37747" y="1351822"/>
            <a:ext cx="4943588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乘（交通工具）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4" name="圆角矩形 2"/>
          <p:cNvSpPr/>
          <p:nvPr/>
        </p:nvSpPr>
        <p:spPr>
          <a:xfrm>
            <a:off x="5137747" y="3769624"/>
            <a:ext cx="6670808" cy="1760222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用法：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后面常接表示交通工具的名词，表示</a:t>
            </a:r>
            <a:endParaRPr lang="zh-CN" altLang="en-US" sz="32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 lvl="0"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“</a:t>
            </a:r>
            <a:r>
              <a:rPr lang="zh-CN" altLang="en-US" sz="32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骑 </a:t>
            </a:r>
            <a:r>
              <a:rPr lang="en-US" altLang="zh-CN" sz="32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/ </a:t>
            </a:r>
            <a:r>
              <a:rPr lang="zh-CN" altLang="en-US" sz="32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乘</a:t>
            </a:r>
            <a:r>
              <a:rPr lang="en-US" altLang="zh-CN" sz="32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……”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。</a:t>
            </a:r>
            <a:endParaRPr lang="zh-CN" altLang="en-US" sz="32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37748" y="2560710"/>
            <a:ext cx="5119121" cy="653367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car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乘小汽车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 </a:t>
            </a:r>
            <a:endParaRPr lang="en-US" altLang="zh-CN" sz="32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489" y="550546"/>
            <a:ext cx="2355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New words</a:t>
            </a:r>
            <a:endParaRPr lang="en-US" altLang="zh-CN" sz="36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77217" y="1328420"/>
            <a:ext cx="4128135" cy="4201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49703" y="1033051"/>
            <a:ext cx="36920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E81CA7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en-US" altLang="zh-CN" sz="6000" b="1" dirty="0">
              <a:ln w="9525">
                <a:solidFill>
                  <a:srgbClr val="FFFFFF"/>
                </a:solidFill>
                <a:prstDash val="solid"/>
              </a:ln>
              <a:solidFill>
                <a:srgbClr val="E81CA7"/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27885" y="2276476"/>
            <a:ext cx="8316595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重点词汇：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   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by, car, bus, bike</a:t>
            </a:r>
            <a:endParaRPr lang="en-US" altLang="zh-CN" sz="2400" b="1" dirty="0">
              <a:solidFill>
                <a:srgbClr val="E81CA7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重点句式：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1. 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人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+ go(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适当形式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)+ to+ 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地点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+ by+ 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交通工具名词单数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.</a:t>
            </a:r>
            <a:endParaRPr lang="en-US" altLang="zh-CN" sz="2400" b="1" dirty="0">
              <a:solidFill>
                <a:srgbClr val="E81CA7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2. — Has + she/he/Amy/</a:t>
            </a:r>
            <a:r>
              <a:rPr lang="en-US" altLang="zh-CN" sz="2400" b="1" dirty="0" err="1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Daming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+ got+ 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某物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?</a:t>
            </a:r>
            <a:endParaRPr lang="en-US" altLang="zh-CN" sz="2400" b="1" dirty="0">
              <a:solidFill>
                <a:srgbClr val="E81CA7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— Yes, she/he has.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（肯定回答）</a:t>
            </a:r>
            <a:endParaRPr lang="zh-CN" altLang="en-US" sz="2400" b="1" dirty="0">
              <a:solidFill>
                <a:srgbClr val="E81CA7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—  No, she/he hasn’t.</a:t>
            </a:r>
            <a:r>
              <a:rPr lang="zh-CN" altLang="en-US" sz="2400" b="1" dirty="0">
                <a:solidFill>
                  <a:srgbClr val="E81CA7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（否定回答）</a:t>
            </a:r>
            <a:endParaRPr lang="zh-CN" altLang="en-US" sz="2400" b="1" dirty="0">
              <a:solidFill>
                <a:srgbClr val="E81CA7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8816" y="1197442"/>
            <a:ext cx="8273029" cy="4962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30">
                <a:solidFill>
                  <a:srgbClr val="0B10F3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by____________            car__________</a:t>
            </a:r>
            <a:endParaRPr lang="en-US" altLang="zh-CN" sz="2930">
              <a:solidFill>
                <a:srgbClr val="0B10F3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930">
                <a:solidFill>
                  <a:srgbClr val="0B10F3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bus___________</a:t>
            </a:r>
            <a:endParaRPr lang="en-US" altLang="zh-CN" sz="2930">
              <a:solidFill>
                <a:srgbClr val="0B10F3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930">
                <a:solidFill>
                  <a:srgbClr val="0B10F3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He goes to school by bus. </a:t>
            </a:r>
            <a:endParaRPr lang="en-US" altLang="zh-CN" sz="2930">
              <a:solidFill>
                <a:srgbClr val="0B10F3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930">
                <a:solidFill>
                  <a:srgbClr val="0B10F3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______________________________</a:t>
            </a:r>
            <a:endParaRPr lang="en-US" altLang="zh-CN" sz="2930">
              <a:solidFill>
                <a:srgbClr val="0B10F3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930">
                <a:solidFill>
                  <a:srgbClr val="0B10F3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— Has Amy got a bike ? ______________________________</a:t>
            </a:r>
            <a:endParaRPr lang="en-US" altLang="zh-CN" sz="2930">
              <a:solidFill>
                <a:srgbClr val="0B10F3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930">
                <a:solidFill>
                  <a:srgbClr val="0B10F3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— Yes, she has. ______________________________</a:t>
            </a:r>
            <a:endParaRPr lang="en-US" altLang="zh-CN" sz="2930">
              <a:solidFill>
                <a:srgbClr val="0B10F3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77195" y="1317512"/>
            <a:ext cx="2810385" cy="543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乘（交通工具）</a:t>
            </a:r>
            <a:endParaRPr lang="zh-CN" altLang="en-US" sz="2930">
              <a:solidFill>
                <a:srgbClr val="FF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05648" y="1317512"/>
            <a:ext cx="2060179" cy="543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汽车，轿车</a:t>
            </a:r>
            <a:endParaRPr lang="zh-CN" altLang="en-US" sz="2930">
              <a:solidFill>
                <a:srgbClr val="FF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48506" y="3094315"/>
            <a:ext cx="3935693" cy="543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他乘公共汽车去上学。</a:t>
            </a:r>
            <a:endParaRPr lang="zh-CN" altLang="en-US" sz="2930">
              <a:solidFill>
                <a:srgbClr val="FF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01591" y="4302597"/>
            <a:ext cx="3935693" cy="543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艾米有一辆自行车吗？</a:t>
            </a:r>
            <a:endParaRPr lang="zh-CN" altLang="en-US" sz="2930">
              <a:solidFill>
                <a:srgbClr val="FF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01590" y="5468287"/>
            <a:ext cx="2435282" cy="543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是的，她有。</a:t>
            </a:r>
            <a:endParaRPr lang="zh-CN" altLang="en-US" sz="2930">
              <a:solidFill>
                <a:srgbClr val="FF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53041" y="1950850"/>
            <a:ext cx="1685077" cy="543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公共汽车</a:t>
            </a:r>
            <a:endParaRPr lang="zh-CN" altLang="en-US" sz="2930">
              <a:solidFill>
                <a:srgbClr val="FF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267" y="457389"/>
            <a:ext cx="653814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95" b="1">
                <a:solidFill>
                  <a:srgbClr val="0B10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小小翻译家。</a:t>
            </a:r>
            <a:endParaRPr lang="zh-CN" altLang="en-US" sz="3195" b="1">
              <a:solidFill>
                <a:srgbClr val="0B10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7" grpId="0"/>
      <p:bldP spid="31" grpId="0"/>
      <p:bldP spid="17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5934" y="1702445"/>
            <a:ext cx="10518311" cy="3474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1. ride a bike	                    A. </a:t>
            </a:r>
            <a:r>
              <a:rPr lang="zh-CN" altLang="en-US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走着去学校</a:t>
            </a:r>
            <a:endParaRPr lang="en-US" altLang="zh-CN" sz="293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2. by bus	                            B. </a:t>
            </a:r>
            <a:r>
              <a:rPr lang="zh-CN" altLang="en-US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去工作</a:t>
            </a:r>
            <a:endParaRPr lang="en-US" altLang="zh-CN" sz="293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3. go to work	                    C. </a:t>
            </a:r>
            <a:r>
              <a:rPr lang="zh-CN" altLang="en-US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钓鱼　  </a:t>
            </a:r>
            <a:endParaRPr lang="zh-CN" altLang="en-US" sz="293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4. walk to school	                D. </a:t>
            </a:r>
            <a:r>
              <a:rPr lang="zh-CN" altLang="en-US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乘公共汽车　  </a:t>
            </a:r>
            <a:endParaRPr lang="zh-CN" altLang="en-US" sz="293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5. go fishing	                        E. </a:t>
            </a:r>
            <a:r>
              <a:rPr lang="zh-CN" altLang="en-US" sz="2930" b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骑自行车</a:t>
            </a:r>
            <a:endParaRPr lang="zh-CN" altLang="en-US" sz="2930" b="1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01700" y="2172252"/>
            <a:ext cx="3712449" cy="2608945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876612" y="2929354"/>
            <a:ext cx="4168969" cy="1228381"/>
          </a:xfrm>
          <a:prstGeom prst="line">
            <a:avLst/>
          </a:prstGeom>
          <a:ln w="762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601700" y="2824489"/>
            <a:ext cx="3443881" cy="719057"/>
          </a:xfrm>
          <a:prstGeom prst="line">
            <a:avLst/>
          </a:prstGeom>
          <a:ln w="76200">
            <a:solidFill>
              <a:srgbClr val="FFC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239777" y="2172251"/>
            <a:ext cx="2872945" cy="1985484"/>
          </a:xfrm>
          <a:prstGeom prst="line">
            <a:avLst/>
          </a:prstGeom>
          <a:ln w="762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485684" y="3515090"/>
            <a:ext cx="3559896" cy="1266106"/>
          </a:xfrm>
          <a:prstGeom prst="line">
            <a:avLst/>
          </a:prstGeom>
          <a:ln w="76200">
            <a:solidFill>
              <a:srgbClr val="7030A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3354" y="715604"/>
            <a:ext cx="2406359" cy="829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95" b="1">
                <a:solidFill>
                  <a:srgbClr val="0B10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连一连。</a:t>
            </a:r>
            <a:endParaRPr lang="zh-CN" altLang="en-US" sz="3195" b="1">
              <a:solidFill>
                <a:srgbClr val="0B10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19555" y="325121"/>
            <a:ext cx="987933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B10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单项选择。</a:t>
            </a:r>
            <a:endParaRPr lang="en-US" altLang="zh-CN" sz="2400" b="1" dirty="0">
              <a:solidFill>
                <a:srgbClr val="0B10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(     ) 1.Tom _____ a present from his parents.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A. have got     B. has got     C. have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(     ) 2. —Has Amy got a bike?   —_____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 A. Yes, she has.   B. Yes, she doe   C. Yes, she hasn’t.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(     ) 3. — _______        — No, she hasn’t.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A. Have you got a sweater?    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B. Has he got a sweater?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C. Has she got a sweater?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(     ) 4. </a:t>
            </a:r>
            <a:r>
              <a:rPr lang="en-US" altLang="zh-CN" sz="2400" b="1" dirty="0" err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Daming</a:t>
            </a: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_____ to school _____ bike. 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       A. go, in     B. goes, on	  C. goes, by</a:t>
            </a:r>
            <a:endParaRPr lang="en-US" altLang="zh-CN" sz="24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7046" y="896621"/>
            <a:ext cx="525145" cy="829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195" b="1">
                <a:solidFill>
                  <a:srgbClr val="FF00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B  </a:t>
            </a:r>
            <a:endParaRPr lang="zh-CN" altLang="en-US" sz="3195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7206" y="1978663"/>
            <a:ext cx="784189" cy="584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195" b="1">
                <a:solidFill>
                  <a:srgbClr val="FF00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A</a:t>
            </a:r>
            <a:r>
              <a:rPr kumimoji="0" lang="en-US" altLang="zh-CN" sz="31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</a:t>
            </a:r>
            <a:r>
              <a:rPr kumimoji="0" lang="en-US" altLang="zh-CN" sz="3195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</a:t>
            </a:r>
            <a:endParaRPr kumimoji="0" lang="zh-CN" altLang="en-US" sz="2665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6984" y="2904734"/>
            <a:ext cx="7938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C  </a:t>
            </a:r>
            <a:endParaRPr lang="en-US" altLang="zh-CN" sz="3200" b="1">
              <a:solidFill>
                <a:srgbClr val="FF0000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4140" y="5321036"/>
            <a:ext cx="793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C  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34180" y="878205"/>
            <a:ext cx="44951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431415" y="1957072"/>
            <a:ext cx="763143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1. </a:t>
            </a:r>
            <a:r>
              <a:rPr lang="en-US" altLang="zh-CN" sz="2800" b="1" dirty="0" err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熟记本节课所学的单词、短语和句型，必须会听、说、读、写</a:t>
            </a: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。</a:t>
            </a:r>
            <a:endParaRPr lang="en-US" altLang="zh-CN" sz="28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2. </a:t>
            </a:r>
            <a:r>
              <a:rPr lang="en-US" altLang="zh-CN" sz="2800" b="1" dirty="0" err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将Listen</a:t>
            </a: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 and say. </a:t>
            </a:r>
            <a:r>
              <a:rPr lang="en-US" altLang="zh-CN" sz="2800" b="1" dirty="0" err="1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朗读流利</a:t>
            </a: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。</a:t>
            </a:r>
            <a:endParaRPr lang="en-US" altLang="zh-CN" sz="28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3. </a:t>
            </a:r>
            <a:r>
              <a:rPr lang="zh-CN" altLang="en-US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在四线三格本上边读边摹写活动六的字母。</a:t>
            </a:r>
            <a:endParaRPr lang="en-US" altLang="zh-CN" sz="28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4. </a:t>
            </a:r>
            <a:r>
              <a:rPr lang="zh-CN" altLang="en-US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向家人展示自己跟读模仿课文录音的情况。</a:t>
            </a:r>
            <a:endParaRPr lang="en-US" altLang="zh-CN" sz="28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5. </a:t>
            </a:r>
            <a:r>
              <a:rPr lang="zh-CN" altLang="en-US" sz="2800" b="1" dirty="0">
                <a:solidFill>
                  <a:srgbClr val="0B10F3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向家人演唱本单元新学的韵句。</a:t>
            </a:r>
            <a:endParaRPr lang="zh-CN" altLang="en-US" sz="2800" b="1" dirty="0">
              <a:solidFill>
                <a:srgbClr val="0B10F3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128500" y="12598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213524" y="1667130"/>
            <a:ext cx="3749875" cy="828312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bus </a:t>
            </a:r>
            <a:r>
              <a:rPr lang="zh-CN" altLang="en-US" sz="426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公共汽车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圆角矩形 2"/>
          <p:cNvSpPr/>
          <p:nvPr/>
        </p:nvSpPr>
        <p:spPr>
          <a:xfrm>
            <a:off x="6213526" y="3789059"/>
            <a:ext cx="5117607" cy="828312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26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bus </a:t>
            </a:r>
            <a:r>
              <a:rPr lang="zh-CN" altLang="en-US" sz="4265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乘公共汽车</a:t>
            </a:r>
            <a:endParaRPr lang="en-US" altLang="zh-CN" sz="4265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213524" y="2698770"/>
            <a:ext cx="3749875" cy="828312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复数：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bus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es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84861" y="1557657"/>
            <a:ext cx="4258945" cy="3456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908467" y="1011812"/>
            <a:ext cx="4233003" cy="65406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car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汽车，轿车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4" name="圆角矩形 2"/>
          <p:cNvSpPr/>
          <p:nvPr/>
        </p:nvSpPr>
        <p:spPr>
          <a:xfrm>
            <a:off x="5908467" y="5313598"/>
            <a:ext cx="4813071" cy="65406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car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乘小汽车</a:t>
            </a:r>
            <a:endParaRPr lang="zh-CN" altLang="en-US" sz="32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908467" y="2009987"/>
            <a:ext cx="3749875" cy="65406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复数：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car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s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07722" y="1510665"/>
            <a:ext cx="4128135" cy="4201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5908637" y="3007902"/>
            <a:ext cx="4943588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乘（交通工具）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6" name="圆角矩形 2"/>
          <p:cNvSpPr/>
          <p:nvPr/>
        </p:nvSpPr>
        <p:spPr>
          <a:xfrm>
            <a:off x="5908677" y="4006217"/>
            <a:ext cx="6028055" cy="919401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charset="0"/>
                <a:ea typeface="方正卡通简体" panose="03000509000000000000" pitchFamily="65" charset="-122"/>
              </a:rPr>
              <a:t>用法：</a:t>
            </a:r>
            <a:r>
              <a:rPr lang="en-US" altLang="zh-CN" sz="24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by </a:t>
            </a:r>
            <a:r>
              <a:rPr lang="zh-CN" altLang="en-US" sz="24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后面常接表示交通工具的名词，表示“</a:t>
            </a:r>
            <a:r>
              <a:rPr lang="zh-CN" altLang="en-US" sz="24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骑 </a:t>
            </a:r>
            <a:r>
              <a:rPr lang="en-US" altLang="zh-CN" sz="24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/ </a:t>
            </a:r>
            <a:r>
              <a:rPr lang="zh-CN" altLang="en-US" sz="24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乘</a:t>
            </a:r>
            <a:r>
              <a:rPr lang="en-US" altLang="zh-CN" sz="24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……”</a:t>
            </a:r>
            <a:r>
              <a:rPr lang="zh-CN" altLang="en-US" sz="240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。</a:t>
            </a:r>
            <a:endParaRPr lang="zh-CN" altLang="en-US" sz="240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509386" y="2065021"/>
            <a:ext cx="4604385" cy="1328023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— Has Amy got a bike?   </a:t>
            </a:r>
            <a:endParaRPr lang="en-US" altLang="zh-CN" sz="2400" b="1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   </a:t>
            </a:r>
            <a:r>
              <a:rPr lang="zh-CN" altLang="en-US" sz="2400" b="1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埃米有一辆自行车吗？</a:t>
            </a:r>
            <a:endParaRPr lang="zh-CN" altLang="en-US" sz="2400" b="1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sp>
        <p:nvSpPr>
          <p:cNvPr id="3" name="圆角矩形 3"/>
          <p:cNvSpPr/>
          <p:nvPr/>
        </p:nvSpPr>
        <p:spPr>
          <a:xfrm>
            <a:off x="6509386" y="3794125"/>
            <a:ext cx="4131311" cy="1328802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— Yes, she has. </a:t>
            </a:r>
            <a:endParaRPr lang="en-US" altLang="zh-CN" sz="2400" b="1">
              <a:solidFill>
                <a:schemeClr val="bg1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Comic Sans MS" panose="030F0702030302020204" charset="0"/>
                <a:ea typeface="方正卡通简体" panose="03000509000000000000" pitchFamily="65" charset="-122"/>
              </a:rPr>
              <a:t>是的，她有。</a:t>
            </a:r>
            <a:endParaRPr lang="zh-CN" altLang="en-US" sz="2400" b="1">
              <a:solidFill>
                <a:schemeClr val="bg1"/>
              </a:solidFill>
              <a:latin typeface="Comic Sans MS" panose="030F0702030302020204" charset="0"/>
              <a:ea typeface="方正卡通简体" panose="03000509000000000000" pitchFamily="65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80745" y="1795782"/>
            <a:ext cx="4333875" cy="3630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3" grpId="0" animBg="1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2539" y="944307"/>
            <a:ext cx="70623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0B10F3"/>
                </a:solidFill>
                <a:latin typeface="Comic Sans MS" panose="030F0702030302020204" charset="0"/>
              </a:rPr>
              <a:t>A: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 Have you got .......?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  <a:p>
            <a:r>
              <a:rPr lang="en-US" altLang="zh-CN" sz="2400" b="1" i="1">
                <a:solidFill>
                  <a:srgbClr val="0B10F3"/>
                </a:solidFill>
                <a:latin typeface="Comic Sans MS" panose="030F0702030302020204" charset="0"/>
              </a:rPr>
              <a:t>B: </a:t>
            </a:r>
            <a:r>
              <a:rPr lang="en-US" altLang="zh-CN" sz="2400" b="1">
                <a:solidFill>
                  <a:srgbClr val="0B10F3"/>
                </a:solidFill>
                <a:latin typeface="Comic Sans MS" panose="030F0702030302020204" charset="0"/>
              </a:rPr>
              <a:t>Yes, I have. /No, I haven’t.</a:t>
            </a:r>
            <a:endParaRPr lang="en-US" altLang="zh-CN" sz="24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07340" y="2552065"/>
            <a:ext cx="2245360" cy="192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18765" y="2552065"/>
            <a:ext cx="2148840" cy="2066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81271" y="2552067"/>
            <a:ext cx="1740535" cy="2065655"/>
          </a:xfrm>
          <a:prstGeom prst="rect">
            <a:avLst/>
          </a:prstGeom>
        </p:spPr>
      </p:pic>
      <p:pic>
        <p:nvPicPr>
          <p:cNvPr id="101" name="图片 100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7296786" y="2552065"/>
            <a:ext cx="2196465" cy="2134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9980931" y="2552067"/>
            <a:ext cx="1823085" cy="2099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621" y="560705"/>
            <a:ext cx="314220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Listen and chant.</a:t>
            </a:r>
            <a:endParaRPr lang="en-US" altLang="zh-CN" sz="2800" b="1" dirty="0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77495" y="1376680"/>
            <a:ext cx="11295380" cy="410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"/>
          <p:cNvSpPr txBox="1"/>
          <p:nvPr/>
        </p:nvSpPr>
        <p:spPr>
          <a:xfrm>
            <a:off x="1013461" y="1534160"/>
            <a:ext cx="43249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</a:rPr>
              <a:t>He’s got a bike.</a:t>
            </a:r>
            <a:endParaRPr lang="en-US" altLang="zh-CN" sz="2800" b="1" dirty="0">
              <a:solidFill>
                <a:srgbClr val="0B10F3"/>
              </a:solidFill>
              <a:latin typeface="Comic Sans MS" panose="030F0702030302020204" charset="0"/>
            </a:endParaRPr>
          </a:p>
          <a:p>
            <a:r>
              <a:rPr lang="en-US" altLang="zh-CN" sz="2800" b="1" dirty="0">
                <a:solidFill>
                  <a:srgbClr val="0B10F3"/>
                </a:solidFill>
                <a:latin typeface="Comic Sans MS" panose="030F0702030302020204" charset="0"/>
              </a:rPr>
              <a:t>It’s a nice bike.</a:t>
            </a:r>
            <a:endParaRPr lang="en-US" altLang="zh-CN" sz="2800" b="1" dirty="0">
              <a:solidFill>
                <a:srgbClr val="0B10F3"/>
              </a:solidFill>
              <a:latin typeface="Comic Sans MS" panose="030F0702030302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13532" y="1534071"/>
            <a:ext cx="31906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B10F3"/>
                </a:solidFill>
                <a:latin typeface="Comic Sans MS" panose="030F0702030302020204" charset="0"/>
              </a:rPr>
              <a:t>She’s got a kite.</a:t>
            </a:r>
            <a:endParaRPr lang="en-US" altLang="zh-CN" sz="2800" b="1">
              <a:solidFill>
                <a:srgbClr val="0B10F3"/>
              </a:solidFill>
              <a:latin typeface="Comic Sans MS" panose="030F0702030302020204" charset="0"/>
            </a:endParaRPr>
          </a:p>
          <a:p>
            <a:r>
              <a:rPr lang="en-US" altLang="zh-CN" sz="2800" b="1">
                <a:solidFill>
                  <a:srgbClr val="0B10F3"/>
                </a:solidFill>
                <a:latin typeface="Comic Sans MS" panose="030F0702030302020204" charset="0"/>
              </a:rPr>
              <a:t>It’s a nice kite.</a:t>
            </a:r>
            <a:endParaRPr lang="en-US" altLang="zh-CN" sz="2800" b="1">
              <a:solidFill>
                <a:srgbClr val="0B10F3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63891" y="1401931"/>
            <a:ext cx="9542155" cy="3912560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730" b="1" dirty="0">
                <a:solidFill>
                  <a:srgbClr val="FFFF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介绍他人拥有某物的句型：</a:t>
            </a:r>
            <a:endParaRPr lang="zh-CN" altLang="en-US" sz="3730" b="1" dirty="0">
              <a:solidFill>
                <a:srgbClr val="FFFF00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He/She/</a:t>
            </a:r>
            <a:r>
              <a:rPr lang="zh-CN" altLang="en-US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单个人</a:t>
            </a:r>
            <a:r>
              <a:rPr lang="en-US" altLang="zh-CN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+ has got+ </a:t>
            </a:r>
            <a:r>
              <a:rPr lang="zh-CN" altLang="en-US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某物</a:t>
            </a:r>
            <a:r>
              <a:rPr lang="en-US" altLang="zh-CN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.</a:t>
            </a:r>
            <a:endParaRPr lang="en-US" altLang="zh-CN" sz="373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730" b="1" dirty="0">
                <a:solidFill>
                  <a:srgbClr val="FF0000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注意：</a:t>
            </a:r>
            <a:r>
              <a:rPr lang="zh-CN" altLang="en-US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句中的 </a:t>
            </a:r>
            <a:r>
              <a:rPr lang="en-US" altLang="zh-CN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He’s got=He has got, </a:t>
            </a:r>
            <a:r>
              <a:rPr lang="zh-CN" altLang="en-US" sz="3730" b="1" dirty="0">
                <a:solidFill>
                  <a:prstClr val="white"/>
                </a:solidFill>
                <a:latin typeface="Comic Sans MS" panose="030F0702030302020204" charset="0"/>
                <a:ea typeface="方正卡通简体" panose="03000509000000000000" pitchFamily="65" charset="-122"/>
                <a:cs typeface="Times New Roman" panose="02020603050405020304" charset="0"/>
              </a:rPr>
              <a:t>意为“他有”。</a:t>
            </a:r>
            <a:endParaRPr lang="en-US" altLang="zh-CN" sz="3730" b="1" dirty="0">
              <a:solidFill>
                <a:prstClr val="white"/>
              </a:solidFill>
              <a:latin typeface="Comic Sans MS" panose="030F0702030302020204" charset="0"/>
              <a:ea typeface="方正卡通简体" panose="03000509000000000000" pitchFamily="65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054.612598425197,&quot;width&quot;:7071.387401574803}"/>
</p:tagLst>
</file>

<file path=ppt/tags/tag2.xml><?xml version="1.0" encoding="utf-8"?>
<p:tagLst xmlns:p="http://schemas.openxmlformats.org/presentationml/2006/main">
  <p:tag name="KSO_WM_UNIT_PLACING_PICTURE_USER_VIEWPORT" val="{&quot;height&quot;:5640,&quot;width&quot;:4400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c7e7b14e-2c06-4e49-825f-befa1b6e3412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3777</Words>
  <Application>WPS 演示</Application>
  <PresentationFormat>自定义</PresentationFormat>
  <Paragraphs>263</Paragraphs>
  <Slides>34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 Light</vt:lpstr>
      <vt:lpstr>Franklin Gothic Medium</vt:lpstr>
      <vt:lpstr>微软雅黑</vt:lpstr>
      <vt:lpstr>Calibri</vt:lpstr>
      <vt:lpstr>黑体</vt:lpstr>
      <vt:lpstr>Times New Roman</vt:lpstr>
      <vt:lpstr>Comic Sans MS</vt:lpstr>
      <vt:lpstr>方正卡通简体</vt:lpstr>
      <vt:lpstr>Arial Unicode MS</vt:lpstr>
      <vt:lpstr>楷体_GB2312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2022-07-18T20:24:00Z</cp:lastPrinted>
  <dcterms:created xsi:type="dcterms:W3CDTF">2022-07-18T20:24:00Z</dcterms:created>
  <dcterms:modified xsi:type="dcterms:W3CDTF">2023-02-16T03:04:00Z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DFCB6A82059E4B13AD8B7D5DF9EACA9D</vt:lpwstr>
  </property>
  <property fmtid="{D5CDD505-2E9C-101B-9397-08002B2CF9AE}" pid="7" name="KSOProductBuildVer">
    <vt:lpwstr>2052-11.1.0.13703</vt:lpwstr>
  </property>
</Properties>
</file>