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1" r:id="rId3"/>
    <p:sldId id="290" r:id="rId4"/>
    <p:sldId id="270" r:id="rId5"/>
    <p:sldId id="384" r:id="rId6"/>
    <p:sldId id="402" r:id="rId7"/>
    <p:sldId id="403" r:id="rId8"/>
    <p:sldId id="367" r:id="rId9"/>
    <p:sldId id="386" r:id="rId10"/>
    <p:sldId id="404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388" r:id="rId19"/>
    <p:sldId id="391" r:id="rId20"/>
    <p:sldId id="393" r:id="rId21"/>
    <p:sldId id="382" r:id="rId23"/>
    <p:sldId id="412" r:id="rId24"/>
    <p:sldId id="383" r:id="rId25"/>
    <p:sldId id="413" r:id="rId26"/>
    <p:sldId id="396" r:id="rId27"/>
    <p:sldId id="397" r:id="rId28"/>
    <p:sldId id="281" r:id="rId29"/>
    <p:sldId id="401" r:id="rId30"/>
    <p:sldId id="286" r:id="rId31"/>
    <p:sldId id="300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5" userDrawn="1">
          <p15:clr>
            <a:srgbClr val="A4A3A4"/>
          </p15:clr>
        </p15:guide>
        <p15:guide id="2" orient="horz" pos="3392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59" autoAdjust="0"/>
  </p:normalViewPr>
  <p:slideViewPr>
    <p:cSldViewPr snapToGrid="0" snapToObjects="1">
      <p:cViewPr>
        <p:scale>
          <a:sx n="80" d="100"/>
          <a:sy n="80" d="100"/>
        </p:scale>
        <p:origin x="-2514" y="-720"/>
      </p:cViewPr>
      <p:guideLst>
        <p:guide orient="horz" pos="1135"/>
        <p:guide orient="horz" pos="33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2DB01C3-192E-4844-B332-5C0B1595E8F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49A272B-8694-4D23-9820-3EABC1433A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A856A-6417-4AAA-AED2-997326D95D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F329-562B-4E00-9886-512F6EAD9A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09237-6892-4DA0-813A-0DE4C13E3D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F2BDE-57D7-4EDB-9AD5-BC74F956DA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03468-B486-4B96-97E0-8C5D651451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3CF46-A4FC-4E98-943B-270686FE5A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EBD3B-4CFC-432D-AB2E-9EA8065C6B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A6079-55DC-4E93-B827-3D75899D4C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41249-A954-4113-8E07-30FD2D0410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7B1FE-779B-468E-92D7-E8A06B9B6F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F6DE5-FE15-4A6F-BC35-647DED832C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075B071-899D-400B-8A4A-45D22704F7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9.png"/><Relationship Id="rId4" Type="http://schemas.openxmlformats.org/officeDocument/2006/relationships/image" Target="../media/image26.png"/><Relationship Id="rId3" Type="http://schemas.openxmlformats.org/officeDocument/2006/relationships/hyperlink" Target="3.%20Listen%20and%20say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9.pn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6.GIF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pic>
        <p:nvPicPr>
          <p:cNvPr id="3074" name="图片 24" descr="小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126012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61275" y="5259362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5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078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3"/>
          <p:cNvSpPr txBox="1">
            <a:spLocks noChangeArrowheads="1"/>
          </p:cNvSpPr>
          <p:nvPr/>
        </p:nvSpPr>
        <p:spPr bwMode="auto">
          <a:xfrm>
            <a:off x="4016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	                 Module 10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1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2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835106" y="3453607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4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0" y="4186749"/>
            <a:ext cx="9144000" cy="6790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  Here's a red hat.</a:t>
            </a:r>
            <a:endParaRPr lang="en-US" altLang="zh-CN" sz="40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229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939925" y="4049713"/>
            <a:ext cx="3517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have a party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举办聚会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4" name="矩形 1"/>
          <p:cNvSpPr>
            <a:spLocks noChangeArrowheads="1"/>
          </p:cNvSpPr>
          <p:nvPr/>
        </p:nvSpPr>
        <p:spPr bwMode="auto">
          <a:xfrm>
            <a:off x="906463" y="4173538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229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文本框 17"/>
          <p:cNvSpPr txBox="1">
            <a:spLocks noChangeArrowheads="1"/>
          </p:cNvSpPr>
          <p:nvPr/>
        </p:nvSpPr>
        <p:spPr bwMode="auto">
          <a:xfrm>
            <a:off x="906463" y="1790700"/>
            <a:ext cx="41052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party / pɑːti/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（名词）聚会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947863" y="2905125"/>
            <a:ext cx="69596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It is a good bye party.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这是一场欢送会。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903288" y="302895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2299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35550" y="18065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331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939925" y="3206750"/>
            <a:ext cx="58388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Let’s go to the park.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咱们一起去公园吧。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906463" y="330676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331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文本框 17"/>
          <p:cNvSpPr txBox="1">
            <a:spLocks noChangeArrowheads="1"/>
          </p:cNvSpPr>
          <p:nvPr/>
        </p:nvSpPr>
        <p:spPr bwMode="auto">
          <a:xfrm>
            <a:off x="906463" y="1541463"/>
            <a:ext cx="3587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建议别人跟你一起做某事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89200" y="2381250"/>
            <a:ext cx="4219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Let’s 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动词原形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其他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2" name="矩形 1"/>
          <p:cNvSpPr>
            <a:spLocks noChangeArrowheads="1"/>
          </p:cNvSpPr>
          <p:nvPr/>
        </p:nvSpPr>
        <p:spPr bwMode="auto">
          <a:xfrm>
            <a:off x="903288" y="2481263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3323" name="图片 1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5" y="4335463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矩形 16"/>
          <p:cNvSpPr>
            <a:spLocks noChangeArrowheads="1"/>
          </p:cNvSpPr>
          <p:nvPr/>
        </p:nvSpPr>
        <p:spPr bwMode="auto">
          <a:xfrm>
            <a:off x="893763" y="4184650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2"/>
          <p:cNvSpPr>
            <a:spLocks noChangeArrowheads="1"/>
          </p:cNvSpPr>
          <p:nvPr/>
        </p:nvSpPr>
        <p:spPr bwMode="auto">
          <a:xfrm>
            <a:off x="1720850" y="4068763"/>
            <a:ext cx="68294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= let us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后面要跟动词原形。肯定回答可以用“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OK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/All right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Great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！”等。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7" grpId="0" build="p"/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 27"/>
          <p:cNvGrpSpPr/>
          <p:nvPr/>
        </p:nvGrpSpPr>
        <p:grpSpPr bwMode="auto">
          <a:xfrm>
            <a:off x="-404813" y="4598988"/>
            <a:ext cx="1660526" cy="2216150"/>
            <a:chOff x="-474161" y="4081888"/>
            <a:chExt cx="1981984" cy="2645369"/>
          </a:xfrm>
        </p:grpSpPr>
        <p:pic>
          <p:nvPicPr>
            <p:cNvPr id="1433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17"/>
          <p:cNvSpPr txBox="1">
            <a:spLocks noChangeArrowheads="1"/>
          </p:cNvSpPr>
          <p:nvPr/>
        </p:nvSpPr>
        <p:spPr bwMode="auto">
          <a:xfrm>
            <a:off x="2644775" y="1409700"/>
            <a:ext cx="58467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Here’s a red hat.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这里有一顶红色的帽子。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4888" y="1533525"/>
            <a:ext cx="1595437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4343" name="文本框 19"/>
          <p:cNvSpPr txBox="1">
            <a:spLocks noChangeArrowheads="1"/>
          </p:cNvSpPr>
          <p:nvPr/>
        </p:nvSpPr>
        <p:spPr bwMode="auto">
          <a:xfrm>
            <a:off x="1333500" y="1562100"/>
            <a:ext cx="1208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6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665288" y="2316163"/>
            <a:ext cx="71707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这是由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here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引导的倒装句，用于介绍此地有某物。句中“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Here”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的意思是“在这里”，强调地点，用来引起别人的注意。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4345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5425" y="14303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787400" y="242728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pic>
        <p:nvPicPr>
          <p:cNvPr id="1434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00325" y="1836738"/>
            <a:ext cx="101758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1663700" y="4011613"/>
            <a:ext cx="7246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Here is 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某物（可数名词单数形式或不可数名词）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50" name="矩形 1"/>
          <p:cNvSpPr>
            <a:spLocks noChangeArrowheads="1"/>
          </p:cNvSpPr>
          <p:nvPr/>
        </p:nvSpPr>
        <p:spPr bwMode="auto">
          <a:xfrm>
            <a:off x="180975" y="4111625"/>
            <a:ext cx="173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1720850" y="4664075"/>
            <a:ext cx="7115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Here’s a black T shirt.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这里有一件黑色的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T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恤衫。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52" name="矩形 1"/>
          <p:cNvSpPr>
            <a:spLocks noChangeArrowheads="1"/>
          </p:cNvSpPr>
          <p:nvPr/>
        </p:nvSpPr>
        <p:spPr bwMode="auto">
          <a:xfrm>
            <a:off x="903288" y="4764088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pic>
        <p:nvPicPr>
          <p:cNvPr id="14353" name="图片 3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000" y="5572125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矩形 16"/>
          <p:cNvSpPr>
            <a:spLocks noChangeArrowheads="1"/>
          </p:cNvSpPr>
          <p:nvPr/>
        </p:nvSpPr>
        <p:spPr bwMode="auto">
          <a:xfrm>
            <a:off x="928688" y="5421313"/>
            <a:ext cx="8048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1755775" y="5268913"/>
            <a:ext cx="67706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here’s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here is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的缩写形式，即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here’s =here is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5" grpId="0" build="p"/>
      <p:bldP spid="28" grpId="0" build="p"/>
      <p:bldP spid="3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536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17"/>
          <p:cNvSpPr txBox="1">
            <a:spLocks noChangeArrowheads="1"/>
          </p:cNvSpPr>
          <p:nvPr/>
        </p:nvSpPr>
        <p:spPr bwMode="auto">
          <a:xfrm>
            <a:off x="2952750" y="1481138"/>
            <a:ext cx="29686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关于服装穿着的词汇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98550" y="161766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5367" name="文本框 19"/>
          <p:cNvSpPr txBox="1">
            <a:spLocks noChangeArrowheads="1"/>
          </p:cNvSpPr>
          <p:nvPr/>
        </p:nvSpPr>
        <p:spPr bwMode="auto">
          <a:xfrm>
            <a:off x="1404938" y="1587500"/>
            <a:ext cx="1471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7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927225" y="2933700"/>
            <a:ext cx="69596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My hat is red.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我的帽子是红色的。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9088" y="1514475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矩形 1"/>
          <p:cNvSpPr>
            <a:spLocks noChangeArrowheads="1"/>
          </p:cNvSpPr>
          <p:nvPr/>
        </p:nvSpPr>
        <p:spPr bwMode="auto">
          <a:xfrm>
            <a:off x="882650" y="305752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537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10275" y="15144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矩形 1"/>
          <p:cNvSpPr>
            <a:spLocks noChangeArrowheads="1"/>
          </p:cNvSpPr>
          <p:nvPr/>
        </p:nvSpPr>
        <p:spPr bwMode="auto">
          <a:xfrm>
            <a:off x="874713" y="3763963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整体记忆法：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786063" y="3654425"/>
            <a:ext cx="49990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eat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吃  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猫  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帽子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5" name="矩形 1"/>
          <p:cNvSpPr>
            <a:spLocks noChangeArrowheads="1"/>
          </p:cNvSpPr>
          <p:nvPr/>
        </p:nvSpPr>
        <p:spPr bwMode="auto">
          <a:xfrm>
            <a:off x="882650" y="4475163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对比记忆法：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376" name="文本框 17"/>
          <p:cNvSpPr txBox="1">
            <a:spLocks noChangeArrowheads="1"/>
          </p:cNvSpPr>
          <p:nvPr/>
        </p:nvSpPr>
        <p:spPr bwMode="auto">
          <a:xfrm>
            <a:off x="923925" y="2335213"/>
            <a:ext cx="34321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hat /hæt/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帽子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3875" y="4538663"/>
            <a:ext cx="1585913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0575" y="4572000"/>
            <a:ext cx="1292225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522538" y="5462588"/>
            <a:ext cx="24272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hat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（带檐的）帽子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5078413" y="5443538"/>
            <a:ext cx="2659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cap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（带帽舌的）帽子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2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638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文本框 17"/>
          <p:cNvSpPr txBox="1">
            <a:spLocks noChangeArrowheads="1"/>
          </p:cNvSpPr>
          <p:nvPr/>
        </p:nvSpPr>
        <p:spPr bwMode="auto">
          <a:xfrm>
            <a:off x="906463" y="1754188"/>
            <a:ext cx="60690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trousers / traʊzəz/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（名词）（常复）裤子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947863" y="2513013"/>
            <a:ext cx="45005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I’ve got a pair of red trousers.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我有一条红裤子。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2" name="矩形 1"/>
          <p:cNvSpPr>
            <a:spLocks noChangeArrowheads="1"/>
          </p:cNvSpPr>
          <p:nvPr/>
        </p:nvSpPr>
        <p:spPr bwMode="auto">
          <a:xfrm>
            <a:off x="903288" y="276860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717800" y="4117975"/>
            <a:ext cx="59864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这是我的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house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（房子），地上有件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blouse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（女士衬衫），旁边一条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trousers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（裤子）。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394" name="组合 2"/>
          <p:cNvGrpSpPr/>
          <p:nvPr/>
        </p:nvGrpSpPr>
        <p:grpSpPr bwMode="auto">
          <a:xfrm>
            <a:off x="860425" y="4343400"/>
            <a:ext cx="1843088" cy="461963"/>
            <a:chOff x="398463" y="4005263"/>
            <a:chExt cx="1843919" cy="461088"/>
          </a:xfrm>
        </p:grpSpPr>
        <p:sp>
          <p:nvSpPr>
            <p:cNvPr id="16395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008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6396" name="图片 29" descr="花盆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741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17"/>
          <p:cNvSpPr txBox="1">
            <a:spLocks noChangeArrowheads="1"/>
          </p:cNvSpPr>
          <p:nvPr/>
        </p:nvSpPr>
        <p:spPr bwMode="auto">
          <a:xfrm>
            <a:off x="906463" y="2039938"/>
            <a:ext cx="36290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shirt / ʃɜ:t/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衬衫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800225" y="2951163"/>
            <a:ext cx="62341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This is a blue shirt.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这是一件蓝色的衬衫。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6" name="矩形 1"/>
          <p:cNvSpPr>
            <a:spLocks noChangeArrowheads="1"/>
          </p:cNvSpPr>
          <p:nvPr/>
        </p:nvSpPr>
        <p:spPr bwMode="auto">
          <a:xfrm>
            <a:off x="903288" y="31591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185988" y="4038600"/>
            <a:ext cx="36083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skirt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女裙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8" name="矩形 1"/>
          <p:cNvSpPr>
            <a:spLocks noChangeArrowheads="1"/>
          </p:cNvSpPr>
          <p:nvPr/>
        </p:nvSpPr>
        <p:spPr bwMode="auto">
          <a:xfrm>
            <a:off x="903288" y="416242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843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7"/>
          <p:cNvSpPr txBox="1">
            <a:spLocks noChangeArrowheads="1"/>
          </p:cNvSpPr>
          <p:nvPr/>
        </p:nvSpPr>
        <p:spPr bwMode="auto">
          <a:xfrm>
            <a:off x="906463" y="1504950"/>
            <a:ext cx="3438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shoe /ʃuː/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鞋子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947863" y="2263775"/>
            <a:ext cx="5735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I’ve got a pair of shoes.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我有一双鞋子。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0" name="矩形 1"/>
          <p:cNvSpPr>
            <a:spLocks noChangeArrowheads="1"/>
          </p:cNvSpPr>
          <p:nvPr/>
        </p:nvSpPr>
        <p:spPr bwMode="auto">
          <a:xfrm>
            <a:off x="903288" y="238760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185988" y="3148013"/>
            <a:ext cx="36083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shop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商店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2" name="矩形 1"/>
          <p:cNvSpPr>
            <a:spLocks noChangeArrowheads="1"/>
          </p:cNvSpPr>
          <p:nvPr/>
        </p:nvSpPr>
        <p:spPr bwMode="auto">
          <a:xfrm>
            <a:off x="903288" y="327183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8443" name="图片 1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3888" y="422910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矩形 16"/>
          <p:cNvSpPr>
            <a:spLocks noChangeArrowheads="1"/>
          </p:cNvSpPr>
          <p:nvPr/>
        </p:nvSpPr>
        <p:spPr bwMode="auto">
          <a:xfrm>
            <a:off x="917575" y="407828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1744663" y="3973513"/>
            <a:ext cx="68294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成双出现的词还有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socks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（短袜），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gloves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（手套）等。此类词一般都以复数形式出现。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945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5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17"/>
          <p:cNvSpPr txBox="1">
            <a:spLocks noChangeArrowheads="1"/>
          </p:cNvSpPr>
          <p:nvPr/>
        </p:nvSpPr>
        <p:spPr bwMode="auto">
          <a:xfrm>
            <a:off x="3132138" y="1374775"/>
            <a:ext cx="2351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表示颜色的词汇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04913" y="143192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9463" name="文本框 19"/>
          <p:cNvSpPr txBox="1">
            <a:spLocks noChangeArrowheads="1"/>
          </p:cNvSpPr>
          <p:nvPr/>
        </p:nvSpPr>
        <p:spPr bwMode="auto">
          <a:xfrm>
            <a:off x="1498600" y="1438275"/>
            <a:ext cx="1508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8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236788" y="4200525"/>
            <a:ext cx="40370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Brown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（姓氏）布朗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5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3388" y="133350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矩形 2"/>
          <p:cNvSpPr>
            <a:spLocks noChangeArrowheads="1"/>
          </p:cNvSpPr>
          <p:nvPr/>
        </p:nvSpPr>
        <p:spPr bwMode="auto">
          <a:xfrm>
            <a:off x="757238" y="2840038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19467" name="矩形 3"/>
          <p:cNvSpPr>
            <a:spLocks noChangeArrowheads="1"/>
          </p:cNvSpPr>
          <p:nvPr/>
        </p:nvSpPr>
        <p:spPr bwMode="auto">
          <a:xfrm>
            <a:off x="709613" y="4403725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一词多义：</a:t>
            </a:r>
            <a:endParaRPr lang="zh-CN" altLang="en-US" sz="2400" b="1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74813" y="2752725"/>
            <a:ext cx="7051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the brown hat. 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我喜欢这顶棕色的帽子。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07050" y="14287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1" name="文本框 17"/>
          <p:cNvSpPr txBox="1">
            <a:spLocks noChangeArrowheads="1"/>
          </p:cNvSpPr>
          <p:nvPr/>
        </p:nvSpPr>
        <p:spPr bwMode="auto">
          <a:xfrm>
            <a:off x="804863" y="2036763"/>
            <a:ext cx="6842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brown / braʊn/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（形容词） 棕色的；褐 色的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72" name="矩形 1"/>
          <p:cNvSpPr>
            <a:spLocks noChangeArrowheads="1"/>
          </p:cNvSpPr>
          <p:nvPr/>
        </p:nvSpPr>
        <p:spPr bwMode="auto">
          <a:xfrm>
            <a:off x="715963" y="3668713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582863" y="3571875"/>
            <a:ext cx="6362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br+own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（自己的）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brown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（棕色的；褐色的）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705100" y="5005388"/>
            <a:ext cx="455136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brown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brown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是棕色，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brown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棕熊大又壮。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9475" name="组合 2"/>
          <p:cNvGrpSpPr/>
          <p:nvPr/>
        </p:nvGrpSpPr>
        <p:grpSpPr bwMode="auto">
          <a:xfrm>
            <a:off x="812800" y="5111750"/>
            <a:ext cx="1843088" cy="461963"/>
            <a:chOff x="398463" y="4005263"/>
            <a:chExt cx="1843919" cy="459839"/>
          </a:xfrm>
        </p:grpSpPr>
        <p:sp>
          <p:nvSpPr>
            <p:cNvPr id="19476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008" cy="459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9477" name="图片 29" descr="花盆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6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048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文本框 17"/>
          <p:cNvSpPr txBox="1">
            <a:spLocks noChangeArrowheads="1"/>
          </p:cNvSpPr>
          <p:nvPr/>
        </p:nvSpPr>
        <p:spPr bwMode="auto">
          <a:xfrm>
            <a:off x="2452688" y="1420813"/>
            <a:ext cx="6605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It’s more than twenty thousand kilometres long.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它有两万多公里长。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20713" y="1560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20487" name="文本框 19"/>
          <p:cNvSpPr txBox="1">
            <a:spLocks noChangeArrowheads="1"/>
          </p:cNvSpPr>
          <p:nvPr/>
        </p:nvSpPr>
        <p:spPr bwMode="auto">
          <a:xfrm>
            <a:off x="1011238" y="1530350"/>
            <a:ext cx="1487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8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5875" y="145256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03400" y="3136900"/>
            <a:ext cx="660558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此句型用于描述物品的长度，当长度是大约的数目时，数字前可以加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more than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about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等，其中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long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放在句尾，也可以省略。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90" name="矩形 1"/>
          <p:cNvSpPr>
            <a:spLocks noChangeArrowheads="1"/>
          </p:cNvSpPr>
          <p:nvPr/>
        </p:nvSpPr>
        <p:spPr bwMode="auto">
          <a:xfrm>
            <a:off x="866775" y="327342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0491" name="矩形 3"/>
          <p:cNvSpPr>
            <a:spLocks noChangeArrowheads="1"/>
          </p:cNvSpPr>
          <p:nvPr/>
        </p:nvSpPr>
        <p:spPr bwMode="auto">
          <a:xfrm>
            <a:off x="877888" y="521652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000" b="1">
              <a:ea typeface="黑体" panose="02010609060101010101" pitchFamily="49" charset="-122"/>
            </a:endParaRPr>
          </a:p>
        </p:txBody>
      </p:sp>
      <p:sp>
        <p:nvSpPr>
          <p:cNvPr id="20492" name="矩形 4"/>
          <p:cNvSpPr>
            <a:spLocks noChangeArrowheads="1"/>
          </p:cNvSpPr>
          <p:nvPr/>
        </p:nvSpPr>
        <p:spPr bwMode="auto">
          <a:xfrm>
            <a:off x="860425" y="2482850"/>
            <a:ext cx="65293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It + is+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长度单位（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+long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93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39913" y="5067300"/>
            <a:ext cx="553878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This pencil is about 30  centimetres long.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这支铅笔大约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厘米长。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150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矩形 2"/>
          <p:cNvSpPr>
            <a:spLocks noChangeArrowheads="1"/>
          </p:cNvSpPr>
          <p:nvPr/>
        </p:nvSpPr>
        <p:spPr bwMode="auto">
          <a:xfrm>
            <a:off x="2530475" y="3440113"/>
            <a:ext cx="30607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orange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橙子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0" name="矩形 1"/>
          <p:cNvSpPr>
            <a:spLocks noChangeArrowheads="1"/>
          </p:cNvSpPr>
          <p:nvPr/>
        </p:nvSpPr>
        <p:spPr bwMode="auto">
          <a:xfrm>
            <a:off x="914400" y="1677988"/>
            <a:ext cx="6972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orange /'ɒrɪndʒ/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（形容词）橙色的，橘黄色的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84363" y="2473325"/>
            <a:ext cx="67865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an orange coat.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我有一件橙色的大衣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2" name="矩形 3"/>
          <p:cNvSpPr>
            <a:spLocks noChangeArrowheads="1"/>
          </p:cNvSpPr>
          <p:nvPr/>
        </p:nvSpPr>
        <p:spPr bwMode="auto">
          <a:xfrm>
            <a:off x="931863" y="3609975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一词多义：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1513" name="矩形 4"/>
          <p:cNvSpPr>
            <a:spLocks noChangeArrowheads="1"/>
          </p:cNvSpPr>
          <p:nvPr/>
        </p:nvSpPr>
        <p:spPr bwMode="auto">
          <a:xfrm>
            <a:off x="923925" y="2736850"/>
            <a:ext cx="110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21514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928813" y="4233863"/>
            <a:ext cx="3529012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de-DE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an orange T shirt     </a:t>
            </a:r>
            <a:endParaRPr lang="de-DE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de-DE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一件橙色的 </a:t>
            </a:r>
            <a:r>
              <a:rPr lang="de-DE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 </a:t>
            </a:r>
            <a:r>
              <a:rPr lang="zh-CN" altLang="de-DE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恤衫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6" name="矩形 4"/>
          <p:cNvSpPr>
            <a:spLocks noChangeArrowheads="1"/>
          </p:cNvSpPr>
          <p:nvPr/>
        </p:nvSpPr>
        <p:spPr bwMode="auto">
          <a:xfrm>
            <a:off x="968375" y="4402138"/>
            <a:ext cx="1106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3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 22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409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410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4238" y="1158875"/>
            <a:ext cx="7375525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1128713" y="1462088"/>
            <a:ext cx="1603375" cy="679450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05" name="矩形 3"/>
          <p:cNvSpPr>
            <a:spLocks noChangeArrowheads="1"/>
          </p:cNvSpPr>
          <p:nvPr/>
        </p:nvSpPr>
        <p:spPr bwMode="auto">
          <a:xfrm>
            <a:off x="1219200" y="1468438"/>
            <a:ext cx="171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</a:rPr>
              <a:t>Here is a red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r>
              <a:rPr lang="en-US" altLang="zh-CN" sz="2000" b="1" dirty="0">
                <a:latin typeface="Times New Roman" panose="02020603050405020304" pitchFamily="18" charset="0"/>
              </a:rPr>
              <a:t>dress.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895600" y="1531938"/>
            <a:ext cx="1603375" cy="679450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07" name="矩形 17"/>
          <p:cNvSpPr>
            <a:spLocks noChangeArrowheads="1"/>
          </p:cNvSpPr>
          <p:nvPr/>
        </p:nvSpPr>
        <p:spPr bwMode="auto">
          <a:xfrm>
            <a:off x="2847975" y="1538288"/>
            <a:ext cx="18049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</a:rPr>
              <a:t>Here’s a white dress. I like it.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767263" y="1497013"/>
            <a:ext cx="1603375" cy="681037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09" name="矩形 19"/>
          <p:cNvSpPr>
            <a:spLocks noChangeArrowheads="1"/>
          </p:cNvSpPr>
          <p:nvPr/>
        </p:nvSpPr>
        <p:spPr bwMode="auto">
          <a:xfrm>
            <a:off x="4719638" y="1503363"/>
            <a:ext cx="180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I’ve got a new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T shirt.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596063" y="1473200"/>
            <a:ext cx="1603375" cy="681038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11" name="矩形 21"/>
          <p:cNvSpPr>
            <a:spLocks noChangeArrowheads="1"/>
          </p:cNvSpPr>
          <p:nvPr/>
        </p:nvSpPr>
        <p:spPr bwMode="auto">
          <a:xfrm>
            <a:off x="6548438" y="1479550"/>
            <a:ext cx="180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It’s yellow and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white.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338263" y="3976688"/>
            <a:ext cx="1393825" cy="681037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13" name="矩形 23"/>
          <p:cNvSpPr>
            <a:spLocks noChangeArrowheads="1"/>
          </p:cNvSpPr>
          <p:nvPr/>
        </p:nvSpPr>
        <p:spPr bwMode="auto">
          <a:xfrm>
            <a:off x="1290638" y="3983038"/>
            <a:ext cx="180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Look at my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small cap</a:t>
            </a:r>
            <a:r>
              <a:rPr lang="zh-CN" altLang="en-US" sz="2000" b="1">
                <a:latin typeface="Times New Roman" panose="02020603050405020304" pitchFamily="18" charset="0"/>
              </a:rPr>
              <a:t>！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3143250" y="4084638"/>
            <a:ext cx="1311275" cy="679450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15" name="矩形 25"/>
          <p:cNvSpPr>
            <a:spLocks noChangeArrowheads="1"/>
          </p:cNvSpPr>
          <p:nvPr/>
        </p:nvSpPr>
        <p:spPr bwMode="auto">
          <a:xfrm>
            <a:off x="3095625" y="4090988"/>
            <a:ext cx="1476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Look at my big cap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967288" y="3943350"/>
            <a:ext cx="1603375" cy="681038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17" name="矩形 27"/>
          <p:cNvSpPr>
            <a:spLocks noChangeArrowheads="1"/>
          </p:cNvSpPr>
          <p:nvPr/>
        </p:nvSpPr>
        <p:spPr bwMode="auto">
          <a:xfrm>
            <a:off x="4919663" y="3949700"/>
            <a:ext cx="180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I’ve got a red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</a:rPr>
              <a:t>skirt.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6761163" y="4084638"/>
            <a:ext cx="1309687" cy="444500"/>
          </a:xfrm>
          <a:prstGeom prst="wedgeRound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119" name="矩形 29"/>
          <p:cNvSpPr>
            <a:spLocks noChangeArrowheads="1"/>
          </p:cNvSpPr>
          <p:nvPr/>
        </p:nvSpPr>
        <p:spPr bwMode="auto">
          <a:xfrm>
            <a:off x="6737350" y="4094163"/>
            <a:ext cx="1476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</a:rPr>
              <a:t>How nice </a:t>
            </a:r>
            <a:r>
              <a:rPr lang="zh-CN" altLang="en-US" sz="2000" b="1">
                <a:latin typeface="Times New Roman" panose="02020603050405020304" pitchFamily="18" charset="0"/>
              </a:rPr>
              <a:t>！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355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76966" y="145812"/>
            <a:ext cx="48619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say.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355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63975" y="5761038"/>
            <a:ext cx="21209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9" name="组合 1"/>
          <p:cNvGrpSpPr/>
          <p:nvPr/>
        </p:nvGrpSpPr>
        <p:grpSpPr bwMode="auto">
          <a:xfrm>
            <a:off x="1765300" y="1346200"/>
            <a:ext cx="6284913" cy="4276725"/>
            <a:chOff x="1765099" y="1346785"/>
            <a:chExt cx="6285706" cy="4275529"/>
          </a:xfrm>
        </p:grpSpPr>
        <p:pic>
          <p:nvPicPr>
            <p:cNvPr id="23560" name="Picture 15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65099" y="1346785"/>
              <a:ext cx="6285706" cy="4275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1" name="Picture 1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848565" y="2019981"/>
              <a:ext cx="2212795" cy="55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1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19425" y="2393467"/>
              <a:ext cx="2212795" cy="55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Picture 1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150891" y="4969374"/>
              <a:ext cx="2050501" cy="55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64" name="TextBox 2"/>
          <p:cNvSpPr txBox="1">
            <a:spLocks noChangeArrowheads="1"/>
          </p:cNvSpPr>
          <p:nvPr/>
        </p:nvSpPr>
        <p:spPr bwMode="auto">
          <a:xfrm>
            <a:off x="1990725" y="1960563"/>
            <a:ext cx="221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Times New Roman" panose="02020603050405020304" pitchFamily="18" charset="0"/>
              </a:rPr>
              <a:t>Here’s an orange shirt.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5" name="TextBox 20"/>
          <p:cNvSpPr txBox="1">
            <a:spLocks noChangeArrowheads="1"/>
          </p:cNvSpPr>
          <p:nvPr/>
        </p:nvSpPr>
        <p:spPr bwMode="auto">
          <a:xfrm>
            <a:off x="5019675" y="2317750"/>
            <a:ext cx="221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Times New Roman" panose="02020603050405020304" pitchFamily="18" charset="0"/>
              </a:rPr>
              <a:t>Here’s an orange hat.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6" name="TextBox 21"/>
          <p:cNvSpPr txBox="1">
            <a:spLocks noChangeArrowheads="1"/>
          </p:cNvSpPr>
          <p:nvPr/>
        </p:nvSpPr>
        <p:spPr bwMode="auto">
          <a:xfrm>
            <a:off x="3087688" y="5048250"/>
            <a:ext cx="2212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Times New Roman" panose="02020603050405020304" pitchFamily="18" charset="0"/>
              </a:rPr>
              <a:t>Here’s a black hat.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 2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457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819150" y="1430338"/>
            <a:ext cx="7386638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趣味活动：拼图游戏。  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5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四人一组，先准备好一套动物的拼图，小组成员轮流边拼图边用句型“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Here’s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a/an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进行表述，用时最少，表述最准确者获胜！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581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560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3061781" y="177711"/>
            <a:ext cx="32415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</a:t>
            </a:r>
            <a:r>
              <a:rPr kumimoji="1" lang="en-US" altLang="zh-CN" sz="4400" spc="-300" dirty="0" err="1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560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组合 1"/>
          <p:cNvGrpSpPr/>
          <p:nvPr/>
        </p:nvGrpSpPr>
        <p:grpSpPr bwMode="auto">
          <a:xfrm>
            <a:off x="838200" y="1590675"/>
            <a:ext cx="7688263" cy="3898900"/>
            <a:chOff x="837965" y="1591293"/>
            <a:chExt cx="7689223" cy="3898075"/>
          </a:xfrm>
        </p:grpSpPr>
        <p:pic>
          <p:nvPicPr>
            <p:cNvPr id="25607" name="Picture 1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37965" y="1591293"/>
              <a:ext cx="7689223" cy="389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8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40712" y="2523692"/>
              <a:ext cx="1626239" cy="528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33840" y="4861150"/>
              <a:ext cx="2115106" cy="528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10" name="TextBox 16"/>
          <p:cNvSpPr txBox="1">
            <a:spLocks noChangeArrowheads="1"/>
          </p:cNvSpPr>
          <p:nvPr/>
        </p:nvSpPr>
        <p:spPr bwMode="auto">
          <a:xfrm>
            <a:off x="1141413" y="2595563"/>
            <a:ext cx="162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Times New Roman" panose="02020603050405020304" pitchFamily="18" charset="0"/>
              </a:rPr>
              <a:t>A green coat.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1" name="TextBox 17"/>
          <p:cNvSpPr txBox="1">
            <a:spLocks noChangeArrowheads="1"/>
          </p:cNvSpPr>
          <p:nvPr/>
        </p:nvSpPr>
        <p:spPr bwMode="auto">
          <a:xfrm>
            <a:off x="5033963" y="4765675"/>
            <a:ext cx="2114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Times New Roman" panose="02020603050405020304" pitchFamily="18" charset="0"/>
              </a:rPr>
              <a:t>Here’s a green coat.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 2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662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563563" y="1120775"/>
            <a:ext cx="8116887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趣味活动：眼疾手快。  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小组合作，首先准备表示衣物和颜色的词汇的单词卡片放进盒子里，并把相应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的图片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摆放在桌子上。小组成员轮流抽取单词卡片并大声读出，其他成员听到后马上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相应的图片，反应最快最准确者得一分，一轮完成后，得分最高者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获胜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629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765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65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547688" y="1309688"/>
            <a:ext cx="8153400" cy="30464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、情景交际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5600" indent="-35560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过马路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时，大明没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看到红灯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，继续向前走，你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应该大声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对他说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457200" indent="-101600" eaLnBrk="1" hangingPunct="1">
              <a:lnSpc>
                <a:spcPct val="200000"/>
              </a:lnSpc>
              <a:buFontTx/>
              <a:buAutoNum type="alphaUcPeriod"/>
              <a:tabLst>
                <a:tab pos="3585845" algn="l"/>
              </a:tabLst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Come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on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Come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back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2454275" y="302736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981075" y="4516438"/>
            <a:ext cx="7435850" cy="1114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855788" y="4500563"/>
            <a:ext cx="6561137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come on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快点，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come back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回来，根据句意可知选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 23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867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867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Box 1"/>
          <p:cNvSpPr txBox="1">
            <a:spLocks noChangeArrowheads="1"/>
          </p:cNvSpPr>
          <p:nvPr/>
        </p:nvSpPr>
        <p:spPr bwMode="auto">
          <a:xfrm>
            <a:off x="676275" y="1552575"/>
            <a:ext cx="7812088" cy="4229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163955" indent="-11639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想让玲玲打开门，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你应该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这样说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163955" indent="-8083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Close the door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please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163955" indent="-8083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 Open the door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please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55600" indent="-355600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你想对约翰说“这里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有一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顶红色的帽子。”你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应该这样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163955" indent="-8083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Here’s a red hat.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163955" indent="-808355" eaLnBrk="1" hangingPunct="1">
              <a:lnSpc>
                <a:spcPct val="16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 This is my red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hat.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2051050" y="4056063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6329363" y="1725613"/>
            <a:ext cx="423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0" name="TextBox 18"/>
          <p:cNvSpPr txBox="1">
            <a:spLocks noChangeArrowheads="1"/>
          </p:cNvSpPr>
          <p:nvPr/>
        </p:nvSpPr>
        <p:spPr bwMode="auto">
          <a:xfrm>
            <a:off x="3495675" y="46482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868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969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69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2"/>
          <p:cNvSpPr txBox="1">
            <a:spLocks noChangeArrowheads="1"/>
          </p:cNvSpPr>
          <p:nvPr/>
        </p:nvSpPr>
        <p:spPr bwMode="auto">
          <a:xfrm>
            <a:off x="1111250" y="1228725"/>
            <a:ext cx="638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、看图，选出正确的选项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341755" eaLnBrk="1" hangingPunct="1">
              <a:lnSpc>
                <a:spcPct val="200000"/>
              </a:lnSpc>
              <a:buFontTx/>
              <a:buNone/>
              <a:tabLst>
                <a:tab pos="3585845" algn="l"/>
              </a:tabLst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red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orange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Tx/>
              <a:buNone/>
              <a:tabLst>
                <a:tab pos="3585845" algn="l"/>
              </a:tabLst>
              <a:defRPr/>
            </a:pP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Tx/>
              <a:buNone/>
              <a:tabLst>
                <a:tab pos="3585845" algn="l"/>
              </a:tabLst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（     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341755" eaLnBrk="1" hangingPunct="1">
              <a:lnSpc>
                <a:spcPct val="200000"/>
              </a:lnSpc>
              <a:buFontTx/>
              <a:buNone/>
              <a:tabLst>
                <a:tab pos="3585845" algn="l"/>
              </a:tabLst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brown	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orange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970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1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1300" y="1951038"/>
            <a:ext cx="101758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82863" y="4067175"/>
            <a:ext cx="16113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1493838" y="4392613"/>
            <a:ext cx="42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493838" y="2212975"/>
            <a:ext cx="423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 1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3072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2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3288" y="1381125"/>
            <a:ext cx="71310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27100" y="2941638"/>
            <a:ext cx="76374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14805" indent="-16148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come, back, clothes, open, party, trousers, shirt, shoe, brown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Let’s put on funny clothes for the party. Here’s a red hat.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317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4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935038" y="18510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35038" y="33607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5038" y="44767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ts val="4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 and say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753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2774" name="Picture 16" descr="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1" y="1329273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512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783096" y="209610"/>
            <a:ext cx="607544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</a:t>
            </a:r>
            <a:r>
              <a:rPr kumimoji="1" lang="zh-CN" altLang="en-US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，</a:t>
            </a: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point and say.</a:t>
            </a:r>
            <a:endParaRPr kumimoji="1" lang="zh-CN" altLang="en-US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6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7" name="组合 1"/>
          <p:cNvGrpSpPr/>
          <p:nvPr/>
        </p:nvGrpSpPr>
        <p:grpSpPr bwMode="auto">
          <a:xfrm>
            <a:off x="1019175" y="1222375"/>
            <a:ext cx="7243763" cy="4311650"/>
            <a:chOff x="1134430" y="1365660"/>
            <a:chExt cx="7128197" cy="4168239"/>
          </a:xfrm>
        </p:grpSpPr>
        <p:pic>
          <p:nvPicPr>
            <p:cNvPr id="5128" name="Picture 1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34430" y="1365660"/>
              <a:ext cx="7128197" cy="195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34430" y="3316676"/>
              <a:ext cx="7128197" cy="2217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1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251683" y="4206212"/>
              <a:ext cx="204965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1" name="Picture 1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72240" y="4092037"/>
              <a:ext cx="170933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Picture 1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944546" y="3558887"/>
              <a:ext cx="2225678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33" name="TextBox 2"/>
          <p:cNvSpPr txBox="1">
            <a:spLocks noChangeArrowheads="1"/>
          </p:cNvSpPr>
          <p:nvPr/>
        </p:nvSpPr>
        <p:spPr bwMode="auto">
          <a:xfrm>
            <a:off x="1322388" y="4049713"/>
            <a:ext cx="1979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Look</a:t>
            </a:r>
            <a:r>
              <a:rPr lang="zh-CN" altLang="en-US" b="1">
                <a:latin typeface="Times New Roman" panose="02020603050405020304" pitchFamily="18" charset="0"/>
              </a:rPr>
              <a:t>！ </a:t>
            </a:r>
            <a:r>
              <a:rPr lang="en-US" altLang="zh-CN" b="1">
                <a:latin typeface="Times New Roman" panose="02020603050405020304" pitchFamily="18" charset="0"/>
              </a:rPr>
              <a:t>I’ve got a green sweater.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4" name="TextBox 20"/>
          <p:cNvSpPr txBox="1">
            <a:spLocks noChangeArrowheads="1"/>
          </p:cNvSpPr>
          <p:nvPr/>
        </p:nvSpPr>
        <p:spPr bwMode="auto">
          <a:xfrm>
            <a:off x="3756025" y="3927475"/>
            <a:ext cx="1979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And I’ve got a blue cap!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5" name="TextBox 21"/>
          <p:cNvSpPr txBox="1">
            <a:spLocks noChangeArrowheads="1"/>
          </p:cNvSpPr>
          <p:nvPr/>
        </p:nvSpPr>
        <p:spPr bwMode="auto">
          <a:xfrm>
            <a:off x="5973763" y="3392488"/>
            <a:ext cx="2193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Come back! They’re my clothes.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61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文本框 17"/>
          <p:cNvSpPr txBox="1">
            <a:spLocks noChangeArrowheads="1"/>
          </p:cNvSpPr>
          <p:nvPr/>
        </p:nvSpPr>
        <p:spPr bwMode="auto">
          <a:xfrm>
            <a:off x="2938463" y="1622425"/>
            <a:ext cx="4545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come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kʌm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来，来到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17600" y="174942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6151" name="文本框 19"/>
          <p:cNvSpPr txBox="1">
            <a:spLocks noChangeArrowheads="1"/>
          </p:cNvSpPr>
          <p:nvPr/>
        </p:nvSpPr>
        <p:spPr bwMode="auto">
          <a:xfrm>
            <a:off x="1497013" y="1730375"/>
            <a:ext cx="1487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2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7038" y="1641475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78013" y="2630488"/>
            <a:ext cx="48863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come from China.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我来自中国。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97063" y="3563938"/>
            <a:ext cx="5218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come on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快点；加油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come from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来自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5" name="矩形 1"/>
          <p:cNvSpPr>
            <a:spLocks noChangeArrowheads="1"/>
          </p:cNvSpPr>
          <p:nvPr/>
        </p:nvSpPr>
        <p:spPr bwMode="auto">
          <a:xfrm>
            <a:off x="887413" y="27924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6156" name="矩形 3"/>
          <p:cNvSpPr>
            <a:spLocks noChangeArrowheads="1"/>
          </p:cNvSpPr>
          <p:nvPr/>
        </p:nvSpPr>
        <p:spPr bwMode="auto">
          <a:xfrm>
            <a:off x="858838" y="374015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19975" y="164782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728913" y="4570413"/>
            <a:ext cx="43862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来是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come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，去是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go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；点头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yes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，摇头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no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160" name="组合 2"/>
          <p:cNvGrpSpPr/>
          <p:nvPr/>
        </p:nvGrpSpPr>
        <p:grpSpPr bwMode="auto">
          <a:xfrm>
            <a:off x="860425" y="4665663"/>
            <a:ext cx="1843088" cy="461962"/>
            <a:chOff x="398463" y="4005263"/>
            <a:chExt cx="1843919" cy="461088"/>
          </a:xfrm>
        </p:grpSpPr>
        <p:sp>
          <p:nvSpPr>
            <p:cNvPr id="6161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008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6162" name="图片 29" descr="花盆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98463" y="40528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717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文本框 17"/>
          <p:cNvSpPr txBox="1">
            <a:spLocks noChangeArrowheads="1"/>
          </p:cNvSpPr>
          <p:nvPr/>
        </p:nvSpPr>
        <p:spPr bwMode="auto">
          <a:xfrm>
            <a:off x="3235325" y="1646238"/>
            <a:ext cx="5041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back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bæk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adv.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副词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回到，返回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414463" y="17732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7175" name="文本框 19"/>
          <p:cNvSpPr txBox="1">
            <a:spLocks noChangeArrowheads="1"/>
          </p:cNvSpPr>
          <p:nvPr/>
        </p:nvSpPr>
        <p:spPr bwMode="auto">
          <a:xfrm>
            <a:off x="1793875" y="1754188"/>
            <a:ext cx="148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6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900" y="166528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436813" y="2749550"/>
            <a:ext cx="39052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Welcome back to school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欢迎回到学校！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55863" y="4371975"/>
            <a:ext cx="291306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come back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回来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9" name="矩形 1"/>
          <p:cNvSpPr>
            <a:spLocks noChangeArrowheads="1"/>
          </p:cNvSpPr>
          <p:nvPr/>
        </p:nvSpPr>
        <p:spPr bwMode="auto">
          <a:xfrm>
            <a:off x="1446213" y="29702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7180" name="矩形 3"/>
          <p:cNvSpPr>
            <a:spLocks noChangeArrowheads="1"/>
          </p:cNvSpPr>
          <p:nvPr/>
        </p:nvSpPr>
        <p:spPr bwMode="auto">
          <a:xfrm>
            <a:off x="1417638" y="452437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718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1363" y="21272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819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2879725" y="1646238"/>
            <a:ext cx="5041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kləʊðz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衣服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58863" y="17732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8199" name="文本框 19"/>
          <p:cNvSpPr txBox="1">
            <a:spLocks noChangeArrowheads="1"/>
          </p:cNvSpPr>
          <p:nvPr/>
        </p:nvSpPr>
        <p:spPr bwMode="auto">
          <a:xfrm>
            <a:off x="1438275" y="1754188"/>
            <a:ext cx="148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00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8300" y="166528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78013" y="2808288"/>
            <a:ext cx="63992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want some new clothes.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我想要一些新衣服。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97063" y="3754438"/>
            <a:ext cx="33035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wash clothes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洗衣服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3" name="矩形 1"/>
          <p:cNvSpPr>
            <a:spLocks noChangeArrowheads="1"/>
          </p:cNvSpPr>
          <p:nvPr/>
        </p:nvSpPr>
        <p:spPr bwMode="auto">
          <a:xfrm>
            <a:off x="887413" y="29702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8204" name="矩形 3"/>
          <p:cNvSpPr>
            <a:spLocks noChangeArrowheads="1"/>
          </p:cNvSpPr>
          <p:nvPr/>
        </p:nvSpPr>
        <p:spPr bwMode="auto">
          <a:xfrm>
            <a:off x="858838" y="393065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820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62838" y="166846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7" name="矩形 1"/>
          <p:cNvSpPr>
            <a:spLocks noChangeArrowheads="1"/>
          </p:cNvSpPr>
          <p:nvPr/>
        </p:nvSpPr>
        <p:spPr bwMode="auto">
          <a:xfrm>
            <a:off x="874713" y="4845050"/>
            <a:ext cx="2351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3035300" y="4735513"/>
            <a:ext cx="2082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cloth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布料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921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460433" y="334724"/>
            <a:ext cx="5973389" cy="113877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</a:t>
            </a:r>
            <a:r>
              <a:rPr kumimoji="1" lang="zh-CN" altLang="en-US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point </a:t>
            </a:r>
            <a:r>
              <a:rPr kumimoji="1" lang="en-US" altLang="zh-CN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and</a:t>
            </a:r>
            <a:endParaRPr kumimoji="1" lang="en-US" altLang="zh-CN" sz="3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find </a:t>
            </a:r>
            <a:r>
              <a:rPr kumimoji="1" lang="en-US" altLang="zh-CN" sz="3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“Here’s...”</a:t>
            </a:r>
            <a:endParaRPr kumimoji="1" lang="zh-CN" altLang="en-US" sz="3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2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0700" y="2010689"/>
            <a:ext cx="5313363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024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3024188" y="1574800"/>
            <a:ext cx="39893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open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əʊpən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打开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69988" y="171132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0247" name="文本框 19"/>
          <p:cNvSpPr txBox="1">
            <a:spLocks noChangeArrowheads="1"/>
          </p:cNvSpPr>
          <p:nvPr/>
        </p:nvSpPr>
        <p:spPr bwMode="auto">
          <a:xfrm>
            <a:off x="1476375" y="1681163"/>
            <a:ext cx="1471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1951038" y="2482850"/>
            <a:ext cx="69596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Open the door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please.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请打开门。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4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0525" y="16081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矩形 1"/>
          <p:cNvSpPr>
            <a:spLocks noChangeArrowheads="1"/>
          </p:cNvSpPr>
          <p:nvPr/>
        </p:nvSpPr>
        <p:spPr bwMode="auto">
          <a:xfrm>
            <a:off x="906463" y="260667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025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15175" y="161131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3" name="矩形 1"/>
          <p:cNvSpPr>
            <a:spLocks noChangeArrowheads="1"/>
          </p:cNvSpPr>
          <p:nvPr/>
        </p:nvSpPr>
        <p:spPr bwMode="auto">
          <a:xfrm>
            <a:off x="874713" y="3467100"/>
            <a:ext cx="2351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反义词记忆法：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3035300" y="3238500"/>
            <a:ext cx="56689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将意义相反的单词归纳在一起记忆的方法。如：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open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（打开）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 close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（关上）。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5" name="矩形 1"/>
          <p:cNvSpPr>
            <a:spLocks noChangeArrowheads="1"/>
          </p:cNvSpPr>
          <p:nvPr/>
        </p:nvSpPr>
        <p:spPr bwMode="auto">
          <a:xfrm>
            <a:off x="882650" y="5010150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770188" y="4900613"/>
            <a:ext cx="4865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 + pen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（钢笔）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open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（打开）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126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文本框 17"/>
          <p:cNvSpPr txBox="1">
            <a:spLocks noChangeArrowheads="1"/>
          </p:cNvSpPr>
          <p:nvPr/>
        </p:nvSpPr>
        <p:spPr bwMode="auto">
          <a:xfrm>
            <a:off x="2905125" y="1384300"/>
            <a:ext cx="5402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put on funny clothes for the party.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让我们为聚会穿上滑稽的衣服。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9663" y="15446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1271" name="文本框 19"/>
          <p:cNvSpPr txBox="1">
            <a:spLocks noChangeArrowheads="1"/>
          </p:cNvSpPr>
          <p:nvPr/>
        </p:nvSpPr>
        <p:spPr bwMode="auto">
          <a:xfrm>
            <a:off x="1416050" y="1514475"/>
            <a:ext cx="1471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449513" y="3765550"/>
            <a:ext cx="310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take off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脱下，摘下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73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0200" y="14414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矩形 1"/>
          <p:cNvSpPr>
            <a:spLocks noChangeArrowheads="1"/>
          </p:cNvSpPr>
          <p:nvPr/>
        </p:nvSpPr>
        <p:spPr bwMode="auto">
          <a:xfrm>
            <a:off x="906463" y="3865563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对应短语：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127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矩形 1"/>
          <p:cNvSpPr>
            <a:spLocks noChangeArrowheads="1"/>
          </p:cNvSpPr>
          <p:nvPr/>
        </p:nvSpPr>
        <p:spPr bwMode="auto">
          <a:xfrm>
            <a:off x="882650" y="4570413"/>
            <a:ext cx="204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对比记忆法：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1277" name="文本框 17"/>
          <p:cNvSpPr txBox="1">
            <a:spLocks noChangeArrowheads="1"/>
          </p:cNvSpPr>
          <p:nvPr/>
        </p:nvSpPr>
        <p:spPr bwMode="auto">
          <a:xfrm>
            <a:off x="933450" y="2428875"/>
            <a:ext cx="26558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put on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穿上，戴上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947863" y="3070225"/>
            <a:ext cx="69596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Please put on your clothes.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请穿上你的衣服。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9" name="矩形 1"/>
          <p:cNvSpPr>
            <a:spLocks noChangeArrowheads="1"/>
          </p:cNvSpPr>
          <p:nvPr/>
        </p:nvSpPr>
        <p:spPr bwMode="auto">
          <a:xfrm>
            <a:off x="903288" y="3170238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9363" y="4752975"/>
            <a:ext cx="1412875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674938" y="5864225"/>
            <a:ext cx="172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put on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穿上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4824413" y="5865813"/>
            <a:ext cx="1881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take off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脱下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10266" name="Picture 2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0213" y="4700588"/>
            <a:ext cx="11382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27" grpId="0" build="p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5589c040-e3c8-4982-8be7-9841c208b9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3275</Words>
  <Application>WPS 演示</Application>
  <PresentationFormat>全屏显示(4:3)</PresentationFormat>
  <Paragraphs>341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Adobe 黑体 Std R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607</cp:revision>
  <dcterms:created xsi:type="dcterms:W3CDTF">2016-01-15T00:46:00Z</dcterms:created>
  <dcterms:modified xsi:type="dcterms:W3CDTF">2023-02-16T03:04:45Z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A258BE9D03C443AD8A991D91257A8DAC</vt:lpwstr>
  </property>
  <property fmtid="{D5CDD505-2E9C-101B-9397-08002B2CF9AE}" pid="3" name="KSOProductBuildVer">
    <vt:lpwstr>2052-11.1.0.13703</vt:lpwstr>
  </property>
</Properties>
</file>