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78" r:id="rId3"/>
    <p:sldId id="470" r:id="rId4"/>
    <p:sldId id="439" r:id="rId5"/>
    <p:sldId id="440" r:id="rId6"/>
    <p:sldId id="465" r:id="rId7"/>
    <p:sldId id="448" r:id="rId8"/>
    <p:sldId id="466" r:id="rId9"/>
    <p:sldId id="467" r:id="rId10"/>
    <p:sldId id="468" r:id="rId11"/>
    <p:sldId id="473" r:id="rId12"/>
    <p:sldId id="474" r:id="rId13"/>
    <p:sldId id="475" r:id="rId14"/>
    <p:sldId id="460" r:id="rId15"/>
    <p:sldId id="464" r:id="rId16"/>
    <p:sldId id="472" r:id="rId17"/>
    <p:sldId id="436" r:id="rId18"/>
    <p:sldId id="437" r:id="rId19"/>
  </p:sldIdLst>
  <p:sldSz cx="12192000" cy="6858000"/>
  <p:notesSz cx="6858000" cy="9144000"/>
  <p:embeddedFontLst>
    <p:embeddedFont>
      <p:font typeface="微软雅黑" panose="020B0503020204020204" pitchFamily="34" charset="-122"/>
      <p:regular r:id="rId23"/>
    </p:embeddedFont>
    <p:embeddedFont>
      <p:font typeface="Comic Sans MS" panose="030F0702030302020204" pitchFamily="66" charset="0"/>
      <p:regular r:id="rId24"/>
      <p:bold r:id="rId25"/>
      <p:italic r:id="rId26"/>
      <p:boldItalic r:id="rId27"/>
    </p:embeddedFont>
    <p:embeddedFont>
      <p:font typeface="Arial Black" panose="020B0A04020102020204" charset="0"/>
      <p:bold r:id="rId28"/>
    </p:embeddedFont>
    <p:embeddedFont>
      <p:font typeface="黑体" panose="02010609060101010101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B854"/>
    <a:srgbClr val="0066FF"/>
    <a:srgbClr val="FF0000"/>
    <a:srgbClr val="000000"/>
    <a:srgbClr val="A1C450"/>
    <a:srgbClr val="F34338"/>
    <a:srgbClr val="FFFF00"/>
    <a:srgbClr val="339900"/>
    <a:srgbClr val="A3CF64"/>
    <a:srgbClr val="49BE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04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84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1.jpeg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3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0.png"/><Relationship Id="rId1" Type="http://schemas.openxmlformats.org/officeDocument/2006/relationships/hyperlink" Target="new_3l2_m10u2a3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0" y="1483360"/>
            <a:ext cx="12192000" cy="17823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4800" dirty="0"/>
              <a:t>Unit </a:t>
            </a:r>
            <a:r>
              <a:rPr lang="zh-CN" altLang="en-US" sz="4800" dirty="0" smtClean="0"/>
              <a:t>2</a:t>
            </a:r>
            <a:endParaRPr lang="en-US" altLang="zh-CN" sz="4800" dirty="0" smtClean="0"/>
          </a:p>
          <a:p>
            <a:pPr marL="0" indent="0" algn="ctr">
              <a:buNone/>
            </a:pPr>
            <a:r>
              <a:rPr lang="zh-CN" altLang="en-US" sz="4800" dirty="0" smtClean="0"/>
              <a:t>She</a:t>
            </a:r>
            <a:r>
              <a:rPr lang="en-US" altLang="zh-CN" sz="4800" dirty="0" smtClean="0"/>
              <a:t>’</a:t>
            </a:r>
            <a:r>
              <a:rPr lang="zh-CN" altLang="en-US" sz="4800" dirty="0" smtClean="0"/>
              <a:t>s</a:t>
            </a:r>
            <a:r>
              <a:rPr lang="zh-CN" altLang="en-US" sz="4800" dirty="0"/>
              <a:t> got an orange sweater.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81405" y="2819718"/>
            <a:ext cx="315057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+mn-ea"/>
              </a:rPr>
              <a:t>X </a:t>
            </a:r>
            <a:r>
              <a:rPr lang="en-US" sz="2800" b="1" dirty="0">
                <a:sym typeface="+mn-ea"/>
              </a:rPr>
              <a:t>is for</a:t>
            </a:r>
            <a:r>
              <a:rPr lang="en-US" sz="2800" b="1" dirty="0">
                <a:solidFill>
                  <a:srgbClr val="FF0000"/>
                </a:solidFill>
                <a:sym typeface="+mn-ea"/>
              </a:rPr>
              <a:t> X</a:t>
            </a:r>
            <a:r>
              <a:rPr lang="en-US" altLang="zh-CN" sz="2800" b="1" dirty="0">
                <a:sym typeface="+mn-ea"/>
              </a:rPr>
              <a:t>-ray</a:t>
            </a:r>
            <a:r>
              <a:rPr lang="en-US" sz="2800" b="1" dirty="0">
                <a:sym typeface="+mn-ea"/>
              </a:rPr>
              <a:t>.</a:t>
            </a:r>
            <a:endParaRPr lang="zh-CN" altLang="en-US" sz="2800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2821" y="1844676"/>
            <a:ext cx="6840538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2321" y="620713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6646" y="620713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5596" y="2308226"/>
            <a:ext cx="162560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4021" y="2163763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07604" y="3592913"/>
            <a:ext cx="2491530" cy="251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1474 0.4064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61" y="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304 0.020097 L -0.219258 0.436983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6.2963E-6 C 0.00452 -0.01112 0.00903 -0.02223 0.01337 -0.02894 C 0.01771 -0.03565 0.02223 -0.03936 0.02657 -0.04005 C 0.03091 -0.04075 0.03629 -0.03936 0.03994 -0.03334 C 0.04358 -0.02732 0.04306 -0.03473 0.04827 -0.0044 C 0.05348 0.02592 0.06164 0.12222 0.07171 0.14884 C 0.08178 0.17546 0.09914 0.16064 0.10834 0.15555 C 0.11754 0.15046 0.12205 0.13402 0.12657 0.11782 " pathEditMode="relative" ptsTypes="aaaaaaaA">
                                      <p:cBhvr>
                                        <p:cTn id="2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2.96296E-6 C -0.00208 -0.00741 -0.00399 -0.01458 -0.00833 -0.01759 C -0.01267 -0.0206 -0.02083 -0.0213 -0.02656 -0.01759 C -0.03228 -0.01389 -0.02412 -0.02801 -0.04322 0.00463 C -0.06232 0.03727 -0.12048 0.15 -0.14166 0.17778 C -0.16284 0.20556 -0.1644 0.17269 -0.16996 0.1713 " pathEditMode="relative" ptsTypes="aaaaaA">
                                      <p:cBhvr>
                                        <p:cTn id="3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91351" y="2267740"/>
            <a:ext cx="363712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+mn-ea"/>
              </a:rPr>
              <a:t>Y </a:t>
            </a:r>
            <a:r>
              <a:rPr lang="en-US" sz="2800" b="1" dirty="0">
                <a:sym typeface="+mn-ea"/>
              </a:rPr>
              <a:t>is for</a:t>
            </a:r>
            <a:r>
              <a:rPr lang="en-US" sz="28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y</a:t>
            </a:r>
            <a:r>
              <a:rPr lang="en-US" altLang="zh-CN" sz="2800" b="1" dirty="0">
                <a:sym typeface="+mn-ea"/>
              </a:rPr>
              <a:t>ellow</a:t>
            </a:r>
            <a:r>
              <a:rPr lang="en-US" sz="2800" b="1" dirty="0">
                <a:sym typeface="+mn-ea"/>
              </a:rPr>
              <a:t>.</a:t>
            </a:r>
            <a:endParaRPr lang="zh-CN" altLang="en-US" sz="2800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3181" y="1831177"/>
            <a:ext cx="6911975" cy="480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1243" y="492914"/>
            <a:ext cx="1625600" cy="162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631" y="492914"/>
            <a:ext cx="1625600" cy="1625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8618" y="2509040"/>
            <a:ext cx="1624013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69529" y="3093408"/>
            <a:ext cx="3123377" cy="2947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22222E-6 L 0.06858 0.1921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0" y="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12675 0.1956 L -0.15175 0.42685 " pathEditMode="relative" ptsTypes="AAA">
                                      <p:cBhvr>
                                        <p:cTn id="2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85185E-6 C 0.00747 -0.00648 0.01493 -0.01296 0.02153 -0.02222 C 0.02813 -0.03148 0.03663 -0.04768 0.03993 -0.05555 C 0.04323 -0.06342 0.04306 -0.0993 0.04167 -0.06898 C 0.04028 -0.03866 0.02587 0.10185 0.0316 0.12662 C 0.03733 0.15139 0.05903 0.11134 0.07657 0.07986 C 0.0941 0.04838 0.1283 -0.04977 0.13663 -0.06227 C 0.14497 -0.07477 0.13438 -0.05625 0.12657 0.0044 C 0.11875 0.06505 0.10538 0.24421 0.08993 0.30209 C 0.07448 0.35996 0.04896 0.34445 0.03334 0.35116 C 0.01771 0.35787 0.00712 0.35 -0.00347 0.34213 " pathEditMode="relative" ptsTypes="aaaaaaaaaaA">
                                      <p:cBhvr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58879" y="2359708"/>
            <a:ext cx="242474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sym typeface="+mn-ea"/>
              </a:rPr>
              <a:t>Z </a:t>
            </a:r>
            <a:r>
              <a:rPr lang="en-US" sz="2800" b="1" dirty="0">
                <a:sym typeface="+mn-ea"/>
              </a:rPr>
              <a:t>is for</a:t>
            </a:r>
            <a:r>
              <a:rPr lang="en-US" sz="28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z</a:t>
            </a:r>
            <a:r>
              <a:rPr lang="en-US" altLang="zh-CN" sz="2800" b="1" dirty="0">
                <a:sym typeface="+mn-ea"/>
              </a:rPr>
              <a:t>oo</a:t>
            </a:r>
            <a:r>
              <a:rPr lang="en-US" sz="2800" b="1" dirty="0">
                <a:sym typeface="+mn-ea"/>
              </a:rPr>
              <a:t>.</a:t>
            </a:r>
            <a:endParaRPr lang="zh-CN" altLang="en-US" sz="2800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1916" y="1860578"/>
            <a:ext cx="6551612" cy="484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0341" y="852515"/>
            <a:ext cx="1624012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31U05233T5Z-201220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0066" y="2251103"/>
            <a:ext cx="1625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403" y="2976583"/>
            <a:ext cx="3285714" cy="31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0301 L 0.15503 -0.00301 L -0.04167 0.38148 L 0.13837 0.38148 " pathEditMode="relative" rAng="0" ptsTypes="AAAA">
                                      <p:cBhvr>
                                        <p:cTn id="1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19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4.81481E-6 L 0.09219 4.81481E-6 L -0.03368 0.18611 L 0.08125 0.18611 " pathEditMode="relative" rAng="0" ptsTypes="AAAA">
                                      <p:cBhvr>
                                        <p:cTn id="2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6" y="9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550256" y="877927"/>
            <a:ext cx="6370212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you answer this question?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2729824" y="490776"/>
            <a:ext cx="1261866" cy="1332311"/>
          </a:xfrm>
          <a:prstGeom prst="rect">
            <a:avLst/>
          </a:prstGeom>
        </p:spPr>
      </p:pic>
      <p:pic>
        <p:nvPicPr>
          <p:cNvPr id="5122" name="Picture 2" descr="C:\Users\sml810709\Desktop\手绘身穿短裙的清新可爱活泼的卡通女孩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9754" y="2175979"/>
            <a:ext cx="3992354" cy="399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807377" y="2400786"/>
            <a:ext cx="48700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—Has she got a blue skirt?</a:t>
            </a:r>
            <a:endParaRPr lang="zh-CN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4807375" y="3076406"/>
            <a:ext cx="41189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—No, she _______.</a:t>
            </a:r>
            <a:endParaRPr lang="zh-CN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6824576" y="3045971"/>
            <a:ext cx="12552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hasn’t</a:t>
            </a:r>
            <a:endParaRPr lang="zh-CN" altLang="zh-CN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859761" y="3910546"/>
            <a:ext cx="48176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—Has she got a red skirt?</a:t>
            </a:r>
            <a:endParaRPr lang="zh-CN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859760" y="4586166"/>
            <a:ext cx="42406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—Yes, she _______.</a:t>
            </a:r>
            <a:endParaRPr lang="zh-CN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7152005" y="4511675"/>
            <a:ext cx="83375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mbria" panose="02040503050406030204" pitchFamily="18" charset="0"/>
                <a:ea typeface="华文楷体" panose="0201060004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+mn-lt"/>
                <a:ea typeface="+mn-ea"/>
              </a:rPr>
              <a:t>has</a:t>
            </a:r>
            <a:endParaRPr lang="zh-CN" altLang="zh-CN" sz="28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utoUpdateAnimBg="0"/>
      <p:bldP spid="19" grpId="0" autoUpdateAnimBg="0"/>
      <p:bldP spid="20" grpId="0"/>
      <p:bldP spid="21" grpId="0" autoUpdateAnimBg="0"/>
      <p:bldP spid="2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4736902" y="582592"/>
            <a:ext cx="412972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Make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dialogue.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07375" y="2007511"/>
            <a:ext cx="6989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err="1"/>
              <a:t>Practise</a:t>
            </a:r>
            <a:r>
              <a:rPr lang="en-US" altLang="zh-CN" sz="2800" dirty="0"/>
              <a:t> the dialogue with your partner. </a:t>
            </a:r>
            <a:endParaRPr lang="en-US" altLang="zh-CN" sz="2800" dirty="0"/>
          </a:p>
        </p:txBody>
      </p:sp>
      <p:sp>
        <p:nvSpPr>
          <p:cNvPr id="19" name="矩形标注 2"/>
          <p:cNvSpPr/>
          <p:nvPr/>
        </p:nvSpPr>
        <p:spPr>
          <a:xfrm>
            <a:off x="2217929" y="3103880"/>
            <a:ext cx="5126793" cy="650512"/>
          </a:xfrm>
          <a:prstGeom prst="wedgeRectCallout">
            <a:avLst>
              <a:gd name="adj1" fmla="val -56772"/>
              <a:gd name="adj2" fmla="val 25749"/>
            </a:avLst>
          </a:prstGeom>
          <a:noFill/>
          <a:ln w="3175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sym typeface="+mn-ea"/>
              </a:rPr>
              <a:t>Has she/he got a/an …</a:t>
            </a:r>
            <a:r>
              <a:rPr lang="en-US" sz="3200" noProof="1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?</a:t>
            </a:r>
            <a:endParaRPr kumimoji="0" lang="en-US" sz="32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5" name="矩形标注 2"/>
          <p:cNvSpPr/>
          <p:nvPr/>
        </p:nvSpPr>
        <p:spPr>
          <a:xfrm>
            <a:off x="4711253" y="4451985"/>
            <a:ext cx="5328393" cy="650513"/>
          </a:xfrm>
          <a:prstGeom prst="wedgeRectCallout">
            <a:avLst>
              <a:gd name="adj1" fmla="val 54070"/>
              <a:gd name="adj2" fmla="val -27646"/>
            </a:avLst>
          </a:prstGeom>
          <a:noFill/>
          <a:ln w="3175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Yes/No, she/he has/hasn’t.</a:t>
            </a:r>
            <a:endParaRPr kumimoji="0" lang="zh-CN" altLang="en-US" sz="32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9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5063713" y="599493"/>
            <a:ext cx="3233788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Let’s say.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146" name="Picture 2" descr="C:\Users\sml810709\Desktop\矢量卡通开学季可爱穿校服背蓝色书包的学生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0635" y="3158490"/>
            <a:ext cx="2462530" cy="306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ml810709\Desktop\卡通手绘穿毛衣的美丽女孩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04501" y="2825224"/>
            <a:ext cx="3569751" cy="356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ml810709\Desktop\卡通可爱矢量春游穿黑白闺蜜装的女生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11252" y="2377157"/>
            <a:ext cx="4603274" cy="460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25612" y="2254726"/>
            <a:ext cx="19207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Photo 1</a:t>
            </a:r>
            <a:endParaRPr lang="zh-CN" alt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6013584" y="2233260"/>
            <a:ext cx="2002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Photo 2</a:t>
            </a:r>
            <a:endParaRPr lang="zh-CN" altLang="en-US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9140270" y="2227388"/>
            <a:ext cx="2002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/>
              <a:t>Photo 3</a:t>
            </a:r>
            <a:endParaRPr lang="zh-CN" altLang="en-US" sz="4000" dirty="0"/>
          </a:p>
        </p:txBody>
      </p:sp>
      <p:sp>
        <p:nvSpPr>
          <p:cNvPr id="10" name="矩形标注 2"/>
          <p:cNvSpPr/>
          <p:nvPr/>
        </p:nvSpPr>
        <p:spPr>
          <a:xfrm>
            <a:off x="266261" y="3383844"/>
            <a:ext cx="3569751" cy="619147"/>
          </a:xfrm>
          <a:prstGeom prst="wedgeRectCallout">
            <a:avLst>
              <a:gd name="adj1" fmla="val 49804"/>
              <a:gd name="adj2" fmla="val 82006"/>
            </a:avLst>
          </a:prstGeom>
          <a:solidFill>
            <a:schemeClr val="bg1"/>
          </a:solidFill>
          <a:ln w="3175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sym typeface="+mn-ea"/>
              </a:rPr>
              <a:t>Has he got a </a:t>
            </a:r>
            <a:r>
              <a:rPr kumimoji="0" lang="en-US" altLang="zh-CN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sym typeface="+mn-ea"/>
              </a:rPr>
              <a:t>shirt</a:t>
            </a:r>
            <a:r>
              <a:rPr lang="en-US" sz="2800" noProof="1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?</a:t>
            </a:r>
            <a:endParaRPr kumimoji="0" lang="en-US" sz="2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1" name="矩形标注 2"/>
          <p:cNvSpPr/>
          <p:nvPr/>
        </p:nvSpPr>
        <p:spPr>
          <a:xfrm>
            <a:off x="1021308" y="5133693"/>
            <a:ext cx="2818398" cy="492897"/>
          </a:xfrm>
          <a:prstGeom prst="wedgeRectCallout">
            <a:avLst>
              <a:gd name="adj1" fmla="val 59310"/>
              <a:gd name="adj2" fmla="val -38219"/>
            </a:avLst>
          </a:prstGeom>
          <a:solidFill>
            <a:schemeClr val="bg1"/>
          </a:solidFill>
          <a:ln w="3175" cmpd="sng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  <a:sym typeface="+mn-ea"/>
              </a:rPr>
              <a:t>Yes,he has.</a:t>
            </a:r>
            <a:endParaRPr kumimoji="0" lang="zh-CN" altLang="en-US" sz="280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858266" y="554754"/>
            <a:ext cx="1622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Words</a:t>
            </a:r>
            <a:endParaRPr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5336566" y="2272477"/>
            <a:ext cx="4318340" cy="1959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1.She’s /He’s got...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2.—Has … got a/an …?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   —Yes/No,… has/hasn’t.</a:t>
            </a:r>
            <a:endParaRPr lang="en-US" altLang="zh-CN" sz="2800" dirty="0"/>
          </a:p>
        </p:txBody>
      </p:sp>
      <p:sp>
        <p:nvSpPr>
          <p:cNvPr id="18" name="文本框 15"/>
          <p:cNvSpPr txBox="1"/>
          <p:nvPr/>
        </p:nvSpPr>
        <p:spPr>
          <a:xfrm>
            <a:off x="5347854" y="1268494"/>
            <a:ext cx="2428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/>
              <a:t>Sentences</a:t>
            </a:r>
            <a:endParaRPr lang="zh-CN" altLang="en-US" sz="3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3323576" y="1766439"/>
            <a:ext cx="1313464" cy="1406700"/>
            <a:chOff x="9385286" y="2144297"/>
            <a:chExt cx="1313464" cy="1406700"/>
          </a:xfrm>
        </p:grpSpPr>
        <p:sp>
          <p:nvSpPr>
            <p:cNvPr id="27" name="矩形 26"/>
            <p:cNvSpPr/>
            <p:nvPr/>
          </p:nvSpPr>
          <p:spPr>
            <a:xfrm>
              <a:off x="9385286" y="3089332"/>
              <a:ext cx="1313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/>
                <a:t>white</a:t>
              </a:r>
              <a:endParaRPr lang="zh-CN" altLang="en-US" sz="2400" dirty="0"/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9479606" y="2144297"/>
              <a:ext cx="772214" cy="77221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8" name="组合 7"/>
          <p:cNvGrpSpPr/>
          <p:nvPr/>
        </p:nvGrpSpPr>
        <p:grpSpPr>
          <a:xfrm>
            <a:off x="3330868" y="3378111"/>
            <a:ext cx="1313464" cy="1225845"/>
            <a:chOff x="9470504" y="3822736"/>
            <a:chExt cx="1313464" cy="1225845"/>
          </a:xfrm>
        </p:grpSpPr>
        <p:sp>
          <p:nvSpPr>
            <p:cNvPr id="30" name="矩形 29"/>
            <p:cNvSpPr/>
            <p:nvPr/>
          </p:nvSpPr>
          <p:spPr>
            <a:xfrm>
              <a:off x="9470504" y="4586916"/>
              <a:ext cx="1313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/>
                <a:t>skirt</a:t>
              </a:r>
              <a:endParaRPr lang="zh-CN" altLang="en-US" sz="2400" dirty="0"/>
            </a:p>
          </p:txBody>
        </p:sp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9505404" y="3822736"/>
              <a:ext cx="720617" cy="720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组合 8"/>
          <p:cNvGrpSpPr/>
          <p:nvPr/>
        </p:nvGrpSpPr>
        <p:grpSpPr>
          <a:xfrm>
            <a:off x="3323576" y="4865796"/>
            <a:ext cx="1328049" cy="1267183"/>
            <a:chOff x="9465021" y="5300522"/>
            <a:chExt cx="1328049" cy="1267183"/>
          </a:xfrm>
        </p:grpSpPr>
        <p:sp>
          <p:nvSpPr>
            <p:cNvPr id="31" name="矩形 30"/>
            <p:cNvSpPr/>
            <p:nvPr/>
          </p:nvSpPr>
          <p:spPr>
            <a:xfrm>
              <a:off x="9479606" y="6106040"/>
              <a:ext cx="131346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/>
                <a:t>photo</a:t>
              </a:r>
              <a:endParaRPr lang="zh-CN" altLang="en-US" sz="2400" dirty="0"/>
            </a:p>
          </p:txBody>
        </p:sp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9465021" y="5300522"/>
              <a:ext cx="749127" cy="7491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11338" y="2145098"/>
            <a:ext cx="65197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/>
              <a:t>1. Read the text for 3 times fluently. </a:t>
            </a:r>
            <a:endParaRPr lang="en-US" altLang="zh-CN" sz="2800" dirty="0"/>
          </a:p>
        </p:txBody>
      </p:sp>
      <p:sp>
        <p:nvSpPr>
          <p:cNvPr id="6" name="矩形 5"/>
          <p:cNvSpPr/>
          <p:nvPr/>
        </p:nvSpPr>
        <p:spPr>
          <a:xfrm>
            <a:off x="2211337" y="3208967"/>
            <a:ext cx="815186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2. Talk about your classes at school with </a:t>
            </a:r>
            <a:r>
              <a:rPr lang="en-US" altLang="zh-CN" sz="2800" dirty="0" smtClean="0"/>
              <a:t>partner</a:t>
            </a:r>
            <a:r>
              <a:rPr lang="en-US" altLang="zh-CN" sz="2800" dirty="0"/>
              <a:t>.</a:t>
            </a:r>
            <a:endParaRPr lang="en-US" altLang="zh-CN" sz="2800" dirty="0"/>
          </a:p>
        </p:txBody>
      </p:sp>
      <p:sp>
        <p:nvSpPr>
          <p:cNvPr id="5" name="圆角矩形 21"/>
          <p:cNvSpPr/>
          <p:nvPr/>
        </p:nvSpPr>
        <p:spPr>
          <a:xfrm>
            <a:off x="4736902" y="582592"/>
            <a:ext cx="3676738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Homework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388805" y="863574"/>
            <a:ext cx="412972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 color is it?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7600" y="2307771"/>
            <a:ext cx="1248229" cy="1248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8457" y="4332514"/>
            <a:ext cx="1248229" cy="12482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06571" y="4332514"/>
            <a:ext cx="1248229" cy="12482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4685" y="4332514"/>
            <a:ext cx="1248229" cy="124822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5943" y="2293256"/>
            <a:ext cx="1248229" cy="1248229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94286" y="2271485"/>
            <a:ext cx="1248229" cy="124822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82628" y="2271484"/>
            <a:ext cx="1248229" cy="1248229"/>
          </a:xfrm>
          <a:prstGeom prst="rect">
            <a:avLst/>
          </a:prstGeom>
          <a:solidFill>
            <a:srgbClr val="80B8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17599" y="3556000"/>
            <a:ext cx="1183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black</a:t>
            </a:r>
            <a:endParaRPr lang="zh-CN" alt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9782628" y="3505199"/>
            <a:ext cx="1263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green</a:t>
            </a:r>
            <a:endParaRPr lang="zh-CN" altLang="en-US" sz="3200" dirty="0"/>
          </a:p>
        </p:txBody>
      </p:sp>
      <p:sp>
        <p:nvSpPr>
          <p:cNvPr id="15" name="TextBox 14"/>
          <p:cNvSpPr txBox="1"/>
          <p:nvPr/>
        </p:nvSpPr>
        <p:spPr>
          <a:xfrm>
            <a:off x="6901121" y="3505199"/>
            <a:ext cx="846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red</a:t>
            </a:r>
            <a:endParaRPr lang="zh-CN" altLang="en-US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4005943" y="3555999"/>
            <a:ext cx="9781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blue</a:t>
            </a:r>
            <a:endParaRPr lang="zh-CN" alt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2478946" y="5599461"/>
            <a:ext cx="1343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yellow</a:t>
            </a:r>
            <a:endParaRPr lang="zh-CN" altLang="en-US" sz="3200" dirty="0"/>
          </a:p>
        </p:txBody>
      </p:sp>
      <p:sp>
        <p:nvSpPr>
          <p:cNvPr id="18" name="TextBox 17"/>
          <p:cNvSpPr txBox="1"/>
          <p:nvPr/>
        </p:nvSpPr>
        <p:spPr>
          <a:xfrm>
            <a:off x="5406570" y="5573484"/>
            <a:ext cx="9557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pink</a:t>
            </a:r>
            <a:endParaRPr lang="zh-CN" altLang="en-US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8338456" y="5573485"/>
            <a:ext cx="14654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orange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298493" y="756762"/>
            <a:ext cx="412972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1998" y="4129451"/>
            <a:ext cx="23961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white</a:t>
            </a:r>
            <a:endParaRPr lang="en-US" altLang="zh-CN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481258" y="2950388"/>
            <a:ext cx="3189126" cy="3189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2489835" y="2027555"/>
            <a:ext cx="71704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What </a:t>
            </a:r>
            <a:r>
              <a:rPr lang="en-US" altLang="zh-CN" sz="4800" dirty="0" err="1"/>
              <a:t>colour</a:t>
            </a:r>
            <a:r>
              <a:rPr lang="en-US" altLang="zh-CN" sz="4800" dirty="0"/>
              <a:t> is this dog?</a:t>
            </a:r>
            <a:endParaRPr lang="zh-CN" altLang="en-US" sz="4800" dirty="0"/>
          </a:p>
        </p:txBody>
      </p:sp>
      <p:pic>
        <p:nvPicPr>
          <p:cNvPr id="2" name="whit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69194" y="42401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4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625871" y="845381"/>
            <a:ext cx="3341164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55336" y="3635083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skirt</a:t>
            </a:r>
            <a:endParaRPr lang="zh-CN" altLang="en-US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008069" y="2320485"/>
            <a:ext cx="3460191" cy="3460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kir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53550" y="374578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580715" y="731786"/>
            <a:ext cx="3434395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New words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86196" y="3393783"/>
            <a:ext cx="3341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/>
              <a:t>photo</a:t>
            </a:r>
            <a:endParaRPr lang="zh-CN" altLang="en-US" sz="4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91030" y="2037715"/>
            <a:ext cx="4747260" cy="370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hot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17760" y="3530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406509" y="715112"/>
            <a:ext cx="412972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Can you read?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Picture 2" descr="C:\Users\sml810709\Desktop\M7-U1\免扣卡通马路矢量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65263" y="2855913"/>
            <a:ext cx="9144000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1980384" y="1795832"/>
            <a:ext cx="242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dirty="0">
                <a:latin typeface="Comic Sans MS" panose="030F0702030302020204" pitchFamily="66" charset="0"/>
                <a:ea typeface="微软雅黑" panose="020B0503020204020204" pitchFamily="34" charset="-122"/>
              </a:rPr>
              <a:t>Play a game.</a:t>
            </a:r>
            <a:endParaRPr lang="en-US" altLang="zh-CN" sz="2800" dirty="0">
              <a:latin typeface="Comic Sans MS" panose="030F0702030302020204" pitchFamily="66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9"/>
          <p:cNvGrpSpPr/>
          <p:nvPr/>
        </p:nvGrpSpPr>
        <p:grpSpPr bwMode="auto">
          <a:xfrm>
            <a:off x="7270751" y="2262188"/>
            <a:ext cx="3516312" cy="3516312"/>
            <a:chOff x="2687262" y="-2222615"/>
            <a:chExt cx="3517299" cy="3517299"/>
          </a:xfrm>
        </p:grpSpPr>
        <p:pic>
          <p:nvPicPr>
            <p:cNvPr id="22" name="Picture 2" descr="C:\Users\sml810709\Desktop\M7-U1\可爱矢量空投箱子降落伞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87262" y="-2222615"/>
              <a:ext cx="3517299" cy="3517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3849638" y="-1676362"/>
              <a:ext cx="1607000" cy="57642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600" dirty="0">
                  <a:latin typeface="Comic Sans MS" panose="030F0702030302020204" pitchFamily="66" charset="0"/>
                </a:rPr>
                <a:t>photo</a:t>
              </a:r>
              <a:endParaRPr lang="zh-CN" altLang="en-US" sz="26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4" name="组合 15"/>
          <p:cNvGrpSpPr/>
          <p:nvPr/>
        </p:nvGrpSpPr>
        <p:grpSpPr bwMode="auto">
          <a:xfrm>
            <a:off x="8655843" y="2795905"/>
            <a:ext cx="3516313" cy="3517900"/>
            <a:chOff x="2687262" y="-2222615"/>
            <a:chExt cx="3517299" cy="3517299"/>
          </a:xfrm>
        </p:grpSpPr>
        <p:pic>
          <p:nvPicPr>
            <p:cNvPr id="25" name="Picture 2" descr="C:\Users\sml810709\Desktop\M7-U1\可爱矢量空投箱子降落伞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87262" y="-2222615"/>
              <a:ext cx="3517299" cy="3517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3849638" y="-1676608"/>
              <a:ext cx="1445030" cy="57616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latin typeface="Comic Sans MS" panose="030F0702030302020204" pitchFamily="66" charset="0"/>
                </a:rPr>
                <a:t>skirt</a:t>
              </a:r>
              <a:endParaRPr lang="zh-CN" altLang="en-US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7" name="组合 22"/>
          <p:cNvGrpSpPr/>
          <p:nvPr/>
        </p:nvGrpSpPr>
        <p:grpSpPr bwMode="auto">
          <a:xfrm>
            <a:off x="399889" y="2762250"/>
            <a:ext cx="3517900" cy="3516313"/>
            <a:chOff x="2687262" y="-2222615"/>
            <a:chExt cx="3517299" cy="3517299"/>
          </a:xfrm>
        </p:grpSpPr>
        <p:pic>
          <p:nvPicPr>
            <p:cNvPr id="28" name="Picture 2" descr="C:\Users\sml810709\Desktop\M7-U1\可爱矢量空投箱子降落伞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87262" y="-2222615"/>
              <a:ext cx="3517299" cy="3517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3849113" y="-1676362"/>
              <a:ext cx="1444378" cy="57642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latin typeface="Comic Sans MS" panose="030F0702030302020204" pitchFamily="66" charset="0"/>
                </a:rPr>
                <a:t>white</a:t>
              </a:r>
              <a:endParaRPr lang="zh-CN" altLang="en-US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0" name="组合 12"/>
          <p:cNvGrpSpPr/>
          <p:nvPr/>
        </p:nvGrpSpPr>
        <p:grpSpPr bwMode="auto">
          <a:xfrm>
            <a:off x="2106452" y="2262188"/>
            <a:ext cx="3517900" cy="3516312"/>
            <a:chOff x="2687262" y="-2222615"/>
            <a:chExt cx="3517299" cy="3517299"/>
          </a:xfrm>
        </p:grpSpPr>
        <p:pic>
          <p:nvPicPr>
            <p:cNvPr id="31" name="Picture 2" descr="C:\Users\sml810709\Desktop\M7-U1\可爱矢量空投箱子降落伞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87262" y="-2222615"/>
              <a:ext cx="3517299" cy="3517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3849113" y="-1676362"/>
              <a:ext cx="1444378" cy="57642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dirty="0">
                  <a:latin typeface="Comic Sans MS" panose="030F0702030302020204" pitchFamily="66" charset="0"/>
                </a:rPr>
                <a:t>skirt</a:t>
              </a:r>
              <a:endParaRPr lang="zh-CN" altLang="en-US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3" name="组合 2"/>
          <p:cNvGrpSpPr/>
          <p:nvPr/>
        </p:nvGrpSpPr>
        <p:grpSpPr bwMode="auto">
          <a:xfrm>
            <a:off x="3534506" y="2743091"/>
            <a:ext cx="3516313" cy="3517900"/>
            <a:chOff x="2687262" y="-2222615"/>
            <a:chExt cx="3517299" cy="3517299"/>
          </a:xfrm>
        </p:grpSpPr>
        <p:pic>
          <p:nvPicPr>
            <p:cNvPr id="34" name="Picture 2" descr="C:\Users\sml810709\Desktop\M7-U1\可爱矢量空投箱子降落伞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87262" y="-2222615"/>
              <a:ext cx="3517299" cy="3517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矩形 34"/>
            <p:cNvSpPr/>
            <p:nvPr/>
          </p:nvSpPr>
          <p:spPr>
            <a:xfrm>
              <a:off x="3849638" y="-1676608"/>
              <a:ext cx="1445030" cy="576165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latin typeface="Comic Sans MS" panose="030F0702030302020204" pitchFamily="66" charset="0"/>
                </a:rPr>
                <a:t>photo</a:t>
              </a:r>
              <a:endParaRPr lang="zh-CN" altLang="en-US" sz="24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6" name="组合 19"/>
          <p:cNvGrpSpPr/>
          <p:nvPr/>
        </p:nvGrpSpPr>
        <p:grpSpPr bwMode="auto">
          <a:xfrm>
            <a:off x="5584826" y="2705101"/>
            <a:ext cx="3517900" cy="3516312"/>
            <a:chOff x="2687262" y="-2222615"/>
            <a:chExt cx="3517299" cy="3517299"/>
          </a:xfrm>
        </p:grpSpPr>
        <p:pic>
          <p:nvPicPr>
            <p:cNvPr id="37" name="Picture 2" descr="C:\Users\sml810709\Desktop\M7-U1\可爱矢量空投箱子降落伞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87262" y="-2222615"/>
              <a:ext cx="3517299" cy="3517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矩形 37"/>
            <p:cNvSpPr/>
            <p:nvPr/>
          </p:nvSpPr>
          <p:spPr>
            <a:xfrm>
              <a:off x="3849113" y="-1676362"/>
              <a:ext cx="1444378" cy="57642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600" dirty="0">
                  <a:latin typeface="Comic Sans MS" panose="030F0702030302020204" pitchFamily="66" charset="0"/>
                </a:rPr>
                <a:t>white</a:t>
              </a:r>
              <a:endParaRPr lang="zh-CN" altLang="en-US" sz="2600" dirty="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577004" y="654624"/>
            <a:ext cx="3796232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Look and say.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文本框 5121"/>
          <p:cNvSpPr txBox="1">
            <a:spLocks noChangeArrowheads="1"/>
          </p:cNvSpPr>
          <p:nvPr/>
        </p:nvSpPr>
        <p:spPr bwMode="auto">
          <a:xfrm>
            <a:off x="2493370" y="5703410"/>
            <a:ext cx="162416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solidFill>
                  <a:srgbClr val="FF3300"/>
                </a:solidFill>
                <a:latin typeface="+mj-lt"/>
              </a:rPr>
              <a:t>orange</a:t>
            </a:r>
            <a:endParaRPr lang="en-US" altLang="zh-CN" sz="3600" i="0" u="none" dirty="0">
              <a:solidFill>
                <a:srgbClr val="FF3300"/>
              </a:solidFill>
              <a:latin typeface="+mj-lt"/>
            </a:endParaRPr>
          </a:p>
        </p:txBody>
      </p:sp>
      <p:sp>
        <p:nvSpPr>
          <p:cNvPr id="40" name="文本框 5122"/>
          <p:cNvSpPr txBox="1">
            <a:spLocks noChangeArrowheads="1"/>
          </p:cNvSpPr>
          <p:nvPr/>
        </p:nvSpPr>
        <p:spPr bwMode="auto">
          <a:xfrm>
            <a:off x="6771554" y="5843905"/>
            <a:ext cx="14798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solidFill>
                  <a:srgbClr val="993300"/>
                </a:solidFill>
                <a:latin typeface="+mj-lt"/>
              </a:rPr>
              <a:t>brown</a:t>
            </a:r>
            <a:endParaRPr lang="en-US" altLang="zh-CN" sz="3600" i="0" u="none" dirty="0">
              <a:solidFill>
                <a:srgbClr val="993300"/>
              </a:solidFill>
              <a:latin typeface="+mj-lt"/>
            </a:endParaRPr>
          </a:p>
        </p:txBody>
      </p:sp>
      <p:sp>
        <p:nvSpPr>
          <p:cNvPr id="41" name="文本框 5123"/>
          <p:cNvSpPr txBox="1">
            <a:spLocks noChangeArrowheads="1"/>
          </p:cNvSpPr>
          <p:nvPr/>
        </p:nvSpPr>
        <p:spPr bwMode="auto">
          <a:xfrm>
            <a:off x="4072804" y="3669286"/>
            <a:ext cx="13997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solidFill>
                  <a:srgbClr val="33CC33"/>
                </a:solidFill>
                <a:latin typeface="+mj-lt"/>
              </a:rPr>
              <a:t>green</a:t>
            </a:r>
            <a:endParaRPr lang="en-US" altLang="zh-CN" sz="3600" i="0" u="none" dirty="0">
              <a:solidFill>
                <a:srgbClr val="33CC33"/>
              </a:solidFill>
              <a:latin typeface="+mj-lt"/>
            </a:endParaRPr>
          </a:p>
        </p:txBody>
      </p:sp>
      <p:sp>
        <p:nvSpPr>
          <p:cNvPr id="42" name="文本框 5124"/>
          <p:cNvSpPr txBox="1">
            <a:spLocks noChangeArrowheads="1"/>
          </p:cNvSpPr>
          <p:nvPr/>
        </p:nvSpPr>
        <p:spPr bwMode="auto">
          <a:xfrm>
            <a:off x="9368348" y="3777922"/>
            <a:ext cx="1367682" cy="646331"/>
          </a:xfrm>
          <a:prstGeom prst="rec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solidFill>
                  <a:schemeClr val="bg1"/>
                </a:solidFill>
                <a:latin typeface="+mj-lt"/>
              </a:rPr>
              <a:t>white</a:t>
            </a:r>
            <a:endParaRPr lang="en-US" altLang="zh-CN" sz="3600" i="0" u="none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3" name="文本框 5125"/>
          <p:cNvSpPr txBox="1">
            <a:spLocks noChangeArrowheads="1"/>
          </p:cNvSpPr>
          <p:nvPr/>
        </p:nvSpPr>
        <p:spPr bwMode="auto">
          <a:xfrm>
            <a:off x="1770663" y="5727567"/>
            <a:ext cx="43140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latin typeface="+mj-lt"/>
              </a:rPr>
              <a:t>an              sweater</a:t>
            </a:r>
            <a:endParaRPr lang="en-US" altLang="zh-CN" sz="2400" i="0" u="none" dirty="0">
              <a:solidFill>
                <a:srgbClr val="FF66CC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44" name="文本框 5126"/>
          <p:cNvSpPr txBox="1">
            <a:spLocks noChangeArrowheads="1"/>
          </p:cNvSpPr>
          <p:nvPr/>
        </p:nvSpPr>
        <p:spPr bwMode="auto">
          <a:xfrm>
            <a:off x="205536" y="3633459"/>
            <a:ext cx="30911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latin typeface="+mn-lt"/>
              </a:rPr>
              <a:t>a          skirt</a:t>
            </a:r>
            <a:endParaRPr lang="en-US" altLang="zh-CN" sz="3600" i="0" u="none" dirty="0">
              <a:solidFill>
                <a:srgbClr val="FF66CC"/>
              </a:solidFill>
              <a:latin typeface="+mn-lt"/>
            </a:endParaRPr>
          </a:p>
        </p:txBody>
      </p:sp>
      <p:sp>
        <p:nvSpPr>
          <p:cNvPr id="45" name="文本框 5127"/>
          <p:cNvSpPr txBox="1">
            <a:spLocks noChangeArrowheads="1"/>
          </p:cNvSpPr>
          <p:nvPr/>
        </p:nvSpPr>
        <p:spPr bwMode="auto">
          <a:xfrm>
            <a:off x="8139979" y="5843905"/>
            <a:ext cx="20297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>
                <a:latin typeface="+mj-lt"/>
              </a:rPr>
              <a:t>trouser</a:t>
            </a:r>
            <a:r>
              <a:rPr lang="en-US" altLang="zh-CN" sz="3600" i="0" u="none">
                <a:solidFill>
                  <a:srgbClr val="FF66CC"/>
                </a:solidFill>
                <a:latin typeface="+mj-lt"/>
              </a:rPr>
              <a:t>s</a:t>
            </a:r>
            <a:endParaRPr lang="en-US" altLang="zh-CN" sz="3600" i="0" u="none">
              <a:solidFill>
                <a:srgbClr val="FF66CC"/>
              </a:solidFill>
              <a:latin typeface="+mj-lt"/>
            </a:endParaRPr>
          </a:p>
        </p:txBody>
      </p:sp>
      <p:sp>
        <p:nvSpPr>
          <p:cNvPr id="46" name="文本框 5128"/>
          <p:cNvSpPr txBox="1">
            <a:spLocks noChangeArrowheads="1"/>
          </p:cNvSpPr>
          <p:nvPr/>
        </p:nvSpPr>
        <p:spPr bwMode="auto">
          <a:xfrm>
            <a:off x="3574430" y="3669285"/>
            <a:ext cx="37962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latin typeface="+mj-lt"/>
              </a:rPr>
              <a:t>a            sweater</a:t>
            </a:r>
            <a:endParaRPr lang="en-US" altLang="zh-CN" sz="3600" i="0" u="none" dirty="0">
              <a:solidFill>
                <a:srgbClr val="FF66CC"/>
              </a:solidFill>
              <a:latin typeface="+mj-lt"/>
            </a:endParaRPr>
          </a:p>
        </p:txBody>
      </p:sp>
      <p:sp>
        <p:nvSpPr>
          <p:cNvPr id="47" name="文本框 5129"/>
          <p:cNvSpPr txBox="1">
            <a:spLocks noChangeArrowheads="1"/>
          </p:cNvSpPr>
          <p:nvPr/>
        </p:nvSpPr>
        <p:spPr bwMode="auto">
          <a:xfrm>
            <a:off x="8791185" y="3782538"/>
            <a:ext cx="3272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latin typeface="+mj-lt"/>
              </a:rPr>
              <a:t>a             shirt</a:t>
            </a:r>
            <a:endParaRPr lang="en-US" altLang="zh-CN" sz="3600" i="0" u="none" dirty="0">
              <a:solidFill>
                <a:srgbClr val="FF66CC"/>
              </a:solidFill>
              <a:latin typeface="+mj-lt"/>
            </a:endParaRPr>
          </a:p>
        </p:txBody>
      </p:sp>
      <p:sp>
        <p:nvSpPr>
          <p:cNvPr id="48" name="直接连接符 47"/>
          <p:cNvSpPr>
            <a:spLocks noChangeShapeType="1"/>
          </p:cNvSpPr>
          <p:nvPr/>
        </p:nvSpPr>
        <p:spPr bwMode="auto">
          <a:xfrm>
            <a:off x="5009429" y="280568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文本框 5132"/>
          <p:cNvSpPr txBox="1">
            <a:spLocks noChangeArrowheads="1"/>
          </p:cNvSpPr>
          <p:nvPr/>
        </p:nvSpPr>
        <p:spPr bwMode="auto">
          <a:xfrm>
            <a:off x="637336" y="3633459"/>
            <a:ext cx="10791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i="0" u="none" dirty="0">
                <a:solidFill>
                  <a:srgbClr val="0000FF"/>
                </a:solidFill>
                <a:latin typeface="+mj-lt"/>
              </a:rPr>
              <a:t>blue</a:t>
            </a:r>
            <a:endParaRPr lang="en-US" altLang="zh-CN" sz="3600" i="0" u="none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50" name="矩形 49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361729" y="2589786"/>
            <a:ext cx="792162" cy="627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51" name="图片 50" descr="1-x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7266" y="2229423"/>
            <a:ext cx="1447800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矩形 5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80707" y="4839810"/>
            <a:ext cx="504825" cy="625475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53" name="图片 52" descr="sweater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7827" b="-15474"/>
          <a:stretch>
            <a:fillRect/>
          </a:stretch>
        </p:blipFill>
        <p:spPr bwMode="auto">
          <a:xfrm>
            <a:off x="1628182" y="4047648"/>
            <a:ext cx="2879725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矩形 5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512810" y="2698422"/>
            <a:ext cx="9144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55" name="图片 54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9155666" y="1730047"/>
            <a:ext cx="1628688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矩形 55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47816" y="4188143"/>
            <a:ext cx="914400" cy="914400"/>
          </a:xfrm>
          <a:prstGeom prst="rect">
            <a:avLst/>
          </a:prstGeom>
          <a:solidFill>
            <a:srgbClr val="9933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57" name="图片 56" descr="10-x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3354" y="3469005"/>
            <a:ext cx="129540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矩形 57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853236" y="2338059"/>
            <a:ext cx="914400" cy="9144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i="1" u="sng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59" name="图片 58" descr="skirtwerwr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36" y="1977697"/>
            <a:ext cx="19050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9" grpId="0"/>
      <p:bldP spid="40" grpId="0"/>
      <p:bldP spid="41" grpId="0"/>
      <p:bldP spid="42" grpId="0" bldLvl="0" animBg="1"/>
      <p:bldP spid="43" grpId="0"/>
      <p:bldP spid="44" grpId="0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309782" y="788275"/>
            <a:ext cx="4129726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What’s missing?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5" name="图片 24" descr="11111111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9800000">
            <a:off x="8193768" y="4718368"/>
            <a:ext cx="17970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sweater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258"/>
          <a:stretch>
            <a:fillRect/>
          </a:stretch>
        </p:blipFill>
        <p:spPr bwMode="auto">
          <a:xfrm>
            <a:off x="2609578" y="4359275"/>
            <a:ext cx="1608138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skirtwerw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9878" y="2306638"/>
            <a:ext cx="19050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10-x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518253" y="2017713"/>
            <a:ext cx="1150938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1-x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2128" y="4754563"/>
            <a:ext cx="144780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red sho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30466" y="4826000"/>
            <a:ext cx="11525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3-x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70103" y="2593975"/>
            <a:ext cx="1728788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blue dress"/>
          <p:cNvPicPr>
            <a:picLocks noChangeAspect="1" noChangeArrowheads="1"/>
          </p:cNvPicPr>
          <p:nvPr/>
        </p:nvPicPr>
        <p:blipFill>
          <a:blip r:embed="rId8" cstate="email">
            <a:lum contrast="12000"/>
          </a:blip>
          <a:srcRect l="16917" t="3864" r="15135"/>
          <a:stretch>
            <a:fillRect/>
          </a:stretch>
        </p:blipFill>
        <p:spPr bwMode="auto">
          <a:xfrm>
            <a:off x="6718028" y="2162175"/>
            <a:ext cx="1333500" cy="205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555543" y="856670"/>
            <a:ext cx="6370212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Listen and draw tick or cross.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4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7188" y="2130652"/>
            <a:ext cx="5953125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p="http://schemas.openxmlformats.org/presentationml/2006/main">
  <p:tag name="KSO_WPP_MARK_KEY" val="04272bdf-cbdd-4048-aed9-6b8ce3cb8d4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898</Words>
  <Application>WPS 演示</Application>
  <PresentationFormat>自定义</PresentationFormat>
  <Paragraphs>135</Paragraphs>
  <Slides>17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Franklin Gothic Medium</vt:lpstr>
      <vt:lpstr>Comic Sans MS</vt:lpstr>
      <vt:lpstr>Cambria</vt:lpstr>
      <vt:lpstr>华文楷体</vt:lpstr>
      <vt:lpstr>Arial</vt:lpstr>
      <vt:lpstr>Arial Unicode MS</vt:lpstr>
      <vt:lpstr>Arial Black</vt:lpstr>
      <vt:lpstr>黑体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153</cp:revision>
  <dcterms:created xsi:type="dcterms:W3CDTF">2019-05-18T06:36:00Z</dcterms:created>
  <dcterms:modified xsi:type="dcterms:W3CDTF">2023-02-16T03:05:41Z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485BA0DAE5824DF29C2FD1C62352614D</vt:lpwstr>
  </property>
</Properties>
</file>