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4"/>
  </p:notesMasterIdLst>
  <p:sldIdLst>
    <p:sldId id="361" r:id="rId3"/>
    <p:sldId id="290" r:id="rId4"/>
    <p:sldId id="270" r:id="rId5"/>
    <p:sldId id="384" r:id="rId6"/>
    <p:sldId id="402" r:id="rId7"/>
    <p:sldId id="403" r:id="rId8"/>
    <p:sldId id="367" r:id="rId9"/>
    <p:sldId id="386" r:id="rId10"/>
    <p:sldId id="388" r:id="rId11"/>
    <p:sldId id="391" r:id="rId12"/>
    <p:sldId id="404" r:id="rId13"/>
    <p:sldId id="405" r:id="rId14"/>
    <p:sldId id="382" r:id="rId15"/>
    <p:sldId id="406" r:id="rId16"/>
    <p:sldId id="383" r:id="rId17"/>
    <p:sldId id="396" r:id="rId18"/>
    <p:sldId id="281" r:id="rId19"/>
    <p:sldId id="401" r:id="rId20"/>
    <p:sldId id="286" r:id="rId21"/>
    <p:sldId id="300" r:id="rId22"/>
    <p:sldId id="407" r:id="rId23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indent="0" algn="l" defTabSz="4572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"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1pPr>
    <a:lvl2pPr marL="457200" indent="0" algn="l" defTabSz="4572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"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2pPr>
    <a:lvl3pPr marL="914400" indent="0" algn="l" defTabSz="4572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"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3pPr>
    <a:lvl4pPr marL="1371600" indent="0" algn="l" defTabSz="4572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"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4pPr>
    <a:lvl5pPr marL="1828800" indent="0" algn="l" defTabSz="4572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"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20" autoAdjust="0"/>
    <p:restoredTop sz="94659" autoAdjust="0"/>
  </p:normalViewPr>
  <p:slideViewPr>
    <p:cSldViewPr>
      <p:cViewPr varScale="1">
        <p:scale>
          <a:sx n="109" d="100"/>
          <a:sy n="109" d="100"/>
        </p:scale>
        <p:origin x="-187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4294967295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2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defTabSz="457200"/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294967295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2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457200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429496729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CC28A914-BC32-4C68-A464-25536980E8EB}" type="slidenum">
              <a:rPr lang="zh-CN" altLang="en-US" sz="1200"/>
              <a:pPr marL="0" lvl="0" indent="0" algn="r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894298466"/>
      </p:ext>
    </p:extLst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AF67B09A-4605-44DA-9DB8-A7BE69D36A0B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pPr marL="0" lvl="0" indent="0" algn="r"/>
              <a:t>‹#›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二级</a:t>
            </a:r>
          </a:p>
          <a:p>
            <a:pPr lvl="2" fontAlgn="base"/>
            <a:r>
              <a:rPr lang="zh-CN" altLang="en-US" strike="noStrike" noProof="1" smtClean="0"/>
              <a:t>三级</a:t>
            </a:r>
          </a:p>
          <a:p>
            <a:pPr lvl="3" fontAlgn="base"/>
            <a:r>
              <a:rPr lang="zh-CN" altLang="en-US" strike="noStrike" noProof="1" smtClean="0"/>
              <a:t>四级</a:t>
            </a:r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AF67B09A-4605-44DA-9DB8-A7BE69D36A0B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pPr marL="0" lvl="0" indent="0" algn="r"/>
              <a:t>‹#›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二级</a:t>
            </a:r>
          </a:p>
          <a:p>
            <a:pPr lvl="2" fontAlgn="base"/>
            <a:r>
              <a:rPr lang="zh-CN" altLang="en-US" strike="noStrike" noProof="1" smtClean="0"/>
              <a:t>三级</a:t>
            </a:r>
          </a:p>
          <a:p>
            <a:pPr lvl="3" fontAlgn="base"/>
            <a:r>
              <a:rPr lang="zh-CN" altLang="en-US" strike="noStrike" noProof="1" smtClean="0"/>
              <a:t>四级</a:t>
            </a:r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AF67B09A-4605-44DA-9DB8-A7BE69D36A0B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pPr marL="0" lvl="0" indent="0" algn="r"/>
              <a:t>‹#›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5296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8727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9806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842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7475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541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1790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7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二级</a:t>
            </a:r>
          </a:p>
          <a:p>
            <a:pPr lvl="2" fontAlgn="base"/>
            <a:r>
              <a:rPr lang="zh-CN" altLang="en-US" strike="noStrike" noProof="1" smtClean="0"/>
              <a:t>三级</a:t>
            </a:r>
          </a:p>
          <a:p>
            <a:pPr lvl="3" fontAlgn="base"/>
            <a:r>
              <a:rPr lang="zh-CN" altLang="en-US" strike="noStrike" noProof="1" smtClean="0"/>
              <a:t>四级</a:t>
            </a:r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AF67B09A-4605-44DA-9DB8-A7BE69D36A0B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pPr marL="0" lvl="0" indent="0" algn="r"/>
              <a:t>‹#›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399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6360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420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AF67B09A-4605-44DA-9DB8-A7BE69D36A0B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pPr marL="0" lvl="0" indent="0" algn="r"/>
              <a:t>‹#›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二级</a:t>
            </a:r>
          </a:p>
          <a:p>
            <a:pPr lvl="2" fontAlgn="base"/>
            <a:r>
              <a:rPr lang="zh-CN" altLang="en-US" strike="noStrike" noProof="1" smtClean="0"/>
              <a:t>三级</a:t>
            </a:r>
          </a:p>
          <a:p>
            <a:pPr lvl="3" fontAlgn="base"/>
            <a:r>
              <a:rPr lang="zh-CN" altLang="en-US" strike="noStrike" noProof="1" smtClean="0"/>
              <a:t>四级</a:t>
            </a:r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二级</a:t>
            </a:r>
          </a:p>
          <a:p>
            <a:pPr lvl="2" fontAlgn="base"/>
            <a:r>
              <a:rPr lang="zh-CN" altLang="en-US" strike="noStrike" noProof="1" smtClean="0"/>
              <a:t>三级</a:t>
            </a:r>
          </a:p>
          <a:p>
            <a:pPr lvl="3" fontAlgn="base"/>
            <a:r>
              <a:rPr lang="zh-CN" altLang="en-US" strike="noStrike" noProof="1" smtClean="0"/>
              <a:t>四级</a:t>
            </a:r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AF67B09A-4605-44DA-9DB8-A7BE69D36A0B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pPr marL="0" lvl="0" indent="0" algn="r"/>
              <a:t>‹#›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二级</a:t>
            </a:r>
          </a:p>
          <a:p>
            <a:pPr lvl="2" fontAlgn="base"/>
            <a:r>
              <a:rPr lang="zh-CN" altLang="en-US" strike="noStrike" noProof="1" smtClean="0"/>
              <a:t>三级</a:t>
            </a:r>
          </a:p>
          <a:p>
            <a:pPr lvl="3" fontAlgn="base"/>
            <a:r>
              <a:rPr lang="zh-CN" altLang="en-US" strike="noStrike" noProof="1" smtClean="0"/>
              <a:t>四级</a:t>
            </a:r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二级</a:t>
            </a:r>
          </a:p>
          <a:p>
            <a:pPr lvl="2" fontAlgn="base"/>
            <a:r>
              <a:rPr lang="zh-CN" altLang="en-US" strike="noStrike" noProof="1" smtClean="0"/>
              <a:t>三级</a:t>
            </a:r>
          </a:p>
          <a:p>
            <a:pPr lvl="3" fontAlgn="base"/>
            <a:r>
              <a:rPr lang="zh-CN" altLang="en-US" strike="noStrike" noProof="1" smtClean="0"/>
              <a:t>四级</a:t>
            </a:r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AF67B09A-4605-44DA-9DB8-A7BE69D36A0B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pPr marL="0" lvl="0" indent="0" algn="r"/>
              <a:t>‹#›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AF67B09A-4605-44DA-9DB8-A7BE69D36A0B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pPr marL="0" lvl="0" indent="0" algn="r"/>
              <a:t>‹#›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AF67B09A-4605-44DA-9DB8-A7BE69D36A0B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pPr marL="0" lvl="0" indent="0" algn="r"/>
              <a:t>‹#›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二级</a:t>
            </a:r>
          </a:p>
          <a:p>
            <a:pPr lvl="2" fontAlgn="base"/>
            <a:r>
              <a:rPr lang="zh-CN" altLang="en-US" strike="noStrike" noProof="1" smtClean="0"/>
              <a:t>三级</a:t>
            </a:r>
          </a:p>
          <a:p>
            <a:pPr lvl="3" fontAlgn="base"/>
            <a:r>
              <a:rPr lang="zh-CN" altLang="en-US" strike="noStrike" noProof="1" smtClean="0"/>
              <a:t>四级</a:t>
            </a:r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AF67B09A-4605-44DA-9DB8-A7BE69D36A0B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pPr marL="0" lvl="0" indent="0" algn="r"/>
              <a:t>‹#›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AF67B09A-4605-44DA-9DB8-A7BE69D36A0B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pPr marL="0" lvl="0" indent="0" algn="r"/>
              <a:t>‹#›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二级</a:t>
            </a:r>
          </a:p>
          <a:p>
            <a:pPr marL="1143000" lvl="2" indent="-228600"/>
            <a:r>
              <a:t>三级</a:t>
            </a:r>
          </a:p>
          <a:p>
            <a:pPr marL="1600200" lvl="3" indent="-228600"/>
            <a:r>
              <a:t>四级</a:t>
            </a:r>
          </a:p>
          <a:p>
            <a:pPr marL="2057400" lvl="4" indent="-228600"/>
            <a:r>
              <a:t>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4572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30" name="幻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AF67B09A-4605-44DA-9DB8-A7BE69D36A0B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‹#›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marL="0" indent="0" algn="ctr" defTabSz="4572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4572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30820CF-B880-4189-942D-D702A7CBA730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2022/7/26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0C913308-F349-4B6D-A68A-DD1791B4A57B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7818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1.%20Listen,point%20and%20say.mp4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2.%20Listen,point%20and%20find.mp4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矩形 19"/>
          <p:cNvSpPr/>
          <p:nvPr/>
        </p:nvSpPr>
        <p:spPr>
          <a:xfrm>
            <a:off x="0" y="19050"/>
            <a:ext cx="9144000" cy="68389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B7E0EC"/>
              </a:gs>
            </a:gsLst>
            <a:lin ang="0"/>
          </a:gra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7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algun Gothic" panose="020B0503020000020004" pitchFamily="34" charset="-127"/>
              <a:cs typeface="+mn-cs"/>
            </a:endParaRPr>
          </a:p>
        </p:txBody>
      </p:sp>
      <p:sp>
        <p:nvSpPr>
          <p:cNvPr id="3075" name="同侧圆角矩形 7"/>
          <p:cNvSpPr/>
          <p:nvPr/>
        </p:nvSpPr>
        <p:spPr>
          <a:xfrm flipV="1">
            <a:off x="495300" y="2468563"/>
            <a:ext cx="8153400" cy="758825"/>
          </a:xfrm>
          <a:custGeom>
            <a:avLst/>
            <a:gdLst/>
            <a:ahLst/>
            <a:cxnLst>
              <a:cxn ang="0">
                <a:pos x="8153400" y="379412"/>
              </a:cxn>
              <a:cxn ang="0">
                <a:pos x="4076700" y="758825"/>
              </a:cxn>
              <a:cxn ang="0">
                <a:pos x="0" y="379412"/>
              </a:cxn>
              <a:cxn ang="0">
                <a:pos x="4076700" y="0"/>
              </a:cxn>
            </a:cxnLst>
            <a:rect l="l" t="t" r="r" b="b"/>
            <a:pathLst>
              <a:path w="8153400" h="758825">
                <a:moveTo>
                  <a:pt x="126473" y="0"/>
                </a:moveTo>
                <a:lnTo>
                  <a:pt x="8026926" y="0"/>
                </a:lnTo>
                <a:cubicBezTo>
                  <a:pt x="8096775" y="0"/>
                  <a:pt x="8153399" y="56624"/>
                  <a:pt x="8153399" y="126473"/>
                </a:cubicBezTo>
                <a:lnTo>
                  <a:pt x="8153400" y="758825"/>
                </a:lnTo>
                <a:lnTo>
                  <a:pt x="8153400" y="758825"/>
                </a:lnTo>
                <a:lnTo>
                  <a:pt x="0" y="758825"/>
                </a:lnTo>
                <a:lnTo>
                  <a:pt x="0" y="758825"/>
                </a:lnTo>
                <a:lnTo>
                  <a:pt x="0" y="126473"/>
                </a:lnTo>
                <a:cubicBezTo>
                  <a:pt x="0" y="56624"/>
                  <a:pt x="56624" y="0"/>
                  <a:pt x="126473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3076" name="Picture 39" descr="구름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077" name="Picture 40" descr="구름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078" name="TextBox 3"/>
          <p:cNvSpPr/>
          <p:nvPr/>
        </p:nvSpPr>
        <p:spPr>
          <a:xfrm>
            <a:off x="401638" y="1433513"/>
            <a:ext cx="8267700" cy="71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7466" tIns="48733" rIns="97466" bIns="48733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74725"/>
            <a:r>
              <a:rPr lang="en-US" altLang="zh-CN" sz="4000" b="1">
                <a:latin typeface="Times New Roman" pitchFamily="18" charset="0"/>
                <a:ea typeface="黑体" pitchFamily="49" charset="-122"/>
              </a:rPr>
              <a:t>	                 Module 8</a:t>
            </a:r>
            <a:endParaRPr lang="zh-CN" altLang="en-US" sz="4000" b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079" name="TextBox 4"/>
          <p:cNvSpPr/>
          <p:nvPr/>
        </p:nvSpPr>
        <p:spPr>
          <a:xfrm>
            <a:off x="3521075" y="2644775"/>
            <a:ext cx="2722563" cy="406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7466" tIns="48733" rIns="97466" bIns="48733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74725"/>
            <a:r>
              <a:rPr lang="en-US" altLang="zh-CN" sz="2000" b="1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WY   </a:t>
            </a:r>
            <a:r>
              <a:rPr lang="zh-CN" altLang="en-US" sz="2000" b="1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三年级下册 </a:t>
            </a:r>
          </a:p>
        </p:txBody>
      </p:sp>
      <p:sp>
        <p:nvSpPr>
          <p:cNvPr id="30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algun Gothic" panose="020B0503020000020004" pitchFamily="34" charset="-127"/>
              <a:cs typeface="+mn-cs"/>
            </a:endParaRPr>
          </a:p>
        </p:txBody>
      </p:sp>
      <p:sp>
        <p:nvSpPr>
          <p:cNvPr id="3081" name="椭圆 8"/>
          <p:cNvSpPr/>
          <p:nvPr/>
        </p:nvSpPr>
        <p:spPr>
          <a:xfrm>
            <a:off x="328613" y="1335088"/>
            <a:ext cx="334962" cy="334962"/>
          </a:xfrm>
          <a:prstGeom prst="ellipse">
            <a:avLst/>
          </a:prstGeom>
          <a:gradFill rotWithShape="1">
            <a:gsLst>
              <a:gs pos="0">
                <a:srgbClr val="7F5BAB"/>
              </a:gs>
              <a:gs pos="100000">
                <a:srgbClr val="C8B0ED"/>
              </a:gs>
            </a:gsLst>
            <a:lin ang="16200000"/>
          </a:gradFill>
          <a:ln>
            <a:noFill/>
            <a:miter lim="800000"/>
          </a:ln>
          <a:effectLst>
            <a:outerShdw blurRad="40000" dist="23000" dir="5400000">
              <a:srgbClr val="000000">
                <a:alpha val="34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82" name="椭圆 82"/>
          <p:cNvSpPr/>
          <p:nvPr/>
        </p:nvSpPr>
        <p:spPr>
          <a:xfrm>
            <a:off x="328613" y="1976438"/>
            <a:ext cx="334962" cy="334962"/>
          </a:xfrm>
          <a:prstGeom prst="ellipse">
            <a:avLst/>
          </a:prstGeom>
          <a:gradFill rotWithShape="1">
            <a:gsLst>
              <a:gs pos="0">
                <a:srgbClr val="7F5BAB"/>
              </a:gs>
              <a:gs pos="100000">
                <a:srgbClr val="C8B0ED"/>
              </a:gs>
            </a:gsLst>
            <a:lin ang="16200000"/>
          </a:gradFill>
          <a:ln>
            <a:noFill/>
            <a:miter lim="800000"/>
          </a:ln>
          <a:effectLst>
            <a:outerShdw blurRad="40000" dist="23000" dir="5400000">
              <a:srgbClr val="000000">
                <a:alpha val="34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83" name="椭圆 85"/>
          <p:cNvSpPr/>
          <p:nvPr/>
        </p:nvSpPr>
        <p:spPr>
          <a:xfrm>
            <a:off x="328613" y="2617788"/>
            <a:ext cx="334962" cy="334962"/>
          </a:xfrm>
          <a:prstGeom prst="ellipse">
            <a:avLst/>
          </a:prstGeom>
          <a:gradFill rotWithShape="1">
            <a:gsLst>
              <a:gs pos="0">
                <a:srgbClr val="7F5BAB"/>
              </a:gs>
              <a:gs pos="100000">
                <a:srgbClr val="C8B0ED"/>
              </a:gs>
            </a:gsLst>
            <a:lin ang="16200000"/>
          </a:gradFill>
          <a:ln>
            <a:noFill/>
            <a:miter lim="800000"/>
          </a:ln>
          <a:effectLst>
            <a:outerShdw blurRad="40000" dist="23000" dir="5400000">
              <a:srgbClr val="000000">
                <a:alpha val="34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84" name="椭圆 88"/>
          <p:cNvSpPr/>
          <p:nvPr/>
        </p:nvSpPr>
        <p:spPr>
          <a:xfrm>
            <a:off x="8480425" y="1335088"/>
            <a:ext cx="334963" cy="334962"/>
          </a:xfrm>
          <a:prstGeom prst="ellipse">
            <a:avLst/>
          </a:prstGeom>
          <a:gradFill rotWithShape="1">
            <a:gsLst>
              <a:gs pos="0">
                <a:srgbClr val="7F5BAB"/>
              </a:gs>
              <a:gs pos="100000">
                <a:srgbClr val="C8B0ED"/>
              </a:gs>
            </a:gsLst>
            <a:lin ang="16200000"/>
          </a:gradFill>
          <a:ln>
            <a:noFill/>
            <a:miter lim="800000"/>
          </a:ln>
          <a:effectLst>
            <a:outerShdw blurRad="40000" dist="23000" dir="5400000">
              <a:srgbClr val="000000">
                <a:alpha val="34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85" name="椭圆 96"/>
          <p:cNvSpPr/>
          <p:nvPr/>
        </p:nvSpPr>
        <p:spPr>
          <a:xfrm>
            <a:off x="8480425" y="1976438"/>
            <a:ext cx="334963" cy="334962"/>
          </a:xfrm>
          <a:prstGeom prst="ellipse">
            <a:avLst/>
          </a:prstGeom>
          <a:gradFill rotWithShape="1">
            <a:gsLst>
              <a:gs pos="0">
                <a:srgbClr val="7F5BAB"/>
              </a:gs>
              <a:gs pos="100000">
                <a:srgbClr val="C8B0ED"/>
              </a:gs>
            </a:gsLst>
            <a:lin ang="16200000"/>
          </a:gradFill>
          <a:ln>
            <a:noFill/>
            <a:miter lim="800000"/>
          </a:ln>
          <a:effectLst>
            <a:outerShdw blurRad="40000" dist="23000" dir="5400000">
              <a:srgbClr val="000000">
                <a:alpha val="34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86" name="椭圆 97"/>
          <p:cNvSpPr/>
          <p:nvPr/>
        </p:nvSpPr>
        <p:spPr>
          <a:xfrm>
            <a:off x="8480425" y="2617788"/>
            <a:ext cx="334963" cy="334962"/>
          </a:xfrm>
          <a:prstGeom prst="ellipse">
            <a:avLst/>
          </a:prstGeom>
          <a:gradFill rotWithShape="1">
            <a:gsLst>
              <a:gs pos="0">
                <a:srgbClr val="7F5BAB"/>
              </a:gs>
              <a:gs pos="100000">
                <a:srgbClr val="C8B0ED"/>
              </a:gs>
            </a:gsLst>
            <a:lin ang="16200000"/>
          </a:gradFill>
          <a:ln>
            <a:noFill/>
            <a:miter lim="800000"/>
          </a:ln>
          <a:effectLst>
            <a:outerShdw blurRad="40000" dist="23000" dir="5400000">
              <a:srgbClr val="000000">
                <a:alpha val="34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87" name="文本框 4"/>
          <p:cNvSpPr txBox="1"/>
          <p:nvPr/>
        </p:nvSpPr>
        <p:spPr>
          <a:xfrm>
            <a:off x="-4030" y="3933056"/>
            <a:ext cx="9148030" cy="6790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marR="0" lvl="0" algn="ctr" defTabSz="457200" fontAlgn="auto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strike="noStrike" kern="1200" cap="none" spc="0" normalizeH="0" baseline="0" noProof="0" dirty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Unit 1   It’s on your desk.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5949280"/>
            <a:ext cx="9144000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2290" name="文本框 17"/>
          <p:cNvSpPr/>
          <p:nvPr/>
        </p:nvSpPr>
        <p:spPr>
          <a:xfrm>
            <a:off x="2846388" y="1762125"/>
            <a:ext cx="48990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It’s on your desk. 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它在你的书桌上。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2291" name="圆角矩形 18"/>
          <p:cNvSpPr/>
          <p:nvPr/>
        </p:nvSpPr>
        <p:spPr>
          <a:xfrm>
            <a:off x="1014413" y="1870075"/>
            <a:ext cx="1778000" cy="449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3C7D4"/>
              </a:gs>
              <a:gs pos="100000">
                <a:schemeClr val="bg1"/>
              </a:gs>
            </a:gsLst>
            <a:lin ang="0"/>
          </a:gradFill>
          <a:ln>
            <a:solidFill>
              <a:srgbClr val="ECADC4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292" name="文本框 19"/>
          <p:cNvSpPr/>
          <p:nvPr/>
        </p:nvSpPr>
        <p:spPr>
          <a:xfrm>
            <a:off x="1465263" y="1846263"/>
            <a:ext cx="148748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知识点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 5</a:t>
            </a:r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293" name="图片 9" descr="book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825" y="1762125"/>
            <a:ext cx="1087438" cy="6667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2294" name="矩形 2"/>
          <p:cNvSpPr/>
          <p:nvPr/>
        </p:nvSpPr>
        <p:spPr>
          <a:xfrm>
            <a:off x="1803400" y="2589213"/>
            <a:ext cx="6605588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这是用来描述事物的具体位置的句子。句中的</a:t>
            </a:r>
          </a:p>
          <a:p>
            <a:pPr marL="0" lvl="0" indent="0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It’s”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是“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It is”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的缩写形式。</a:t>
            </a:r>
          </a:p>
        </p:txBody>
      </p:sp>
      <p:sp>
        <p:nvSpPr>
          <p:cNvPr id="12295" name="矩形 1"/>
          <p:cNvSpPr/>
          <p:nvPr/>
        </p:nvSpPr>
        <p:spPr>
          <a:xfrm>
            <a:off x="866775" y="2817813"/>
            <a:ext cx="1112838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用法：</a:t>
            </a:r>
            <a:endParaRPr lang="zh-CN" altLang="en-US" sz="2000">
              <a:ea typeface="黑体" pitchFamily="49" charset="-122"/>
            </a:endParaRPr>
          </a:p>
        </p:txBody>
      </p:sp>
      <p:sp>
        <p:nvSpPr>
          <p:cNvPr id="12296" name="矩形 3"/>
          <p:cNvSpPr/>
          <p:nvPr/>
        </p:nvSpPr>
        <p:spPr>
          <a:xfrm>
            <a:off x="877888" y="4321175"/>
            <a:ext cx="1731962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句型结构：</a:t>
            </a:r>
            <a:endParaRPr lang="zh-CN" altLang="en-US" sz="2000" b="1">
              <a:ea typeface="黑体" pitchFamily="49" charset="-122"/>
            </a:endParaRPr>
          </a:p>
        </p:txBody>
      </p:sp>
      <p:sp>
        <p:nvSpPr>
          <p:cNvPr id="12297" name="矩形 1"/>
          <p:cNvSpPr/>
          <p:nvPr/>
        </p:nvSpPr>
        <p:spPr>
          <a:xfrm>
            <a:off x="2433638" y="4181475"/>
            <a:ext cx="5538787" cy="63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7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It’s +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（表示位置的）介词短语 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.</a:t>
            </a:r>
            <a:endParaRPr lang="zh-CN" altLang="en-US" sz="2400" b="1">
              <a:solidFill>
                <a:srgbClr val="00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2298" name="矩形 20"/>
          <p:cNvSpPr/>
          <p:nvPr/>
        </p:nvSpPr>
        <p:spPr>
          <a:xfrm>
            <a:off x="1801813" y="5018088"/>
            <a:ext cx="6605587" cy="63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7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It’s on the chair. 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它在椅子上面。</a:t>
            </a:r>
          </a:p>
        </p:txBody>
      </p:sp>
      <p:sp>
        <p:nvSpPr>
          <p:cNvPr id="12299" name="矩形 1"/>
          <p:cNvSpPr/>
          <p:nvPr/>
        </p:nvSpPr>
        <p:spPr>
          <a:xfrm>
            <a:off x="865188" y="5159375"/>
            <a:ext cx="1112837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例句：</a:t>
            </a:r>
            <a:endParaRPr lang="zh-CN" altLang="en-US" sz="2000">
              <a:ea typeface="黑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 fill="hold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 fill="hold"/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 fill="hold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uiExpand="1" build="p"/>
      <p:bldP spid="12297" grpId="0" build="p"/>
      <p:bldP spid="1229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3314" name="矩形 16"/>
          <p:cNvSpPr/>
          <p:nvPr/>
        </p:nvSpPr>
        <p:spPr>
          <a:xfrm>
            <a:off x="795338" y="1328738"/>
            <a:ext cx="80327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拓展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3315" name="矩形 2"/>
          <p:cNvSpPr/>
          <p:nvPr/>
        </p:nvSpPr>
        <p:spPr>
          <a:xfrm>
            <a:off x="1447800" y="1162050"/>
            <a:ext cx="6651625" cy="71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方位介词简介</a:t>
            </a:r>
          </a:p>
        </p:txBody>
      </p:sp>
      <p:graphicFrame>
        <p:nvGraphicFramePr>
          <p:cNvPr id="13316" name="表格 3"/>
          <p:cNvGraphicFramePr>
            <a:graphicFrameLocks noGrp="1"/>
          </p:cNvGraphicFramePr>
          <p:nvPr/>
        </p:nvGraphicFramePr>
        <p:xfrm>
          <a:off x="1192212" y="2049462"/>
          <a:ext cx="7156450" cy="4109733"/>
        </p:xfrm>
        <a:graphic>
          <a:graphicData uri="http://schemas.openxmlformats.org/drawingml/2006/table">
            <a:tbl>
              <a:tblPr/>
              <a:tblGrid>
                <a:gridCol w="2106612"/>
                <a:gridCol w="1741488"/>
                <a:gridCol w="3308350"/>
              </a:tblGrid>
              <a:tr h="4508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黑体" pitchFamily="49" charset="-122"/>
                        </a:rPr>
                        <a:t>方位介词</a:t>
                      </a:r>
                    </a:p>
                  </a:txBody>
                  <a:tcPr marL="91435" marR="91435" marT="45726" marB="4572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黑体" pitchFamily="49" charset="-122"/>
                        </a:rPr>
                        <a:t>图示</a:t>
                      </a:r>
                    </a:p>
                  </a:txBody>
                  <a:tcPr marL="91435" marR="91435" marT="45726" marB="4572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黑体" pitchFamily="49" charset="-122"/>
                        </a:rPr>
                        <a:t>例句</a:t>
                      </a:r>
                    </a:p>
                  </a:txBody>
                  <a:tcPr marL="91435" marR="91435" marT="45726" marB="4572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8842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30000"/>
                        </a:lnSpc>
                      </a:pPr>
                      <a:r>
                        <a:rPr lang="en-US" altLang="zh-CN" sz="2000" b="1">
                          <a:latin typeface="Times New Roman" pitchFamily="18" charset="0"/>
                          <a:ea typeface="黑体" pitchFamily="49" charset="-122"/>
                        </a:rPr>
                        <a:t>behind</a:t>
                      </a:r>
                    </a:p>
                    <a:p>
                      <a:pPr marL="0" lvl="0" indent="0" algn="ctr" defTabSz="457200">
                        <a:lnSpc>
                          <a:spcPct val="130000"/>
                        </a:lnSpc>
                      </a:pPr>
                      <a:r>
                        <a:rPr lang="zh-CN" altLang="en-US" sz="2000" b="1">
                          <a:latin typeface="Times New Roman" pitchFamily="18" charset="0"/>
                          <a:ea typeface="黑体" pitchFamily="49" charset="-122"/>
                        </a:rPr>
                        <a:t>在</a:t>
                      </a:r>
                      <a:r>
                        <a:rPr lang="en-US" altLang="zh-CN" sz="2000" b="1">
                          <a:latin typeface="Times New Roman" pitchFamily="18" charset="0"/>
                          <a:ea typeface="黑体" pitchFamily="49" charset="-122"/>
                        </a:rPr>
                        <a:t>……</a:t>
                      </a:r>
                      <a:r>
                        <a:rPr lang="zh-CN" altLang="en-US" sz="2000" b="1">
                          <a:latin typeface="Times New Roman" pitchFamily="18" charset="0"/>
                          <a:ea typeface="黑体" pitchFamily="49" charset="-122"/>
                        </a:rPr>
                        <a:t>后面</a:t>
                      </a:r>
                    </a:p>
                  </a:txBody>
                  <a:tcPr marL="91435" marR="91435" marT="45726" marB="4572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/>
                      <a:endParaRPr lang="zh-CN" altLang="en-US" sz="2000" b="1">
                        <a:solidFill>
                          <a:srgbClr val="000000"/>
                        </a:solidFill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35" marR="91435" marT="45726" marB="4572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30000"/>
                        </a:lnSpc>
                      </a:pPr>
                      <a:r>
                        <a:rPr lang="en-US" altLang="zh-CN" sz="2000" b="1">
                          <a:latin typeface="Times New Roman" pitchFamily="18" charset="0"/>
                          <a:ea typeface="黑体" pitchFamily="49" charset="-122"/>
                        </a:rPr>
                        <a:t>The ball is behind the box.</a:t>
                      </a:r>
                    </a:p>
                    <a:p>
                      <a:pPr marL="0" lvl="0" indent="0" algn="ctr" defTabSz="457200">
                        <a:lnSpc>
                          <a:spcPct val="130000"/>
                        </a:lnSpc>
                      </a:pPr>
                      <a:r>
                        <a:rPr lang="zh-CN" altLang="en-US" sz="2000" b="1">
                          <a:latin typeface="Times New Roman" pitchFamily="18" charset="0"/>
                          <a:ea typeface="黑体" pitchFamily="49" charset="-122"/>
                        </a:rPr>
                        <a:t>球在盒子后面。</a:t>
                      </a:r>
                    </a:p>
                  </a:txBody>
                  <a:tcPr marL="91435" marR="91435" marT="45726" marB="4572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10064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30000"/>
                        </a:lnSpc>
                      </a:pPr>
                      <a:r>
                        <a:rPr lang="en-US" altLang="zh-CN" sz="2000" b="1">
                          <a:latin typeface="Times New Roman" pitchFamily="18" charset="0"/>
                          <a:ea typeface="黑体" pitchFamily="49" charset="-122"/>
                        </a:rPr>
                        <a:t>under</a:t>
                      </a:r>
                    </a:p>
                    <a:p>
                      <a:pPr marL="0" lvl="0" indent="0" algn="ctr" defTabSz="457200">
                        <a:lnSpc>
                          <a:spcPct val="130000"/>
                        </a:lnSpc>
                      </a:pPr>
                      <a:r>
                        <a:rPr lang="zh-CN" altLang="en-US" sz="2000" b="1">
                          <a:latin typeface="Times New Roman" pitchFamily="18" charset="0"/>
                          <a:ea typeface="黑体" pitchFamily="49" charset="-122"/>
                        </a:rPr>
                        <a:t>在</a:t>
                      </a:r>
                      <a:r>
                        <a:rPr lang="en-US" altLang="zh-CN" sz="2000" b="1">
                          <a:latin typeface="Times New Roman" pitchFamily="18" charset="0"/>
                          <a:ea typeface="黑体" pitchFamily="49" charset="-122"/>
                        </a:rPr>
                        <a:t>……</a:t>
                      </a:r>
                      <a:r>
                        <a:rPr lang="zh-CN" altLang="en-US" sz="2000" b="1">
                          <a:latin typeface="Times New Roman" pitchFamily="18" charset="0"/>
                          <a:ea typeface="黑体" pitchFamily="49" charset="-122"/>
                        </a:rPr>
                        <a:t>下面</a:t>
                      </a:r>
                    </a:p>
                  </a:txBody>
                  <a:tcPr marL="91435" marR="91435" marT="45726" marB="4572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/>
                      <a:endParaRPr lang="zh-CN" altLang="en-US" sz="2000" b="1">
                        <a:solidFill>
                          <a:srgbClr val="000000"/>
                        </a:solidFill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35" marR="91435" marT="45726" marB="4572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黑体" pitchFamily="49" charset="-122"/>
                        </a:rPr>
                        <a:t>The monkey is under the chair.</a:t>
                      </a:r>
                    </a:p>
                    <a:p>
                      <a:pPr marL="0" lvl="0" indent="0" algn="ctr"/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黑体" pitchFamily="49" charset="-122"/>
                        </a:rPr>
                        <a:t>猴子在椅子下面。</a:t>
                      </a:r>
                    </a:p>
                  </a:txBody>
                  <a:tcPr marL="91435" marR="91435" marT="45726" marB="4572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8842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30000"/>
                        </a:lnSpc>
                      </a:pPr>
                      <a:r>
                        <a:rPr lang="en-US" altLang="zh-CN" sz="2000" b="1">
                          <a:latin typeface="Times New Roman" pitchFamily="18" charset="0"/>
                          <a:ea typeface="黑体" pitchFamily="49" charset="-122"/>
                        </a:rPr>
                        <a:t>in</a:t>
                      </a:r>
                    </a:p>
                    <a:p>
                      <a:pPr marL="0" lvl="0" indent="0" algn="ctr" defTabSz="457200">
                        <a:lnSpc>
                          <a:spcPct val="130000"/>
                        </a:lnSpc>
                      </a:pPr>
                      <a:r>
                        <a:rPr lang="zh-CN" altLang="en-US" sz="2000" b="1">
                          <a:latin typeface="Times New Roman" pitchFamily="18" charset="0"/>
                          <a:ea typeface="黑体" pitchFamily="49" charset="-122"/>
                        </a:rPr>
                        <a:t>在</a:t>
                      </a:r>
                      <a:r>
                        <a:rPr lang="en-US" altLang="zh-CN" sz="2000" b="1">
                          <a:latin typeface="Times New Roman" pitchFamily="18" charset="0"/>
                          <a:ea typeface="黑体" pitchFamily="49" charset="-122"/>
                        </a:rPr>
                        <a:t>……</a:t>
                      </a:r>
                      <a:r>
                        <a:rPr lang="zh-CN" altLang="en-US" sz="2000" b="1">
                          <a:latin typeface="Times New Roman" pitchFamily="18" charset="0"/>
                          <a:ea typeface="黑体" pitchFamily="49" charset="-122"/>
                        </a:rPr>
                        <a:t>里面</a:t>
                      </a:r>
                    </a:p>
                  </a:txBody>
                  <a:tcPr marL="91435" marR="91435" marT="45726" marB="4572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30000"/>
                        </a:lnSpc>
                      </a:pPr>
                      <a:endParaRPr lang="zh-CN" altLang="en-US" sz="2000" b="1"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35" marR="91435" marT="45726" marB="4572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30000"/>
                        </a:lnSpc>
                      </a:pPr>
                      <a:r>
                        <a:rPr lang="en-US" altLang="zh-CN" sz="2000" b="1">
                          <a:latin typeface="Times New Roman" pitchFamily="18" charset="0"/>
                          <a:ea typeface="黑体" pitchFamily="49" charset="-122"/>
                        </a:rPr>
                        <a:t>The cat is in the box.</a:t>
                      </a:r>
                    </a:p>
                    <a:p>
                      <a:pPr marL="0" lvl="0" indent="0" algn="ctr" defTabSz="457200">
                        <a:lnSpc>
                          <a:spcPct val="130000"/>
                        </a:lnSpc>
                      </a:pPr>
                      <a:r>
                        <a:rPr lang="zh-CN" altLang="en-US" sz="2000" b="1">
                          <a:latin typeface="Times New Roman" pitchFamily="18" charset="0"/>
                          <a:ea typeface="黑体" pitchFamily="49" charset="-122"/>
                        </a:rPr>
                        <a:t>猫在盒子里面。</a:t>
                      </a:r>
                    </a:p>
                  </a:txBody>
                  <a:tcPr marL="91435" marR="91435" marT="45726" marB="4572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8826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30000"/>
                        </a:lnSpc>
                      </a:pPr>
                      <a:r>
                        <a:rPr lang="en-US" altLang="zh-CN" sz="2000" b="1">
                          <a:latin typeface="Times New Roman" pitchFamily="18" charset="0"/>
                          <a:ea typeface="黑体" pitchFamily="49" charset="-122"/>
                        </a:rPr>
                        <a:t>on</a:t>
                      </a:r>
                    </a:p>
                    <a:p>
                      <a:pPr marL="0" lvl="0" indent="0" algn="ctr" defTabSz="457200">
                        <a:lnSpc>
                          <a:spcPct val="130000"/>
                        </a:lnSpc>
                      </a:pPr>
                      <a:r>
                        <a:rPr lang="zh-CN" altLang="en-US" sz="2000" b="1">
                          <a:latin typeface="Times New Roman" pitchFamily="18" charset="0"/>
                          <a:ea typeface="黑体" pitchFamily="49" charset="-122"/>
                        </a:rPr>
                        <a:t>在</a:t>
                      </a:r>
                      <a:r>
                        <a:rPr lang="en-US" altLang="zh-CN" sz="2000" b="1">
                          <a:latin typeface="Times New Roman" pitchFamily="18" charset="0"/>
                          <a:ea typeface="黑体" pitchFamily="49" charset="-122"/>
                        </a:rPr>
                        <a:t>……</a:t>
                      </a:r>
                      <a:r>
                        <a:rPr lang="zh-CN" altLang="en-US" sz="2000" b="1">
                          <a:latin typeface="Times New Roman" pitchFamily="18" charset="0"/>
                          <a:ea typeface="黑体" pitchFamily="49" charset="-122"/>
                        </a:rPr>
                        <a:t>上面</a:t>
                      </a:r>
                    </a:p>
                  </a:txBody>
                  <a:tcPr marL="91435" marR="91435" marT="45726" marB="4572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/>
                      <a:endParaRPr lang="zh-CN" altLang="en-US" sz="2000" b="1">
                        <a:solidFill>
                          <a:srgbClr val="000000"/>
                        </a:solidFill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35" marR="91435" marT="45726" marB="4572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4572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30000"/>
                        </a:lnSpc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黑体" pitchFamily="49" charset="-122"/>
                        </a:rPr>
                        <a:t>The book is on the desk.</a:t>
                      </a:r>
                    </a:p>
                    <a:p>
                      <a:pPr marL="0" lvl="0" indent="0" algn="ctr">
                        <a:lnSpc>
                          <a:spcPct val="130000"/>
                        </a:lnSpc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黑体" pitchFamily="49" charset="-122"/>
                        </a:rPr>
                        <a:t>书在书桌上面。</a:t>
                      </a:r>
                    </a:p>
                  </a:txBody>
                  <a:tcPr marL="91435" marR="91435" marT="45726" marB="4572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3342" name="Picture 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563" y="2560638"/>
            <a:ext cx="1100137" cy="757237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3343" name="Picture 3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8563" y="3403600"/>
            <a:ext cx="846137" cy="9366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3344" name="Picture 4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8563" y="4441825"/>
            <a:ext cx="904875" cy="74295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3345" name="Picture 5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4125" y="5308600"/>
            <a:ext cx="735013" cy="70167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4338" name="文本框 17"/>
          <p:cNvSpPr/>
          <p:nvPr/>
        </p:nvSpPr>
        <p:spPr>
          <a:xfrm>
            <a:off x="3086100" y="1643063"/>
            <a:ext cx="510063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bedroom / bedruːm/ 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n.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（名词）卧室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4339" name="圆角矩形 18"/>
          <p:cNvSpPr/>
          <p:nvPr/>
        </p:nvSpPr>
        <p:spPr>
          <a:xfrm>
            <a:off x="1254125" y="1782763"/>
            <a:ext cx="1778000" cy="4492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3C7D4"/>
              </a:gs>
              <a:gs pos="100000">
                <a:schemeClr val="bg1"/>
              </a:gs>
            </a:gsLst>
            <a:lin ang="0"/>
          </a:gradFill>
          <a:ln>
            <a:solidFill>
              <a:srgbClr val="ECADC4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340" name="文本框 19"/>
          <p:cNvSpPr/>
          <p:nvPr/>
        </p:nvSpPr>
        <p:spPr>
          <a:xfrm>
            <a:off x="1644650" y="1752600"/>
            <a:ext cx="1487488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知识点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 6</a:t>
            </a:r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4341" name="图片 9" descr="book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538" y="1674813"/>
            <a:ext cx="1087437" cy="6667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4342" name="矩形 2"/>
          <p:cNvSpPr/>
          <p:nvPr/>
        </p:nvSpPr>
        <p:spPr>
          <a:xfrm>
            <a:off x="1778000" y="2589213"/>
            <a:ext cx="6605588" cy="63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7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This is my bedroom. 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这是我的卧室。</a:t>
            </a:r>
          </a:p>
        </p:txBody>
      </p:sp>
      <p:sp>
        <p:nvSpPr>
          <p:cNvPr id="14343" name="矩形 1"/>
          <p:cNvSpPr/>
          <p:nvPr/>
        </p:nvSpPr>
        <p:spPr>
          <a:xfrm>
            <a:off x="841375" y="2730500"/>
            <a:ext cx="1112838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例句：</a:t>
            </a:r>
            <a:endParaRPr lang="zh-CN" altLang="en-US" sz="2000">
              <a:ea typeface="黑体" pitchFamily="49" charset="-122"/>
            </a:endParaRPr>
          </a:p>
        </p:txBody>
      </p:sp>
      <p:sp>
        <p:nvSpPr>
          <p:cNvPr id="14344" name="矩形 1"/>
          <p:cNvSpPr/>
          <p:nvPr/>
        </p:nvSpPr>
        <p:spPr>
          <a:xfrm>
            <a:off x="881063" y="3487738"/>
            <a:ext cx="204152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3333FF"/>
                </a:solidFill>
                <a:latin typeface="Times New Roman" pitchFamily="18" charset="0"/>
                <a:ea typeface="黑体" pitchFamily="49" charset="-122"/>
              </a:rPr>
              <a:t>加法记忆法：</a:t>
            </a:r>
            <a:endParaRPr lang="zh-CN" altLang="en-US">
              <a:ea typeface="黑体" pitchFamily="49" charset="-122"/>
            </a:endParaRPr>
          </a:p>
        </p:txBody>
      </p:sp>
      <p:sp>
        <p:nvSpPr>
          <p:cNvPr id="14345" name="矩形 1"/>
          <p:cNvSpPr/>
          <p:nvPr/>
        </p:nvSpPr>
        <p:spPr>
          <a:xfrm>
            <a:off x="2744788" y="3257550"/>
            <a:ext cx="4908550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bed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（床）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+room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（房间）</a:t>
            </a:r>
          </a:p>
          <a:p>
            <a:pPr marL="0" lvl="0" indent="0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=bedroom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（卧室）</a:t>
            </a:r>
            <a:endParaRPr lang="en-US" altLang="zh-CN" sz="2400" b="1">
              <a:solidFill>
                <a:srgbClr val="00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4346" name="TextBox 8"/>
          <p:cNvSpPr/>
          <p:nvPr/>
        </p:nvSpPr>
        <p:spPr>
          <a:xfrm>
            <a:off x="2703513" y="4708525"/>
            <a:ext cx="5773737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20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放 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bed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（床）的 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room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（房间）就是 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bedroom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（卧室）。</a:t>
            </a:r>
          </a:p>
        </p:txBody>
      </p:sp>
      <p:grpSp>
        <p:nvGrpSpPr>
          <p:cNvPr id="14347" name="组合 2"/>
          <p:cNvGrpSpPr/>
          <p:nvPr/>
        </p:nvGrpSpPr>
        <p:grpSpPr>
          <a:xfrm>
            <a:off x="860425" y="4937125"/>
            <a:ext cx="1843088" cy="461963"/>
            <a:chOff x="398463" y="4005263"/>
            <a:chExt cx="1843919" cy="461088"/>
          </a:xfrm>
        </p:grpSpPr>
        <p:sp>
          <p:nvSpPr>
            <p:cNvPr id="14348" name="TextBox 10"/>
            <p:cNvSpPr/>
            <p:nvPr/>
          </p:nvSpPr>
          <p:spPr>
            <a:xfrm>
              <a:off x="714374" y="4005263"/>
              <a:ext cx="1528008" cy="4610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/>
              <a:r>
                <a:rPr lang="zh-CN" altLang="en-US" sz="24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ea typeface="黑体" pitchFamily="49" charset="-122"/>
              </a:endParaRPr>
            </a:p>
          </p:txBody>
        </p:sp>
        <p:pic>
          <p:nvPicPr>
            <p:cNvPr id="14349" name="图片 29" descr="花盆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8463" y="4052825"/>
              <a:ext cx="323850" cy="36830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 fill="hold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fill="hold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build="p"/>
      <p:bldP spid="14345" grpId="0"/>
      <p:bldP spid="143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8"/>
          <p:cNvSpPr txBox="1"/>
          <p:nvPr/>
        </p:nvSpPr>
        <p:spPr>
          <a:xfrm>
            <a:off x="2476966" y="145812"/>
            <a:ext cx="4861972" cy="76944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/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R="0" lvl="0" defTabSz="4572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strike="noStrike" kern="1200" cap="none" spc="-300" normalizeH="0" baseline="0" noProof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 panose="020B0A04020102020204"/>
              </a:rPr>
              <a:t>3. Listen and say.</a:t>
            </a:r>
            <a:endParaRPr kumimoji="1" lang="zh-CN" altLang="en-US" sz="4400" strike="noStrike" kern="1200" cap="none" spc="-300" normalizeH="0" baseline="0" noProof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/>
              <a:ea typeface="+mn-ea"/>
              <a:cs typeface="Arial Black" panose="020B0A04020102020204"/>
            </a:endParaRPr>
          </a:p>
        </p:txBody>
      </p:sp>
      <p:grpSp>
        <p:nvGrpSpPr>
          <p:cNvPr id="15363" name="组合 1"/>
          <p:cNvGrpSpPr/>
          <p:nvPr/>
        </p:nvGrpSpPr>
        <p:grpSpPr>
          <a:xfrm>
            <a:off x="1346200" y="1104900"/>
            <a:ext cx="6408738" cy="4657725"/>
            <a:chOff x="1345705" y="1105582"/>
            <a:chExt cx="6408764" cy="4656900"/>
          </a:xfrm>
        </p:grpSpPr>
        <p:pic>
          <p:nvPicPr>
            <p:cNvPr id="15364" name="Picture 1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7012" y="1105582"/>
              <a:ext cx="6079332" cy="2262487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5365" name="Picture 16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5705" y="3368070"/>
              <a:ext cx="6408764" cy="2394412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5366" name="Picture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21666" y="1966919"/>
              <a:ext cx="1582200" cy="293656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5367" name="Picture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43441" y="1988694"/>
              <a:ext cx="1582200" cy="293656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5368" name="Picture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04329" y="3839575"/>
              <a:ext cx="1582200" cy="399916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5369" name="Picture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35925" y="3562057"/>
              <a:ext cx="1491138" cy="392425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15370" name="TextBox 22"/>
          <p:cNvSpPr/>
          <p:nvPr/>
        </p:nvSpPr>
        <p:spPr>
          <a:xfrm>
            <a:off x="2565400" y="1798638"/>
            <a:ext cx="173037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/>
            <a:r>
              <a:rPr lang="en-US" altLang="zh-CN" sz="1600" b="1">
                <a:latin typeface="Times New Roman" pitchFamily="18" charset="0"/>
              </a:rPr>
              <a:t>One, two, </a:t>
            </a:r>
          </a:p>
          <a:p>
            <a:pPr marL="0" lvl="0" indent="0" algn="ctr"/>
            <a:r>
              <a:rPr lang="en-US" altLang="zh-CN" sz="1600" b="1">
                <a:latin typeface="Times New Roman" pitchFamily="18" charset="0"/>
              </a:rPr>
              <a:t>three... ten!</a:t>
            </a:r>
            <a:endParaRPr lang="zh-CN" altLang="en-US" sz="1600" b="1">
              <a:latin typeface="Times New Roman" pitchFamily="18" charset="0"/>
              <a:ea typeface="Times New Roman" panose="02020603050405020304" pitchFamily="18" charset="0"/>
            </a:endParaRPr>
          </a:p>
        </p:txBody>
      </p:sp>
      <p:sp>
        <p:nvSpPr>
          <p:cNvPr id="15371" name="TextBox 23"/>
          <p:cNvSpPr/>
          <p:nvPr/>
        </p:nvSpPr>
        <p:spPr>
          <a:xfrm>
            <a:off x="1346200" y="3705225"/>
            <a:ext cx="1731963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/>
            <a:r>
              <a:rPr lang="en-US" altLang="zh-CN" b="1">
                <a:latin typeface="Times New Roman" pitchFamily="18" charset="0"/>
              </a:rPr>
              <a:t>It’s behind the door.</a:t>
            </a:r>
            <a:endParaRPr lang="zh-CN" altLang="en-US" b="1">
              <a:latin typeface="Times New Roman" pitchFamily="18" charset="0"/>
              <a:ea typeface="Times New Roman" panose="02020603050405020304" pitchFamily="18" charset="0"/>
            </a:endParaRPr>
          </a:p>
        </p:txBody>
      </p:sp>
      <p:sp>
        <p:nvSpPr>
          <p:cNvPr id="15372" name="TextBox 24"/>
          <p:cNvSpPr/>
          <p:nvPr/>
        </p:nvSpPr>
        <p:spPr>
          <a:xfrm>
            <a:off x="5730875" y="3424238"/>
            <a:ext cx="173037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/>
            <a:r>
              <a:rPr lang="en-US" altLang="zh-CN" b="1">
                <a:latin typeface="Times New Roman" pitchFamily="18" charset="0"/>
              </a:rPr>
              <a:t>It’s under the chair.</a:t>
            </a:r>
            <a:endParaRPr lang="zh-CN" altLang="en-US" b="1">
              <a:latin typeface="Times New Roman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8"/>
          <p:cNvSpPr txBox="1">
            <a:spLocks noChangeArrowheads="1"/>
          </p:cNvSpPr>
          <p:nvPr/>
        </p:nvSpPr>
        <p:spPr bwMode="auto">
          <a:xfrm>
            <a:off x="682625" y="1393825"/>
            <a:ext cx="8294688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457200">
              <a:lnSpc>
                <a:spcPct val="150000"/>
              </a:lnSpc>
            </a:pPr>
            <a:r>
              <a:rPr lang="zh-CN" altLang="en-US" sz="2400" b="1" spc="0">
                <a:latin typeface="Times New Roman" pitchFamily="18" charset="0"/>
                <a:ea typeface="黑体" pitchFamily="49" charset="-122"/>
              </a:rPr>
              <a:t>趣味活动：抓石子游戏。  </a:t>
            </a:r>
            <a:endParaRPr lang="zh-CN" altLang="en-US" sz="2400" b="1">
              <a:latin typeface="Times New Roman" pitchFamily="18" charset="0"/>
              <a:ea typeface="黑体" pitchFamily="49" charset="-122"/>
            </a:endParaRPr>
          </a:p>
          <a:p>
            <a:pPr marL="0" marR="0" lvl="0" indent="628650" defTabSz="457200">
              <a:lnSpc>
                <a:spcPct val="150000"/>
              </a:lnSpc>
            </a:pPr>
            <a:r>
              <a:rPr lang="zh-CN" altLang="en-US" sz="2400" b="1" spc="0">
                <a:latin typeface="Times New Roman" pitchFamily="18" charset="0"/>
                <a:ea typeface="黑体" pitchFamily="49" charset="-122"/>
              </a:rPr>
              <a:t>两人一组，每人准备一个石子或纸团，先把石子或纸团扔在桌子上，说：“</a:t>
            </a:r>
            <a:r>
              <a:rPr lang="en-US" altLang="zh-CN" sz="2400" b="1" spc="0">
                <a:latin typeface="Times New Roman" pitchFamily="18" charset="0"/>
                <a:ea typeface="黑体" pitchFamily="49" charset="-122"/>
              </a:rPr>
              <a:t>It’s on the desk.” </a:t>
            </a:r>
            <a:r>
              <a:rPr lang="zh-CN" altLang="en-US" sz="2400" b="1" spc="0">
                <a:latin typeface="Times New Roman" pitchFamily="18" charset="0"/>
                <a:ea typeface="黑体" pitchFamily="49" charset="-122"/>
              </a:rPr>
              <a:t>然后用手盖住石子或纸团，说：“</a:t>
            </a:r>
            <a:r>
              <a:rPr lang="en-US" altLang="zh-CN" sz="2400" b="1" spc="0">
                <a:latin typeface="Times New Roman" pitchFamily="18" charset="0"/>
                <a:ea typeface="黑体" pitchFamily="49" charset="-122"/>
              </a:rPr>
              <a:t>It’s under my hand.” </a:t>
            </a:r>
            <a:r>
              <a:rPr lang="zh-CN" altLang="en-US" sz="2400" b="1" spc="0">
                <a:latin typeface="Times New Roman" pitchFamily="18" charset="0"/>
                <a:ea typeface="黑体" pitchFamily="49" charset="-122"/>
              </a:rPr>
              <a:t>接着手抓起石子或纸团，说：“</a:t>
            </a:r>
            <a:r>
              <a:rPr lang="en-US" altLang="zh-CN" sz="2400" b="1" spc="0">
                <a:latin typeface="Times New Roman" pitchFamily="18" charset="0"/>
                <a:ea typeface="黑体" pitchFamily="49" charset="-122"/>
              </a:rPr>
              <a:t>It’s in my hand.” </a:t>
            </a:r>
            <a:r>
              <a:rPr lang="zh-CN" altLang="en-US" sz="2400" b="1" spc="0">
                <a:latin typeface="Times New Roman" pitchFamily="18" charset="0"/>
                <a:ea typeface="黑体" pitchFamily="49" charset="-122"/>
              </a:rPr>
              <a:t>最后把石子或纸团向上抛出，用手背去接，如果接住了就说：“</a:t>
            </a:r>
            <a:r>
              <a:rPr lang="en-US" altLang="zh-CN" sz="2400" b="1" spc="0">
                <a:latin typeface="Times New Roman" pitchFamily="18" charset="0"/>
                <a:ea typeface="黑体" pitchFamily="49" charset="-122"/>
              </a:rPr>
              <a:t>It’s on my hand.”</a:t>
            </a:r>
            <a:r>
              <a:rPr lang="zh-CN" altLang="en-US" sz="2400" b="1" spc="0">
                <a:latin typeface="Times New Roman" pitchFamily="18" charset="0"/>
                <a:ea typeface="黑体" pitchFamily="49" charset="-122"/>
              </a:rPr>
              <a:t>计一分，如果没有接住就说：“</a:t>
            </a:r>
            <a:r>
              <a:rPr lang="en-US" altLang="zh-CN" sz="2400" b="1" spc="0">
                <a:latin typeface="Times New Roman" pitchFamily="18" charset="0"/>
                <a:ea typeface="黑体" pitchFamily="49" charset="-122"/>
              </a:rPr>
              <a:t>Oh</a:t>
            </a:r>
            <a:r>
              <a:rPr lang="zh-CN" altLang="en-US" sz="2400" b="1" spc="0">
                <a:latin typeface="Times New Roman" pitchFamily="18" charset="0"/>
                <a:ea typeface="黑体" pitchFamily="49" charset="-122"/>
              </a:rPr>
              <a:t>，</a:t>
            </a:r>
            <a:r>
              <a:rPr lang="en-US" altLang="zh-CN" sz="2400" b="1" spc="0">
                <a:latin typeface="Times New Roman" pitchFamily="18" charset="0"/>
                <a:ea typeface="黑体" pitchFamily="49" charset="-122"/>
              </a:rPr>
              <a:t>sorry </a:t>
            </a:r>
            <a:r>
              <a:rPr lang="zh-CN" altLang="en-US" sz="2400" b="1" spc="0">
                <a:latin typeface="Times New Roman" pitchFamily="18" charset="0"/>
                <a:ea typeface="黑体" pitchFamily="49" charset="-122"/>
              </a:rPr>
              <a:t>！”，则计零分。几轮游戏结束后，得分最高者获胜！</a:t>
            </a:r>
            <a:endParaRPr lang="en-US" altLang="zh-CN" sz="2400" b="1"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16386" name="图片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8"/>
          <p:cNvSpPr txBox="1"/>
          <p:nvPr/>
        </p:nvSpPr>
        <p:spPr>
          <a:xfrm>
            <a:off x="3061781" y="177711"/>
            <a:ext cx="324159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/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R="0" lvl="0" defTabSz="4572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strike="noStrike" kern="1200" cap="none" spc="-300" normalizeH="0" baseline="0" noProof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 panose="020B0A04020102020204"/>
              </a:rPr>
              <a:t>4. Practise.</a:t>
            </a:r>
            <a:endParaRPr kumimoji="1" lang="zh-CN" altLang="en-US" sz="4400" strike="noStrike" kern="1200" cap="none" spc="-300" normalizeH="0" baseline="0" noProof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/>
              <a:ea typeface="+mn-ea"/>
              <a:cs typeface="Arial Black" panose="020B0A04020102020204"/>
            </a:endParaRPr>
          </a:p>
        </p:txBody>
      </p:sp>
      <p:pic>
        <p:nvPicPr>
          <p:cNvPr id="17410" name="Picture 1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250" y="1409700"/>
            <a:ext cx="8039100" cy="437197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8434" name="TextBox 1"/>
          <p:cNvSpPr/>
          <p:nvPr/>
        </p:nvSpPr>
        <p:spPr>
          <a:xfrm>
            <a:off x="915988" y="1279525"/>
            <a:ext cx="8153400" cy="4406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20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一、我是收纳小能手。根据句意选词填空。</a:t>
            </a:r>
          </a:p>
          <a:p>
            <a:pPr marL="0" lvl="0" indent="0">
              <a:lnSpc>
                <a:spcPct val="200000"/>
              </a:lnSpc>
            </a:pPr>
            <a:endParaRPr lang="en-US" altLang="zh-CN" sz="2400" b="1">
              <a:latin typeface="Times New Roman" pitchFamily="18" charset="0"/>
              <a:ea typeface="黑体" pitchFamily="49" charset="-122"/>
            </a:endParaRPr>
          </a:p>
          <a:p>
            <a:pPr marL="0" lvl="0" indent="0">
              <a:lnSpc>
                <a:spcPct val="20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1. Put 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（放） 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your books _______ your bag.</a:t>
            </a:r>
          </a:p>
          <a:p>
            <a:pPr marL="0" lvl="0" indent="0">
              <a:lnSpc>
                <a:spcPct val="20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2. Put the picture _______ the wall.</a:t>
            </a:r>
          </a:p>
          <a:p>
            <a:pPr marL="0" lvl="0" indent="0">
              <a:lnSpc>
                <a:spcPct val="20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3. Put your toy box ________ the bed.</a:t>
            </a:r>
          </a:p>
          <a:p>
            <a:pPr marL="0" lvl="0" indent="0">
              <a:lnSpc>
                <a:spcPct val="20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4. Put the trash bin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（垃圾 桶） 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_______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the door</a:t>
            </a:r>
          </a:p>
        </p:txBody>
      </p:sp>
      <p:sp>
        <p:nvSpPr>
          <p:cNvPr id="18435" name="TextBox 1"/>
          <p:cNvSpPr/>
          <p:nvPr/>
        </p:nvSpPr>
        <p:spPr>
          <a:xfrm>
            <a:off x="1990725" y="2214563"/>
            <a:ext cx="4457700" cy="576262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on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，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in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，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behind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，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under</a:t>
            </a:r>
          </a:p>
        </p:txBody>
      </p:sp>
      <p:sp>
        <p:nvSpPr>
          <p:cNvPr id="18436" name="矩形 2"/>
          <p:cNvSpPr/>
          <p:nvPr/>
        </p:nvSpPr>
        <p:spPr>
          <a:xfrm>
            <a:off x="4543425" y="3001963"/>
            <a:ext cx="51752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de-DE" altLang="zh-CN" sz="2400" b="1">
                <a:solidFill>
                  <a:srgbClr val="FF0000"/>
                </a:solidFill>
                <a:latin typeface="Times New Roman" pitchFamily="18" charset="0"/>
              </a:rPr>
              <a:t> in</a:t>
            </a:r>
            <a:endParaRPr lang="zh-CN" altLang="en-US"/>
          </a:p>
        </p:txBody>
      </p:sp>
      <p:sp>
        <p:nvSpPr>
          <p:cNvPr id="18437" name="矩形 3"/>
          <p:cNvSpPr/>
          <p:nvPr/>
        </p:nvSpPr>
        <p:spPr>
          <a:xfrm>
            <a:off x="3614738" y="3741738"/>
            <a:ext cx="509587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de-DE" altLang="zh-CN" sz="2400" b="1">
                <a:solidFill>
                  <a:srgbClr val="FF0000"/>
                </a:solidFill>
                <a:latin typeface="Times New Roman" pitchFamily="18" charset="0"/>
              </a:rPr>
              <a:t>on</a:t>
            </a:r>
            <a:endParaRPr lang="zh-CN" altLang="en-US"/>
          </a:p>
        </p:txBody>
      </p:sp>
      <p:sp>
        <p:nvSpPr>
          <p:cNvPr id="18438" name="矩形 4"/>
          <p:cNvSpPr/>
          <p:nvPr/>
        </p:nvSpPr>
        <p:spPr>
          <a:xfrm>
            <a:off x="3679825" y="4478338"/>
            <a:ext cx="973138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de-DE" altLang="zh-CN" sz="2400" b="1">
                <a:solidFill>
                  <a:srgbClr val="FF0000"/>
                </a:solidFill>
                <a:latin typeface="Times New Roman" pitchFamily="18" charset="0"/>
              </a:rPr>
              <a:t>under</a:t>
            </a:r>
            <a:endParaRPr lang="zh-CN" altLang="en-US"/>
          </a:p>
        </p:txBody>
      </p:sp>
      <p:sp>
        <p:nvSpPr>
          <p:cNvPr id="18439" name="矩形 5"/>
          <p:cNvSpPr/>
          <p:nvPr/>
        </p:nvSpPr>
        <p:spPr>
          <a:xfrm>
            <a:off x="5178425" y="5213350"/>
            <a:ext cx="109061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de-DE" altLang="zh-CN" sz="2400" b="1">
                <a:solidFill>
                  <a:srgbClr val="FF0000"/>
                </a:solidFill>
                <a:latin typeface="Times New Roman" pitchFamily="18" charset="0"/>
              </a:rPr>
              <a:t>behind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9458" name="TextBox 2"/>
          <p:cNvSpPr/>
          <p:nvPr/>
        </p:nvSpPr>
        <p:spPr>
          <a:xfrm>
            <a:off x="1136650" y="1155700"/>
            <a:ext cx="6881813" cy="452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20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二、给下列短语选择合适的图片。</a:t>
            </a:r>
          </a:p>
          <a:p>
            <a:pPr marL="0" lvl="0" indent="0">
              <a:lnSpc>
                <a:spcPct val="20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（     ）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1. on the box</a:t>
            </a:r>
          </a:p>
          <a:p>
            <a:pPr marL="0" lvl="0" indent="0">
              <a:lnSpc>
                <a:spcPct val="20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（     ）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2. under the chair</a:t>
            </a:r>
          </a:p>
          <a:p>
            <a:pPr marL="0" lvl="0" indent="0">
              <a:lnSpc>
                <a:spcPct val="20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（     ）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3. in the box</a:t>
            </a:r>
          </a:p>
          <a:p>
            <a:pPr marL="0" lvl="0" indent="0">
              <a:lnSpc>
                <a:spcPct val="20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（     ）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4. behind the box</a:t>
            </a:r>
          </a:p>
          <a:p>
            <a:pPr marL="0" lvl="0" indent="0">
              <a:lnSpc>
                <a:spcPct val="20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       A.                  B.                   C.                  D.</a:t>
            </a:r>
          </a:p>
        </p:txBody>
      </p:sp>
      <p:pic>
        <p:nvPicPr>
          <p:cNvPr id="19459" name="Picture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2488" y="4878388"/>
            <a:ext cx="958850" cy="109696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9460" name="Picture 1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9863" y="4965700"/>
            <a:ext cx="847725" cy="8382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9461" name="Picture 19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6250" y="4967288"/>
            <a:ext cx="923925" cy="7620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9462" name="Picture 20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5500" y="5019675"/>
            <a:ext cx="904875" cy="6191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9463" name="矩形 1"/>
          <p:cNvSpPr/>
          <p:nvPr/>
        </p:nvSpPr>
        <p:spPr>
          <a:xfrm>
            <a:off x="1539875" y="2105025"/>
            <a:ext cx="39052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B</a:t>
            </a:r>
            <a:endParaRPr lang="zh-CN" altLang="en-US" sz="2000"/>
          </a:p>
        </p:txBody>
      </p:sp>
      <p:sp>
        <p:nvSpPr>
          <p:cNvPr id="19464" name="矩形 2"/>
          <p:cNvSpPr/>
          <p:nvPr/>
        </p:nvSpPr>
        <p:spPr>
          <a:xfrm>
            <a:off x="1531938" y="2835275"/>
            <a:ext cx="40640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A</a:t>
            </a:r>
            <a:endParaRPr lang="zh-CN" altLang="en-US" sz="2000"/>
          </a:p>
        </p:txBody>
      </p:sp>
      <p:sp>
        <p:nvSpPr>
          <p:cNvPr id="19465" name="矩形 3"/>
          <p:cNvSpPr/>
          <p:nvPr/>
        </p:nvSpPr>
        <p:spPr>
          <a:xfrm>
            <a:off x="1522413" y="3589338"/>
            <a:ext cx="407987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C</a:t>
            </a:r>
            <a:endParaRPr lang="zh-CN" altLang="en-US" sz="2000"/>
          </a:p>
        </p:txBody>
      </p:sp>
      <p:sp>
        <p:nvSpPr>
          <p:cNvPr id="19466" name="矩形 4"/>
          <p:cNvSpPr/>
          <p:nvPr/>
        </p:nvSpPr>
        <p:spPr>
          <a:xfrm>
            <a:off x="1541463" y="4311650"/>
            <a:ext cx="407987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19464" grpId="0"/>
      <p:bldP spid="19465" grpId="0"/>
      <p:bldP spid="194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0482" name="TextBox 3"/>
          <p:cNvSpPr/>
          <p:nvPr/>
        </p:nvSpPr>
        <p:spPr>
          <a:xfrm>
            <a:off x="903288" y="1547813"/>
            <a:ext cx="7131050" cy="1576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200000"/>
              </a:lnSpc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       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927100" y="3241675"/>
            <a:ext cx="763746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defTabSz="457200">
              <a:lnSpc>
                <a:spcPct val="200000"/>
              </a:lnSpc>
            </a:pPr>
            <a:r>
              <a:rPr lang="zh-CN" altLang="en-US" sz="2400" b="1" spc="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重点词汇：</a:t>
            </a:r>
            <a:r>
              <a:rPr lang="en-US" altLang="zh-CN" sz="2400" b="1" spc="0" dirty="0">
                <a:latin typeface="Times New Roman" pitchFamily="18" charset="0"/>
                <a:ea typeface="黑体" pitchFamily="49" charset="-122"/>
              </a:rPr>
              <a:t> toy , under, for, box </a:t>
            </a:r>
            <a:endParaRPr lang="en-US" altLang="zh-CN" sz="2400" b="1" dirty="0">
              <a:latin typeface="Times New Roman" pitchFamily="18" charset="0"/>
              <a:ea typeface="黑体" pitchFamily="49" charset="-122"/>
            </a:endParaRPr>
          </a:p>
          <a:p>
            <a:pPr marL="0" marR="0" lvl="0" indent="0" defTabSz="457200">
              <a:lnSpc>
                <a:spcPct val="200000"/>
              </a:lnSpc>
            </a:pPr>
            <a:r>
              <a:rPr lang="zh-CN" altLang="en-US" sz="2400" b="1" spc="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重点句式：</a:t>
            </a:r>
            <a:r>
              <a:rPr lang="en-US" altLang="zh-CN" sz="2400" b="1" spc="0" dirty="0">
                <a:latin typeface="Times New Roman" pitchFamily="18" charset="0"/>
                <a:ea typeface="黑体" pitchFamily="49" charset="-122"/>
              </a:rPr>
              <a:t> —Where is my toy </a:t>
            </a:r>
            <a:r>
              <a:rPr lang="zh-CN" altLang="en-US" sz="2400" b="1" spc="0" dirty="0">
                <a:latin typeface="Times New Roman" pitchFamily="18" charset="0"/>
                <a:ea typeface="黑体" pitchFamily="49" charset="-122"/>
              </a:rPr>
              <a:t>？ </a:t>
            </a:r>
            <a:endParaRPr lang="en-US" altLang="zh-CN" sz="2400" b="1" dirty="0">
              <a:latin typeface="Times New Roman" pitchFamily="18" charset="0"/>
              <a:ea typeface="黑体" pitchFamily="49" charset="-122"/>
            </a:endParaRPr>
          </a:p>
          <a:p>
            <a:pPr marL="0" marR="0" lvl="0" indent="1608455" defTabSz="457200">
              <a:lnSpc>
                <a:spcPct val="200000"/>
              </a:lnSpc>
            </a:pPr>
            <a:r>
              <a:rPr lang="en-US" altLang="zh-CN" sz="2400" b="1" spc="0" dirty="0">
                <a:latin typeface="Times New Roman" pitchFamily="18" charset="0"/>
                <a:ea typeface="黑体" pitchFamily="49" charset="-122"/>
              </a:rPr>
              <a:t>—It’s in the bag. </a:t>
            </a:r>
            <a:endParaRPr lang="en-US" altLang="zh-CN" sz="2400" b="1" dirty="0"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1506" name="矩形 23"/>
          <p:cNvSpPr/>
          <p:nvPr/>
        </p:nvSpPr>
        <p:spPr>
          <a:xfrm>
            <a:off x="935038" y="1851025"/>
            <a:ext cx="446088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507" name="矩形 24"/>
          <p:cNvSpPr/>
          <p:nvPr/>
        </p:nvSpPr>
        <p:spPr>
          <a:xfrm>
            <a:off x="935038" y="3360738"/>
            <a:ext cx="446088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508" name="TextBox 2"/>
          <p:cNvSpPr txBox="1">
            <a:spLocks noChangeArrowheads="1"/>
          </p:cNvSpPr>
          <p:nvPr/>
        </p:nvSpPr>
        <p:spPr bwMode="auto">
          <a:xfrm>
            <a:off x="950913" y="1765300"/>
            <a:ext cx="7769225" cy="227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355600" marR="0" lvl="0" indent="-355600" defTabSz="457200">
              <a:lnSpc>
                <a:spcPts val="4000"/>
              </a:lnSpc>
            </a:pPr>
            <a:r>
              <a:rPr lang="en-US" altLang="zh-CN" sz="2800" b="1" spc="0">
                <a:latin typeface="Times New Roman" pitchFamily="18" charset="0"/>
                <a:ea typeface="黑体" pitchFamily="49" charset="-122"/>
              </a:rPr>
              <a:t>1  </a:t>
            </a:r>
            <a:r>
              <a:rPr lang="zh-CN" altLang="en-US" sz="2800" b="1" spc="0">
                <a:latin typeface="Times New Roman" pitchFamily="18" charset="0"/>
                <a:ea typeface="黑体" pitchFamily="49" charset="-122"/>
              </a:rPr>
              <a:t>熟记本节课所学的句型、短语和单词，必须会听、说、读、写。</a:t>
            </a:r>
            <a:endParaRPr lang="en-US" altLang="zh-CN" sz="2800" b="1">
              <a:latin typeface="Times New Roman" pitchFamily="18" charset="0"/>
              <a:ea typeface="黑体" pitchFamily="49" charset="-122"/>
            </a:endParaRPr>
          </a:p>
          <a:p>
            <a:pPr marL="0" marR="0" lvl="0" indent="0" defTabSz="457200">
              <a:lnSpc>
                <a:spcPts val="9000"/>
              </a:lnSpc>
            </a:pPr>
            <a:r>
              <a:rPr lang="en-US" altLang="zh-CN" sz="2800" b="1" spc="0">
                <a:latin typeface="Times New Roman" pitchFamily="18" charset="0"/>
                <a:ea typeface="黑体" pitchFamily="49" charset="-122"/>
              </a:rPr>
              <a:t>2  </a:t>
            </a:r>
            <a:r>
              <a:rPr lang="zh-CN" altLang="en-US" sz="2800" b="1" spc="0">
                <a:latin typeface="Times New Roman" pitchFamily="18" charset="0"/>
                <a:ea typeface="黑体" pitchFamily="49" charset="-122"/>
              </a:rPr>
              <a:t>将</a:t>
            </a:r>
            <a:r>
              <a:rPr lang="en-US" altLang="zh-CN" sz="2800" b="1" spc="0">
                <a:latin typeface="Times New Roman" pitchFamily="18" charset="0"/>
                <a:ea typeface="黑体" pitchFamily="49" charset="-122"/>
              </a:rPr>
              <a:t>Listen</a:t>
            </a:r>
            <a:r>
              <a:rPr lang="zh-CN" altLang="en-US" sz="2800" b="1" spc="0">
                <a:latin typeface="Times New Roman" pitchFamily="18" charset="0"/>
                <a:ea typeface="黑体" pitchFamily="49" charset="-122"/>
              </a:rPr>
              <a:t>，</a:t>
            </a:r>
            <a:r>
              <a:rPr lang="en-US" altLang="zh-CN" sz="2800" b="1" spc="0">
                <a:latin typeface="Times New Roman" pitchFamily="18" charset="0"/>
                <a:ea typeface="黑体" pitchFamily="49" charset="-122"/>
              </a:rPr>
              <a:t>point and say</a:t>
            </a:r>
            <a:r>
              <a:rPr lang="zh-CN" altLang="en-US" sz="2800" b="1" spc="0">
                <a:latin typeface="Times New Roman" pitchFamily="18" charset="0"/>
                <a:ea typeface="黑体" pitchFamily="49" charset="-122"/>
              </a:rPr>
              <a:t>的对话朗读流利。</a:t>
            </a:r>
            <a:endParaRPr lang="zh-CN" altLang="en-US" sz="2800" b="1"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2"/>
          <p:cNvSpPr/>
          <p:nvPr/>
        </p:nvSpPr>
        <p:spPr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>
              <a:latin typeface="Calibri" pitchFamily="34" charset="0"/>
            </a:endParaRPr>
          </a:p>
        </p:txBody>
      </p:sp>
      <p:pic>
        <p:nvPicPr>
          <p:cNvPr id="4098" name="Picture 16" descr="C:\Users\Administrator\Desktop\小学点拨课件副本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375" y="328613"/>
            <a:ext cx="2724150" cy="7143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099" name="Picture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7350" y="1616075"/>
            <a:ext cx="1887538" cy="30829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100" name="Picture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2113" y="1616075"/>
            <a:ext cx="1525587" cy="30829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101" name="Picture 1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7750" y="1544638"/>
            <a:ext cx="1504950" cy="315436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102" name="TextBox 3"/>
          <p:cNvSpPr/>
          <p:nvPr/>
        </p:nvSpPr>
        <p:spPr>
          <a:xfrm>
            <a:off x="3092450" y="5122863"/>
            <a:ext cx="374491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800" b="1">
                <a:latin typeface="Times New Roman" pitchFamily="18" charset="0"/>
              </a:rPr>
              <a:t>Where is the cat?</a:t>
            </a:r>
            <a:endParaRPr lang="zh-CN" altLang="en-US" sz="2800" b="1">
              <a:latin typeface="Times New Roman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4"/>
          <p:cNvSpPr/>
          <p:nvPr/>
        </p:nvSpPr>
        <p:spPr>
          <a:xfrm>
            <a:off x="0" y="0"/>
            <a:ext cx="9144000" cy="53832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B7E0EC"/>
              </a:gs>
            </a:gsLst>
            <a:lin ang="0"/>
          </a:gra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2530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846638"/>
            <a:ext cx="9144000" cy="201136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2531" name="Picture 39" descr="구름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2532" name="Picture 40" descr="구름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2533" name="Oval 17"/>
          <p:cNvSpPr/>
          <p:nvPr/>
        </p:nvSpPr>
        <p:spPr>
          <a:xfrm>
            <a:off x="2371725" y="5734050"/>
            <a:ext cx="4398963" cy="898525"/>
          </a:xfrm>
          <a:prstGeom prst="ellipse">
            <a:avLst/>
          </a:prstGeom>
          <a:gradFill rotWithShape="1">
            <a:gsLst>
              <a:gs pos="0">
                <a:srgbClr val="0E320D"/>
              </a:gs>
              <a:gs pos="100000">
                <a:srgbClr val="1F6B1B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ko-KR" altLang="en-US">
              <a:latin typeface="Calibri" pitchFamily="34" charset="0"/>
              <a:ea typeface="Malgun Gothic" panose="020B0503020000020004" pitchFamily="34" charset="-127"/>
            </a:endParaRPr>
          </a:p>
        </p:txBody>
      </p:sp>
      <p:sp>
        <p:nvSpPr>
          <p:cNvPr id="22534" name="矩形 3"/>
          <p:cNvSpPr/>
          <p:nvPr/>
        </p:nvSpPr>
        <p:spPr>
          <a:xfrm>
            <a:off x="5580063" y="6553200"/>
            <a:ext cx="217487" cy="261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1100">
                <a:solidFill>
                  <a:srgbClr val="414141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22535" name="矩形 12"/>
          <p:cNvSpPr/>
          <p:nvPr/>
        </p:nvSpPr>
        <p:spPr>
          <a:xfrm>
            <a:off x="1929002" y="1329274"/>
            <a:ext cx="5285999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all" spc="0" normalizeH="0" baseline="0" noProof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n-lt"/>
                <a:ea typeface="宋体" pitchFamily="2" charset="-122"/>
                <a:cs typeface="+mn-cs"/>
              </a:rPr>
              <a:t>Thank you! </a:t>
            </a:r>
            <a:endParaRPr kumimoji="0" lang="zh-CN" altLang="en-US" sz="7200" b="1" i="0" u="none" strike="noStrike" kern="1200" cap="all" spc="0" normalizeH="0" baseline="0" noProof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6" y="4392141"/>
            <a:ext cx="7247667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kern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kern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kern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kern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>
              <a:solidFill>
                <a:srgbClr val="005397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5" y="3097345"/>
            <a:ext cx="4103687" cy="119575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可以在下列情况使用</a:t>
            </a:r>
            <a:endParaRPr lang="zh-CN" altLang="en-US" sz="120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个</a:t>
            </a:r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人学习、研究。</a:t>
            </a: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19575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不可以在以下情况使用</a:t>
            </a:r>
            <a:endParaRPr lang="zh-CN" altLang="en-US" sz="1050" b="1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任何形式的在线付费下载。</a:t>
            </a: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刻录光碟销售。</a:t>
            </a:r>
            <a:endParaRPr lang="zh-CN" altLang="en-GB" sz="120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105" y="356244"/>
            <a:ext cx="5919787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12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8"/>
          <p:cNvSpPr txBox="1"/>
          <p:nvPr/>
        </p:nvSpPr>
        <p:spPr>
          <a:xfrm>
            <a:off x="2115596" y="257110"/>
            <a:ext cx="5398978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/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R="0" lvl="0" defTabSz="4572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strike="noStrike" kern="1200" cap="none" spc="-300" normalizeH="0" baseline="0" noProof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 panose="020B0A04020102020204"/>
              </a:rPr>
              <a:t>1. Listen</a:t>
            </a:r>
            <a:r>
              <a:rPr kumimoji="1" lang="zh-CN" altLang="en-US" sz="3600" strike="noStrike" kern="1200" cap="none" spc="-300" normalizeH="0" baseline="0" noProof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 panose="020B0A04020102020204"/>
              </a:rPr>
              <a:t>，</a:t>
            </a:r>
            <a:r>
              <a:rPr kumimoji="1" lang="en-US" altLang="zh-CN" sz="3600" strike="noStrike" kern="1200" cap="none" spc="-300" normalizeH="0" baseline="0" noProof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 panose="020B0A04020102020204"/>
              </a:rPr>
              <a:t>point and say.</a:t>
            </a:r>
            <a:endParaRPr kumimoji="1" lang="zh-CN" altLang="en-US" sz="3600" strike="noStrike" kern="1200" cap="none" spc="-300" normalizeH="0" baseline="0" noProof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/>
              <a:ea typeface="+mn-ea"/>
              <a:cs typeface="Arial Black" panose="020B0A04020102020204"/>
            </a:endParaRPr>
          </a:p>
        </p:txBody>
      </p:sp>
      <p:pic>
        <p:nvPicPr>
          <p:cNvPr id="5122" name="Picture 2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1688" y="5302250"/>
            <a:ext cx="2116137" cy="666750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5123" name="组合 1"/>
          <p:cNvGrpSpPr/>
          <p:nvPr/>
        </p:nvGrpSpPr>
        <p:grpSpPr>
          <a:xfrm>
            <a:off x="1019175" y="1498600"/>
            <a:ext cx="7288213" cy="3513138"/>
            <a:chOff x="1019175" y="1498600"/>
            <a:chExt cx="7288213" cy="3513138"/>
          </a:xfrm>
        </p:grpSpPr>
        <p:pic>
          <p:nvPicPr>
            <p:cNvPr id="5124" name="Picture 1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9175" y="1498600"/>
              <a:ext cx="7288213" cy="3513138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5125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91845" y="1569850"/>
              <a:ext cx="1447001" cy="555831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5126" name="Pictur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9414" y="4304756"/>
              <a:ext cx="1318161" cy="635392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5127" name="Picture 14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4262" y="4312324"/>
              <a:ext cx="142875" cy="32385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5128" name="Picture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97337" y="3522444"/>
              <a:ext cx="1542206" cy="538915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5129" name="Picture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44540" y="1855113"/>
              <a:ext cx="2125683" cy="64770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5130" name="TextBox 3"/>
          <p:cNvSpPr/>
          <p:nvPr/>
        </p:nvSpPr>
        <p:spPr>
          <a:xfrm>
            <a:off x="2068513" y="1509713"/>
            <a:ext cx="166052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000" b="1">
                <a:latin typeface="Times New Roman" pitchFamily="18" charset="0"/>
              </a:rPr>
              <a:t>Where is my toy?</a:t>
            </a:r>
            <a:endParaRPr lang="zh-CN" altLang="en-US" sz="2000" b="1">
              <a:latin typeface="Times New Roman" pitchFamily="18" charset="0"/>
              <a:ea typeface="Times New Roman" panose="02020603050405020304" pitchFamily="18" charset="0"/>
            </a:endParaRPr>
          </a:p>
        </p:txBody>
      </p:sp>
      <p:sp>
        <p:nvSpPr>
          <p:cNvPr id="5131" name="TextBox 19"/>
          <p:cNvSpPr/>
          <p:nvPr/>
        </p:nvSpPr>
        <p:spPr>
          <a:xfrm>
            <a:off x="1403350" y="4279900"/>
            <a:ext cx="166211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000" b="1">
                <a:latin typeface="Times New Roman" pitchFamily="18" charset="0"/>
              </a:rPr>
              <a:t>It’s in the bag.</a:t>
            </a:r>
            <a:endParaRPr lang="zh-CN" altLang="en-US" sz="2000" b="1">
              <a:latin typeface="Times New Roman" pitchFamily="18" charset="0"/>
              <a:ea typeface="Times New Roman" panose="02020603050405020304" pitchFamily="18" charset="0"/>
            </a:endParaRPr>
          </a:p>
        </p:txBody>
      </p:sp>
      <p:sp>
        <p:nvSpPr>
          <p:cNvPr id="5132" name="TextBox 20"/>
          <p:cNvSpPr/>
          <p:nvPr/>
        </p:nvSpPr>
        <p:spPr>
          <a:xfrm>
            <a:off x="6032500" y="1804988"/>
            <a:ext cx="2268538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000" b="1">
                <a:latin typeface="Times New Roman" pitchFamily="18" charset="0"/>
              </a:rPr>
              <a:t>Oh</a:t>
            </a:r>
            <a:r>
              <a:rPr lang="zh-CN" altLang="en-US" sz="2000" b="1">
                <a:latin typeface="Times New Roman" pitchFamily="18" charset="0"/>
              </a:rPr>
              <a:t>！ </a:t>
            </a:r>
            <a:r>
              <a:rPr lang="en-US" altLang="zh-CN" sz="2000" b="1">
                <a:latin typeface="Times New Roman" pitchFamily="18" charset="0"/>
              </a:rPr>
              <a:t>It’s under the cat.</a:t>
            </a:r>
            <a:endParaRPr lang="zh-CN" altLang="en-US" sz="2000" b="1">
              <a:latin typeface="Times New Roman" pitchFamily="18" charset="0"/>
              <a:ea typeface="Times New Roman" panose="02020603050405020304" pitchFamily="18" charset="0"/>
            </a:endParaRPr>
          </a:p>
        </p:txBody>
      </p:sp>
      <p:sp>
        <p:nvSpPr>
          <p:cNvPr id="5133" name="TextBox 21"/>
          <p:cNvSpPr/>
          <p:nvPr/>
        </p:nvSpPr>
        <p:spPr>
          <a:xfrm>
            <a:off x="4584700" y="3438525"/>
            <a:ext cx="166211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000" b="1">
                <a:latin typeface="Times New Roman" pitchFamily="18" charset="0"/>
              </a:rPr>
              <a:t>Where is the bag?</a:t>
            </a:r>
            <a:endParaRPr lang="zh-CN" altLang="en-US" sz="2000" b="1">
              <a:latin typeface="Times New Roman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6146" name="文本框 17"/>
          <p:cNvSpPr/>
          <p:nvPr/>
        </p:nvSpPr>
        <p:spPr>
          <a:xfrm>
            <a:off x="2814638" y="1558925"/>
            <a:ext cx="5649912" cy="1130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—Where is my toy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？我的玩具在哪里？ 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—It’s in the bag.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它在书包里。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6147" name="圆角矩形 18"/>
          <p:cNvSpPr/>
          <p:nvPr/>
        </p:nvSpPr>
        <p:spPr>
          <a:xfrm>
            <a:off x="993775" y="1685925"/>
            <a:ext cx="1778000" cy="449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3C7D4"/>
              </a:gs>
              <a:gs pos="100000">
                <a:schemeClr val="bg1"/>
              </a:gs>
            </a:gsLst>
            <a:lin ang="0"/>
          </a:gradFill>
          <a:ln>
            <a:solidFill>
              <a:srgbClr val="ECADC4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148" name="文本框 19"/>
          <p:cNvSpPr/>
          <p:nvPr/>
        </p:nvSpPr>
        <p:spPr>
          <a:xfrm>
            <a:off x="1373188" y="1666875"/>
            <a:ext cx="1487487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知识点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 1</a:t>
            </a:r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149" name="图片 9" descr="book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213" y="1577975"/>
            <a:ext cx="1087437" cy="6667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6150" name="矩形 1"/>
          <p:cNvSpPr/>
          <p:nvPr/>
        </p:nvSpPr>
        <p:spPr>
          <a:xfrm>
            <a:off x="1878013" y="3638550"/>
            <a:ext cx="4886325" cy="63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7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I like toys.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我喜欢玩具。</a:t>
            </a:r>
          </a:p>
        </p:txBody>
      </p:sp>
      <p:sp>
        <p:nvSpPr>
          <p:cNvPr id="6151" name="矩形 1"/>
          <p:cNvSpPr/>
          <p:nvPr/>
        </p:nvSpPr>
        <p:spPr>
          <a:xfrm>
            <a:off x="887413" y="3800475"/>
            <a:ext cx="110807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例句：</a:t>
            </a:r>
            <a:endParaRPr lang="zh-CN" altLang="en-US" b="1">
              <a:ea typeface="黑体" pitchFamily="49" charset="-122"/>
            </a:endParaRPr>
          </a:p>
        </p:txBody>
      </p:sp>
      <p:sp>
        <p:nvSpPr>
          <p:cNvPr id="6152" name="文本框 17"/>
          <p:cNvSpPr/>
          <p:nvPr/>
        </p:nvSpPr>
        <p:spPr>
          <a:xfrm>
            <a:off x="847725" y="2794000"/>
            <a:ext cx="5649913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toy /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tɔɪ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n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．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(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名词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玩具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6153" name="TextBox 8"/>
          <p:cNvSpPr/>
          <p:nvPr/>
        </p:nvSpPr>
        <p:spPr>
          <a:xfrm>
            <a:off x="2728913" y="4483100"/>
            <a:ext cx="5773737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20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有个 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boy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（男孩），玩着 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toy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（玩具），心中 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joy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（喜悦）。</a:t>
            </a:r>
          </a:p>
        </p:txBody>
      </p:sp>
      <p:grpSp>
        <p:nvGrpSpPr>
          <p:cNvPr id="6154" name="组合 2"/>
          <p:cNvGrpSpPr/>
          <p:nvPr/>
        </p:nvGrpSpPr>
        <p:grpSpPr>
          <a:xfrm>
            <a:off x="860425" y="4711700"/>
            <a:ext cx="1843088" cy="461963"/>
            <a:chOff x="398463" y="4005263"/>
            <a:chExt cx="1843919" cy="461088"/>
          </a:xfrm>
        </p:grpSpPr>
        <p:sp>
          <p:nvSpPr>
            <p:cNvPr id="6155" name="TextBox 10"/>
            <p:cNvSpPr/>
            <p:nvPr/>
          </p:nvSpPr>
          <p:spPr>
            <a:xfrm>
              <a:off x="714374" y="4005263"/>
              <a:ext cx="1528008" cy="4610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/>
              <a:r>
                <a:rPr lang="zh-CN" altLang="en-US" sz="24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ea typeface="黑体" pitchFamily="49" charset="-122"/>
              </a:endParaRPr>
            </a:p>
          </p:txBody>
        </p:sp>
        <p:pic>
          <p:nvPicPr>
            <p:cNvPr id="6156" name="图片 29" descr="花盆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8463" y="4052825"/>
              <a:ext cx="323850" cy="36830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fill="hold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build="p"/>
      <p:bldP spid="61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7170" name="矩形 1"/>
          <p:cNvSpPr/>
          <p:nvPr/>
        </p:nvSpPr>
        <p:spPr>
          <a:xfrm>
            <a:off x="3041650" y="2462213"/>
            <a:ext cx="4886325" cy="63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7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Where is+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单个物品？</a:t>
            </a:r>
          </a:p>
        </p:txBody>
      </p:sp>
      <p:sp>
        <p:nvSpPr>
          <p:cNvPr id="7171" name="矩形 1"/>
          <p:cNvSpPr/>
          <p:nvPr/>
        </p:nvSpPr>
        <p:spPr>
          <a:xfrm>
            <a:off x="887413" y="2624138"/>
            <a:ext cx="2351087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问句句型结构：</a:t>
            </a:r>
            <a:endParaRPr lang="zh-CN" altLang="en-US" b="1">
              <a:ea typeface="黑体" pitchFamily="49" charset="-122"/>
            </a:endParaRPr>
          </a:p>
        </p:txBody>
      </p:sp>
      <p:sp>
        <p:nvSpPr>
          <p:cNvPr id="7172" name="文本框 17"/>
          <p:cNvSpPr/>
          <p:nvPr/>
        </p:nvSpPr>
        <p:spPr>
          <a:xfrm>
            <a:off x="887413" y="1746250"/>
            <a:ext cx="5649912" cy="576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询问某物在哪里的问句及回答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7173" name="矩形 1"/>
          <p:cNvSpPr/>
          <p:nvPr/>
        </p:nvSpPr>
        <p:spPr>
          <a:xfrm>
            <a:off x="1876425" y="3276600"/>
            <a:ext cx="4886325" cy="63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7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It’s +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方位词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+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其他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7174" name="矩形 1"/>
          <p:cNvSpPr/>
          <p:nvPr/>
        </p:nvSpPr>
        <p:spPr>
          <a:xfrm>
            <a:off x="885825" y="3438525"/>
            <a:ext cx="110807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回答：</a:t>
            </a:r>
            <a:endParaRPr lang="zh-CN" altLang="en-US" b="1">
              <a:ea typeface="黑体" pitchFamily="49" charset="-122"/>
            </a:endParaRPr>
          </a:p>
        </p:txBody>
      </p:sp>
      <p:sp>
        <p:nvSpPr>
          <p:cNvPr id="7175" name="矩形 1"/>
          <p:cNvSpPr/>
          <p:nvPr/>
        </p:nvSpPr>
        <p:spPr>
          <a:xfrm>
            <a:off x="1887538" y="4071938"/>
            <a:ext cx="5843587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—Where is my pencil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？ 我的铅笔在哪里？</a:t>
            </a:r>
          </a:p>
          <a:p>
            <a:pPr marL="0" lvl="0" indent="0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—It’s in your bag.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它在你的书包里。</a:t>
            </a:r>
          </a:p>
        </p:txBody>
      </p:sp>
      <p:sp>
        <p:nvSpPr>
          <p:cNvPr id="7176" name="矩形 1"/>
          <p:cNvSpPr/>
          <p:nvPr/>
        </p:nvSpPr>
        <p:spPr>
          <a:xfrm>
            <a:off x="896938" y="4310063"/>
            <a:ext cx="110807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例句：</a:t>
            </a:r>
            <a:endParaRPr lang="zh-CN" altLang="en-US" b="1">
              <a:ea typeface="黑体" pitchFamily="49" charset="-122"/>
            </a:endParaRPr>
          </a:p>
        </p:txBody>
      </p:sp>
      <p:pic>
        <p:nvPicPr>
          <p:cNvPr id="717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176000" y="111252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 fill="hold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  <p:bldP spid="7173" grpId="0" build="p"/>
      <p:bldP spid="717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194" name="文本框 17"/>
          <p:cNvSpPr/>
          <p:nvPr/>
        </p:nvSpPr>
        <p:spPr>
          <a:xfrm>
            <a:off x="3025775" y="1782763"/>
            <a:ext cx="5721350" cy="576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under /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ʌndə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(r)/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prep.(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介词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下面 </a:t>
            </a:r>
          </a:p>
        </p:txBody>
      </p:sp>
      <p:sp>
        <p:nvSpPr>
          <p:cNvPr id="8195" name="圆角矩形 18"/>
          <p:cNvSpPr/>
          <p:nvPr/>
        </p:nvSpPr>
        <p:spPr>
          <a:xfrm>
            <a:off x="1171575" y="1919288"/>
            <a:ext cx="1778000" cy="4492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3C7D4"/>
              </a:gs>
              <a:gs pos="100000">
                <a:schemeClr val="bg1"/>
              </a:gs>
            </a:gsLst>
            <a:lin ang="0"/>
          </a:gradFill>
          <a:ln>
            <a:solidFill>
              <a:srgbClr val="ECADC4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8196" name="文本框 19"/>
          <p:cNvSpPr/>
          <p:nvPr/>
        </p:nvSpPr>
        <p:spPr>
          <a:xfrm>
            <a:off x="1477963" y="1889125"/>
            <a:ext cx="1471612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知识点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 2</a:t>
            </a:r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197" name="TextBox 8"/>
          <p:cNvSpPr/>
          <p:nvPr/>
        </p:nvSpPr>
        <p:spPr>
          <a:xfrm>
            <a:off x="1951038" y="3206750"/>
            <a:ext cx="6959600" cy="576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</a:rPr>
              <a:t>It’s under the chair. 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它在椅子下面。</a:t>
            </a:r>
          </a:p>
        </p:txBody>
      </p:sp>
      <p:pic>
        <p:nvPicPr>
          <p:cNvPr id="8198" name="图片 9" descr="book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113" y="1816100"/>
            <a:ext cx="1087437" cy="6667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199" name="矩形 1"/>
          <p:cNvSpPr/>
          <p:nvPr/>
        </p:nvSpPr>
        <p:spPr>
          <a:xfrm>
            <a:off x="906463" y="3330575"/>
            <a:ext cx="1112837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例句：</a:t>
            </a:r>
            <a:endParaRPr lang="zh-CN" altLang="en-US">
              <a:ea typeface="黑体" pitchFamily="49" charset="-122"/>
            </a:endParaRPr>
          </a:p>
        </p:txBody>
      </p:sp>
      <p:sp>
        <p:nvSpPr>
          <p:cNvPr id="8200" name="矩形 2"/>
          <p:cNvSpPr/>
          <p:nvPr/>
        </p:nvSpPr>
        <p:spPr>
          <a:xfrm>
            <a:off x="901700" y="4260850"/>
            <a:ext cx="110807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短语：</a:t>
            </a:r>
            <a:endParaRPr lang="zh-CN" altLang="en-US" b="1">
              <a:ea typeface="黑体" pitchFamily="49" charset="-122"/>
            </a:endParaRPr>
          </a:p>
        </p:txBody>
      </p:sp>
      <p:sp>
        <p:nvSpPr>
          <p:cNvPr id="8201" name="矩形 1"/>
          <p:cNvSpPr/>
          <p:nvPr/>
        </p:nvSpPr>
        <p:spPr>
          <a:xfrm>
            <a:off x="1966913" y="4148138"/>
            <a:ext cx="5603875" cy="576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under the tree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在树下</a:t>
            </a:r>
          </a:p>
        </p:txBody>
      </p:sp>
      <p:sp>
        <p:nvSpPr>
          <p:cNvPr id="8202" name="矩形 1"/>
          <p:cNvSpPr/>
          <p:nvPr/>
        </p:nvSpPr>
        <p:spPr>
          <a:xfrm>
            <a:off x="839788" y="5202238"/>
            <a:ext cx="204152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3333FF"/>
                </a:solidFill>
                <a:latin typeface="Times New Roman" pitchFamily="18" charset="0"/>
                <a:ea typeface="黑体" pitchFamily="49" charset="-122"/>
              </a:rPr>
              <a:t>联想记忆法：</a:t>
            </a:r>
            <a:endParaRPr lang="zh-CN" altLang="en-US">
              <a:ea typeface="黑体" pitchFamily="49" charset="-122"/>
            </a:endParaRPr>
          </a:p>
        </p:txBody>
      </p:sp>
      <p:sp>
        <p:nvSpPr>
          <p:cNvPr id="8203" name="矩形 1"/>
          <p:cNvSpPr/>
          <p:nvPr/>
        </p:nvSpPr>
        <p:spPr>
          <a:xfrm>
            <a:off x="2703513" y="5092700"/>
            <a:ext cx="490855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on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在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……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上面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in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在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……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里面</a:t>
            </a:r>
            <a:endParaRPr lang="en-US" altLang="zh-CN" sz="2400" b="1" dirty="0">
              <a:solidFill>
                <a:srgbClr val="00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 fill="hold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uild="p"/>
      <p:bldP spid="8201" grpId="0" build="p"/>
      <p:bldP spid="820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8"/>
          <p:cNvSpPr txBox="1"/>
          <p:nvPr/>
        </p:nvSpPr>
        <p:spPr>
          <a:xfrm>
            <a:off x="2042784" y="-54138"/>
            <a:ext cx="5660524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/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R="0" lvl="0" algn="ctr" defTabSz="4572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strike="noStrike" kern="1200" cap="none" spc="-300" normalizeH="0" baseline="0" noProof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 panose="020B0A04020102020204"/>
              </a:rPr>
              <a:t>2. Listen</a:t>
            </a:r>
            <a:r>
              <a:rPr kumimoji="1" lang="zh-CN" altLang="en-US" sz="3200" strike="noStrike" kern="1200" cap="none" spc="-300" normalizeH="0" baseline="0" noProof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 panose="020B0A04020102020204"/>
              </a:rPr>
              <a:t>，</a:t>
            </a:r>
            <a:r>
              <a:rPr kumimoji="1" lang="en-US" altLang="zh-CN" sz="3200" strike="noStrike" kern="1200" cap="none" spc="-300" normalizeH="0" baseline="0" noProof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 panose="020B0A04020102020204"/>
              </a:rPr>
              <a:t>point and find “in</a:t>
            </a:r>
            <a:r>
              <a:rPr kumimoji="1" lang="zh-CN" altLang="en-US" sz="3200" strike="noStrike" kern="1200" cap="none" spc="-300" normalizeH="0" baseline="0" noProof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 panose="020B0A04020102020204"/>
              </a:rPr>
              <a:t>，</a:t>
            </a:r>
          </a:p>
          <a:p>
            <a:pPr marR="0" lvl="0" algn="ctr" defTabSz="4572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strike="noStrike" kern="1200" cap="none" spc="-300" normalizeH="0" baseline="0" noProof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 panose="020B0A04020102020204"/>
              </a:rPr>
              <a:t>on</a:t>
            </a:r>
            <a:r>
              <a:rPr kumimoji="1" lang="zh-CN" altLang="en-US" sz="3200" strike="noStrike" kern="1200" cap="none" spc="-300" normalizeH="0" baseline="0" noProof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 panose="020B0A04020102020204"/>
              </a:rPr>
              <a:t>，</a:t>
            </a:r>
            <a:r>
              <a:rPr kumimoji="1" lang="en-US" altLang="zh-CN" sz="3200" strike="noStrike" kern="1200" cap="none" spc="-300" normalizeH="0" baseline="0" noProof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 panose="020B0A04020102020204"/>
              </a:rPr>
              <a:t>behind</a:t>
            </a:r>
            <a:r>
              <a:rPr kumimoji="1" lang="zh-CN" altLang="en-US" sz="3200" strike="noStrike" kern="1200" cap="none" spc="-300" normalizeH="0" baseline="0" noProof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 panose="020B0A04020102020204"/>
              </a:rPr>
              <a:t>，</a:t>
            </a:r>
            <a:r>
              <a:rPr kumimoji="1" lang="en-US" altLang="zh-CN" sz="3200" strike="noStrike" kern="1200" cap="none" spc="-300" normalizeH="0" baseline="0" noProof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 panose="020B0A04020102020204"/>
              </a:rPr>
              <a:t>under”</a:t>
            </a:r>
            <a:r>
              <a:rPr kumimoji="1" lang="zh-CN" altLang="en-US" sz="3200" strike="noStrike" kern="1200" cap="none" spc="-300" normalizeH="0" baseline="0" noProof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 panose="020B0A04020102020204"/>
              </a:rPr>
              <a:t>．</a:t>
            </a:r>
          </a:p>
        </p:txBody>
      </p:sp>
      <p:pic>
        <p:nvPicPr>
          <p:cNvPr id="9218" name="Picture 2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1688" y="5619750"/>
            <a:ext cx="2116137" cy="66675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219" name="Picture 3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8625" y="1439863"/>
            <a:ext cx="5692775" cy="37719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242" name="文本框 17"/>
          <p:cNvSpPr/>
          <p:nvPr/>
        </p:nvSpPr>
        <p:spPr>
          <a:xfrm>
            <a:off x="3160713" y="1703388"/>
            <a:ext cx="5543550" cy="576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for /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fɔ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ː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r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prep.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（介词）为，给，对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0243" name="圆角矩形 18"/>
          <p:cNvSpPr/>
          <p:nvPr/>
        </p:nvSpPr>
        <p:spPr>
          <a:xfrm>
            <a:off x="1306513" y="1817688"/>
            <a:ext cx="1778000" cy="4492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3C7D4"/>
              </a:gs>
              <a:gs pos="100000">
                <a:schemeClr val="bg1"/>
              </a:gs>
            </a:gsLst>
            <a:lin ang="0"/>
          </a:gradFill>
          <a:ln>
            <a:solidFill>
              <a:srgbClr val="ECADC4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244" name="文本框 19"/>
          <p:cNvSpPr/>
          <p:nvPr/>
        </p:nvSpPr>
        <p:spPr>
          <a:xfrm>
            <a:off x="1612900" y="1787525"/>
            <a:ext cx="1471613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知识点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 3</a:t>
            </a:r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245" name="TextBox 8"/>
          <p:cNvSpPr/>
          <p:nvPr/>
        </p:nvSpPr>
        <p:spPr>
          <a:xfrm>
            <a:off x="1951038" y="2957513"/>
            <a:ext cx="6959600" cy="576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</a:rPr>
              <a:t>Here’s a book for you. 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这是一本给你的书。</a:t>
            </a:r>
          </a:p>
        </p:txBody>
      </p:sp>
      <p:pic>
        <p:nvPicPr>
          <p:cNvPr id="10246" name="图片 9" descr="book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050" y="1714500"/>
            <a:ext cx="1087438" cy="6667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247" name="矩形 1"/>
          <p:cNvSpPr/>
          <p:nvPr/>
        </p:nvSpPr>
        <p:spPr>
          <a:xfrm>
            <a:off x="906463" y="3081338"/>
            <a:ext cx="1112837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例句：</a:t>
            </a:r>
            <a:endParaRPr lang="zh-CN" altLang="en-US">
              <a:ea typeface="黑体" pitchFamily="49" charset="-122"/>
            </a:endParaRPr>
          </a:p>
        </p:txBody>
      </p:sp>
      <p:sp>
        <p:nvSpPr>
          <p:cNvPr id="10248" name="矩形 1"/>
          <p:cNvSpPr/>
          <p:nvPr/>
        </p:nvSpPr>
        <p:spPr>
          <a:xfrm>
            <a:off x="906463" y="3990975"/>
            <a:ext cx="29686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3333FF"/>
                </a:solidFill>
                <a:latin typeface="Times New Roman" pitchFamily="18" charset="0"/>
                <a:ea typeface="黑体" pitchFamily="49" charset="-122"/>
              </a:rPr>
              <a:t>同音异形词记忆法：</a:t>
            </a:r>
            <a:endParaRPr lang="zh-CN" altLang="en-US">
              <a:ea typeface="黑体" pitchFamily="49" charset="-122"/>
            </a:endParaRPr>
          </a:p>
        </p:txBody>
      </p:sp>
      <p:sp>
        <p:nvSpPr>
          <p:cNvPr id="10249" name="矩形 1"/>
          <p:cNvSpPr/>
          <p:nvPr/>
        </p:nvSpPr>
        <p:spPr>
          <a:xfrm>
            <a:off x="3684588" y="3751263"/>
            <a:ext cx="4908550" cy="219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将读音相同但拼写不同的单词归纳在一起记忆的方法。如：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for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（为，给，对）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—four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（四）</a:t>
            </a:r>
            <a:endParaRPr lang="en-US" altLang="zh-CN" sz="2400" b="1" dirty="0">
              <a:solidFill>
                <a:srgbClr val="00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 fill="hold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uild="p"/>
      <p:bldP spid="102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1266" name="文本框 17"/>
          <p:cNvSpPr/>
          <p:nvPr/>
        </p:nvSpPr>
        <p:spPr>
          <a:xfrm>
            <a:off x="3502025" y="1897063"/>
            <a:ext cx="3808413" cy="576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box / bɒks/ 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n.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（名词）盒子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67" name="圆角矩形 18"/>
          <p:cNvSpPr/>
          <p:nvPr/>
        </p:nvSpPr>
        <p:spPr>
          <a:xfrm>
            <a:off x="1704975" y="2038350"/>
            <a:ext cx="1778000" cy="449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3C7D4"/>
              </a:gs>
              <a:gs pos="100000">
                <a:schemeClr val="bg1"/>
              </a:gs>
            </a:gsLst>
            <a:lin ang="0"/>
          </a:gradFill>
          <a:ln>
            <a:solidFill>
              <a:srgbClr val="ECADC4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1268" name="文本框 19"/>
          <p:cNvSpPr/>
          <p:nvPr/>
        </p:nvSpPr>
        <p:spPr>
          <a:xfrm>
            <a:off x="1974850" y="2008188"/>
            <a:ext cx="150812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知识点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 4</a:t>
            </a:r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269" name="TextBox 8"/>
          <p:cNvSpPr/>
          <p:nvPr/>
        </p:nvSpPr>
        <p:spPr>
          <a:xfrm>
            <a:off x="2676525" y="3678238"/>
            <a:ext cx="4037013" cy="71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0" hangingPunct="0">
              <a:lnSpc>
                <a:spcPct val="20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</a:rPr>
              <a:t>pencil box 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文具盒</a:t>
            </a:r>
          </a:p>
        </p:txBody>
      </p:sp>
      <p:pic>
        <p:nvPicPr>
          <p:cNvPr id="11270" name="图片 9" descr="book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450" y="1939925"/>
            <a:ext cx="1087438" cy="6667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1271" name="矩形 2"/>
          <p:cNvSpPr/>
          <p:nvPr/>
        </p:nvSpPr>
        <p:spPr>
          <a:xfrm>
            <a:off x="1446213" y="3065463"/>
            <a:ext cx="1112837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例句：</a:t>
            </a:r>
            <a:endParaRPr lang="zh-CN" altLang="en-US">
              <a:ea typeface="黑体" pitchFamily="49" charset="-122"/>
            </a:endParaRPr>
          </a:p>
        </p:txBody>
      </p:sp>
      <p:sp>
        <p:nvSpPr>
          <p:cNvPr id="11272" name="矩形 3"/>
          <p:cNvSpPr/>
          <p:nvPr/>
        </p:nvSpPr>
        <p:spPr>
          <a:xfrm>
            <a:off x="1419225" y="3929063"/>
            <a:ext cx="14224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合成词：</a:t>
            </a:r>
            <a:endParaRPr lang="zh-CN" altLang="en-US" b="1">
              <a:ea typeface="黑体" pitchFamily="49" charset="-122"/>
            </a:endParaRPr>
          </a:p>
        </p:txBody>
      </p:sp>
      <p:sp>
        <p:nvSpPr>
          <p:cNvPr id="11273" name="矩形 5"/>
          <p:cNvSpPr/>
          <p:nvPr/>
        </p:nvSpPr>
        <p:spPr>
          <a:xfrm>
            <a:off x="2433638" y="2800350"/>
            <a:ext cx="6354762" cy="71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I have a box. 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我有一个盒子。</a:t>
            </a:r>
            <a:endParaRPr lang="en-US" altLang="zh-CN" sz="2400" b="1">
              <a:solidFill>
                <a:srgbClr val="00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74" name="TextBox 8"/>
          <p:cNvSpPr/>
          <p:nvPr/>
        </p:nvSpPr>
        <p:spPr>
          <a:xfrm>
            <a:off x="2728913" y="4700588"/>
            <a:ext cx="5773737" cy="1130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盒子，盒子，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box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；铅笔盒，铅笔盒，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pencil box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。</a:t>
            </a:r>
          </a:p>
        </p:txBody>
      </p:sp>
      <p:grpSp>
        <p:nvGrpSpPr>
          <p:cNvPr id="11275" name="组合 2"/>
          <p:cNvGrpSpPr/>
          <p:nvPr/>
        </p:nvGrpSpPr>
        <p:grpSpPr>
          <a:xfrm>
            <a:off x="860425" y="4830763"/>
            <a:ext cx="1843088" cy="461962"/>
            <a:chOff x="398463" y="4005263"/>
            <a:chExt cx="1843919" cy="461088"/>
          </a:xfrm>
        </p:grpSpPr>
        <p:sp>
          <p:nvSpPr>
            <p:cNvPr id="11276" name="TextBox 10"/>
            <p:cNvSpPr/>
            <p:nvPr/>
          </p:nvSpPr>
          <p:spPr>
            <a:xfrm>
              <a:off x="714374" y="4005263"/>
              <a:ext cx="1528008" cy="4610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/>
              <a:r>
                <a:rPr lang="zh-CN" altLang="en-US" sz="24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ea typeface="黑体" pitchFamily="49" charset="-122"/>
              </a:endParaRPr>
            </a:p>
          </p:txBody>
        </p:sp>
        <p:pic>
          <p:nvPicPr>
            <p:cNvPr id="11277" name="图片 29" descr="花盆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8463" y="4052825"/>
              <a:ext cx="323850" cy="36830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fill="hold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uild="p"/>
      <p:bldP spid="11273" grpId="0"/>
      <p:bldP spid="1127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1304</Words>
  <Application>Microsoft Office PowerPoint</Application>
  <PresentationFormat>全屏显示(4:3)</PresentationFormat>
  <Paragraphs>140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123</cp:lastModifiedBy>
  <cp:revision>3</cp:revision>
  <cp:lastPrinted>2021-02-09T07:21:40Z</cp:lastPrinted>
  <dcterms:created xsi:type="dcterms:W3CDTF">2021-02-09T07:21:40Z</dcterms:created>
  <dcterms:modified xsi:type="dcterms:W3CDTF">2022-07-26T01:48:59Z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