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352" r:id="rId5"/>
    <p:sldId id="397" r:id="rId6"/>
    <p:sldId id="407" r:id="rId7"/>
    <p:sldId id="378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370" r:id="rId17"/>
    <p:sldId id="416" r:id="rId18"/>
    <p:sldId id="371" r:id="rId19"/>
    <p:sldId id="396" r:id="rId20"/>
    <p:sldId id="268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7AF4BE56-0147-4B8C-8B80-534725FAB9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CB3AD2A4-262C-4E3A-969E-A1CD48F15E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29810D-CDF4-48BA-96CE-731F263FABDF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BD18BC5-8658-464E-AC59-1625130D7CC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4359" y="1275568"/>
            <a:ext cx="6122194" cy="1455814"/>
            <a:chOff x="1237719" y="1896587"/>
            <a:chExt cx="3548062" cy="194187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70" y="1896587"/>
              <a:ext cx="2496478" cy="677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7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1 Unit 2 </a:t>
              </a:r>
              <a:endParaRPr lang="en-US" altLang="zh-CN" sz="27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37719" y="3037919"/>
              <a:ext cx="3548062" cy="800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Don’t feed the fish!</a:t>
              </a:r>
              <a:endParaRPr lang="en-US" altLang="zh-CN" sz="33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2298" y="978694"/>
            <a:ext cx="4645819" cy="3301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1665685" y="2257425"/>
            <a:ext cx="809625" cy="140374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421607" y="4394597"/>
            <a:ext cx="42660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Don’t __________ here!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40819" y="4394597"/>
            <a:ext cx="96916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3300"/>
                </a:solidFill>
                <a:latin typeface="Times New Roman" panose="02020603050405020304" pitchFamily="18" charset="0"/>
              </a:rPr>
              <a:t>sing</a:t>
            </a:r>
            <a:endParaRPr lang="en-US" altLang="zh-CN" sz="27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9194" y="997744"/>
            <a:ext cx="4429125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2465785" y="2078831"/>
            <a:ext cx="1403747" cy="11334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331119" y="4400550"/>
            <a:ext cx="426601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Don’t __________ here!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853929" y="4377929"/>
            <a:ext cx="809625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talk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90613" y="916781"/>
            <a:ext cx="4429125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2940844" y="2336006"/>
            <a:ext cx="1727597" cy="172878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333500" y="4264819"/>
            <a:ext cx="396835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Don’t __________ here!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19388" y="4219575"/>
            <a:ext cx="991791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run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8675" y="997744"/>
            <a:ext cx="4429125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3420666" y="1302544"/>
            <a:ext cx="1295400" cy="118824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754856" y="4288632"/>
            <a:ext cx="513040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Don’t _______ </a:t>
            </a:r>
            <a:r>
              <a:rPr lang="zh-CN" altLang="en-US" sz="2700" b="1">
                <a:latin typeface="Times New Roman" panose="02020603050405020304" pitchFamily="18" charset="0"/>
              </a:rPr>
              <a:t>ball games</a:t>
            </a:r>
            <a:r>
              <a:rPr lang="en-US" altLang="zh-CN" sz="2700" b="1">
                <a:latin typeface="Times New Roman" panose="02020603050405020304" pitchFamily="18" charset="0"/>
              </a:rPr>
              <a:t> here!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996679" y="4242198"/>
            <a:ext cx="9120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play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7154" y="1785937"/>
            <a:ext cx="5549503" cy="287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055019" y="1051323"/>
            <a:ext cx="5272088" cy="57745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Make a poster of school rules!</a:t>
            </a:r>
            <a:endParaRPr lang="zh-CN" alt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3512" y="1518048"/>
            <a:ext cx="5282804" cy="322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33513" y="872729"/>
            <a:ext cx="1935956" cy="57745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sing!</a:t>
            </a:r>
            <a:endParaRPr lang="zh-CN" alt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9" name="文本框 7"/>
          <p:cNvSpPr txBox="1">
            <a:spLocks noChangeArrowheads="1"/>
          </p:cNvSpPr>
          <p:nvPr/>
        </p:nvSpPr>
        <p:spPr bwMode="auto">
          <a:xfrm>
            <a:off x="1768079" y="887016"/>
            <a:ext cx="6276975" cy="39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祈使句表示请求、建议、命令、禁止等。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肯定句：动词原形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eg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 Wear hat, please.  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否定句：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Don't +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动词原形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Don't walk on the grass.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Don't feed the fish.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Don't talk.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完成的配套练习。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28738" y="4296967"/>
            <a:ext cx="3011091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play ball games!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87617" y="4296967"/>
            <a:ext cx="29265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shout!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7300" y="1308498"/>
            <a:ext cx="6544866" cy="57745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3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is not permitted in the park? </a:t>
            </a:r>
            <a:endParaRPr lang="zh-CN" altLang="en-US" sz="33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1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8738" y="2469356"/>
            <a:ext cx="2163366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7616" y="2469356"/>
            <a:ext cx="2157413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57300" y="3745707"/>
            <a:ext cx="27146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feed the fish!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616179" y="3733801"/>
            <a:ext cx="29265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walk on the grass!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576" y="937023"/>
            <a:ext cx="6546056" cy="57745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3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is not permitted in the park? </a:t>
            </a:r>
            <a:endParaRPr lang="zh-CN" altLang="en-US" sz="33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4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7301" y="1906192"/>
            <a:ext cx="2564606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16179" y="1906192"/>
            <a:ext cx="236934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862013" y="956073"/>
            <a:ext cx="7633097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latin typeface="Times New Roman" panose="02020603050405020304" pitchFamily="18" charset="0"/>
              </a:rPr>
              <a:t>Game : I say, you do and say the opposite.</a:t>
            </a:r>
            <a:endParaRPr lang="zh-CN" altLang="en-US" sz="3000" b="1" dirty="0"/>
          </a:p>
        </p:txBody>
      </p:sp>
      <p:sp>
        <p:nvSpPr>
          <p:cNvPr id="12291" name="波形 2"/>
          <p:cNvSpPr>
            <a:spLocks noChangeArrowheads="1"/>
          </p:cNvSpPr>
          <p:nvPr/>
        </p:nvSpPr>
        <p:spPr bwMode="auto">
          <a:xfrm>
            <a:off x="1110854" y="1941910"/>
            <a:ext cx="3019425" cy="765572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292" name="文本框 3"/>
          <p:cNvSpPr txBox="1">
            <a:spLocks noChangeArrowheads="1"/>
          </p:cNvSpPr>
          <p:nvPr/>
        </p:nvSpPr>
        <p:spPr bwMode="auto">
          <a:xfrm>
            <a:off x="1220391" y="2100263"/>
            <a:ext cx="29098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Touch your desk!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12293" name="波形 4"/>
          <p:cNvSpPr>
            <a:spLocks noChangeArrowheads="1"/>
          </p:cNvSpPr>
          <p:nvPr/>
        </p:nvSpPr>
        <p:spPr bwMode="auto">
          <a:xfrm>
            <a:off x="1110854" y="2859881"/>
            <a:ext cx="2943225" cy="766763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294" name="文本框 5"/>
          <p:cNvSpPr txBox="1">
            <a:spLocks noChangeArrowheads="1"/>
          </p:cNvSpPr>
          <p:nvPr/>
        </p:nvSpPr>
        <p:spPr bwMode="auto">
          <a:xfrm>
            <a:off x="1220391" y="3001566"/>
            <a:ext cx="268485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Touch your hair!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2295" name="波形 6"/>
          <p:cNvSpPr>
            <a:spLocks noChangeArrowheads="1"/>
          </p:cNvSpPr>
          <p:nvPr/>
        </p:nvSpPr>
        <p:spPr bwMode="auto">
          <a:xfrm>
            <a:off x="1110854" y="3843338"/>
            <a:ext cx="2943225" cy="765572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296" name="文本框 7"/>
          <p:cNvSpPr txBox="1">
            <a:spLocks noChangeArrowheads="1"/>
          </p:cNvSpPr>
          <p:nvPr/>
        </p:nvSpPr>
        <p:spPr bwMode="auto">
          <a:xfrm>
            <a:off x="1220392" y="3983832"/>
            <a:ext cx="272534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Touch your feet!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右箭头 11"/>
          <p:cNvSpPr/>
          <p:nvPr/>
        </p:nvSpPr>
        <p:spPr>
          <a:xfrm>
            <a:off x="4304110" y="2250282"/>
            <a:ext cx="1063228" cy="183356"/>
          </a:xfrm>
          <a:prstGeom prst="right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右箭头 12"/>
          <p:cNvSpPr/>
          <p:nvPr/>
        </p:nvSpPr>
        <p:spPr>
          <a:xfrm>
            <a:off x="4217194" y="3151585"/>
            <a:ext cx="1063229" cy="183356"/>
          </a:xfrm>
          <a:prstGeom prst="right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右箭头 13"/>
          <p:cNvSpPr/>
          <p:nvPr/>
        </p:nvSpPr>
        <p:spPr>
          <a:xfrm>
            <a:off x="4217194" y="4135042"/>
            <a:ext cx="1063229" cy="182165"/>
          </a:xfrm>
          <a:prstGeom prst="right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12300" name="波形 11"/>
          <p:cNvSpPr>
            <a:spLocks noChangeArrowheads="1"/>
          </p:cNvSpPr>
          <p:nvPr/>
        </p:nvSpPr>
        <p:spPr bwMode="auto">
          <a:xfrm>
            <a:off x="5455444" y="1941910"/>
            <a:ext cx="3183731" cy="917972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Don’t touch your desk!</a:t>
            </a:r>
            <a:endParaRPr lang="zh-CN" altLang="en-US" sz="2400"/>
          </a:p>
        </p:txBody>
      </p:sp>
      <p:sp>
        <p:nvSpPr>
          <p:cNvPr id="12301" name="波形 12"/>
          <p:cNvSpPr>
            <a:spLocks noChangeArrowheads="1"/>
          </p:cNvSpPr>
          <p:nvPr/>
        </p:nvSpPr>
        <p:spPr bwMode="auto">
          <a:xfrm>
            <a:off x="5455444" y="2859881"/>
            <a:ext cx="3183731" cy="766763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Don’t touch your hair!</a:t>
            </a:r>
            <a:endParaRPr lang="zh-CN" altLang="en-US" sz="2400"/>
          </a:p>
        </p:txBody>
      </p:sp>
      <p:sp>
        <p:nvSpPr>
          <p:cNvPr id="12302" name="波形 13"/>
          <p:cNvSpPr>
            <a:spLocks noChangeArrowheads="1"/>
          </p:cNvSpPr>
          <p:nvPr/>
        </p:nvSpPr>
        <p:spPr bwMode="auto">
          <a:xfrm>
            <a:off x="5557837" y="3843338"/>
            <a:ext cx="3081338" cy="765572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Don’t touch your feet!</a:t>
            </a:r>
            <a:r>
              <a:rPr lang="zh-CN" altLang="en-US" sz="240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/>
      <p:bldP spid="12293" grpId="0" animBg="1"/>
      <p:bldP spid="12294" grpId="0"/>
      <p:bldP spid="12295" grpId="0" animBg="1"/>
      <p:bldP spid="12296" grpId="0"/>
      <p:bldP spid="9" grpId="0" animBg="1"/>
      <p:bldP spid="10" grpId="0" animBg="1"/>
      <p:bldP spid="11" grpId="0" animBg="1"/>
      <p:bldP spid="12300" grpId="0" animBg="1"/>
      <p:bldP spid="12301" grpId="0" animBg="1"/>
      <p:bldP spid="123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997325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1397" y="1147762"/>
            <a:ext cx="2214563" cy="1472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73329" y="1026319"/>
            <a:ext cx="1540669" cy="171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51397" y="3086100"/>
            <a:ext cx="1999059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36344" y="3250406"/>
            <a:ext cx="2519363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1706166" y="2689623"/>
            <a:ext cx="183594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the chickens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5810251" y="2858692"/>
            <a:ext cx="1470422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the panda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1732360" y="4741069"/>
            <a:ext cx="116919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the bird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3322" name="Text Box 12"/>
          <p:cNvSpPr txBox="1">
            <a:spLocks noChangeArrowheads="1"/>
          </p:cNvSpPr>
          <p:nvPr/>
        </p:nvSpPr>
        <p:spPr bwMode="auto">
          <a:xfrm>
            <a:off x="6007894" y="4741069"/>
            <a:ext cx="129540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SimSun-ExtB" panose="02010609060101010101" pitchFamily="49" charset="-122"/>
              </a:rPr>
              <a:t>the fish</a:t>
            </a:r>
            <a:endParaRPr lang="en-US" altLang="zh-CN" sz="2100" b="1">
              <a:latin typeface="Times New Roman" panose="02020603050405020304" pitchFamily="18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1" grpId="0"/>
      <p:bldP spid="133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3"/>
          <p:cNvSpPr txBox="1">
            <a:spLocks noChangeArrowheads="1"/>
          </p:cNvSpPr>
          <p:nvPr/>
        </p:nvSpPr>
        <p:spPr bwMode="auto">
          <a:xfrm>
            <a:off x="1051322" y="878681"/>
            <a:ext cx="68580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What’s the </a:t>
            </a:r>
            <a:r>
              <a:rPr lang="en-US" altLang="zh-CN" sz="33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sign</a:t>
            </a:r>
            <a:r>
              <a:rPr lang="en-US" altLang="zh-CN" sz="3300" b="1" dirty="0">
                <a:latin typeface="Times New Roman" panose="02020603050405020304" pitchFamily="18" charset="0"/>
              </a:rPr>
              <a:t> for the park?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80023" y="1821656"/>
            <a:ext cx="5079206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80022" y="1316832"/>
            <a:ext cx="4127897" cy="2235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2028826" y="878681"/>
            <a:ext cx="549830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What’s the sign for the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library</a:t>
            </a:r>
            <a:r>
              <a:rPr lang="en-US" altLang="zh-CN" sz="3000" b="1" dirty="0">
                <a:latin typeface="Times New Roman" panose="02020603050405020304" pitchFamily="18" charset="0"/>
              </a:rPr>
              <a:t>?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64594" y="1654969"/>
            <a:ext cx="4212431" cy="291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1251347" y="3813573"/>
            <a:ext cx="6858000" cy="121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</a:rPr>
              <a:t>           Silence!</a:t>
            </a:r>
            <a:r>
              <a:rPr lang="en-US" altLang="zh-CN" sz="3000" b="1" dirty="0"/>
              <a:t> (Don’t talk!)</a:t>
            </a:r>
            <a:endParaRPr lang="en-US" altLang="zh-CN" sz="3000" b="1" dirty="0"/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</a:rPr>
              <a:t>           Don’t</a:t>
            </a:r>
            <a:r>
              <a:rPr lang="en-US" altLang="zh-CN" sz="3000" b="1" dirty="0"/>
              <a:t> </a:t>
            </a:r>
            <a:r>
              <a:rPr lang="en-US" altLang="zh-CN" sz="3000" b="1" dirty="0">
                <a:solidFill>
                  <a:srgbClr val="0000FF"/>
                </a:solidFill>
              </a:rPr>
              <a:t>write</a:t>
            </a:r>
            <a:r>
              <a:rPr lang="en-US" altLang="zh-CN" sz="3000" b="1" dirty="0"/>
              <a:t> in the books!</a:t>
            </a:r>
            <a:endParaRPr lang="en-US" altLang="zh-CN" sz="3000" b="1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464594" y="3870723"/>
            <a:ext cx="3727847" cy="43100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464594" y="4573192"/>
            <a:ext cx="4483894" cy="43100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0057" y="1503760"/>
            <a:ext cx="4713685" cy="335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1253728" y="826294"/>
            <a:ext cx="334803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 a library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在图书馆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 rot="21414170">
            <a:off x="5360194" y="1913335"/>
            <a:ext cx="2917031" cy="118824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0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1638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Your advice?</a:t>
            </a:r>
            <a:endParaRPr lang="zh-CN" altLang="en-US" sz="30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16380000" scaled="1"/>
              </a:gradFill>
              <a:effectLst>
                <a:outerShdw dist="53882" dir="2700000" algn="ctr" rotWithShape="0">
                  <a:srgbClr val="9999FF">
                    <a:alpha val="78998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 rot="21115206">
            <a:off x="5250656" y="3437335"/>
            <a:ext cx="3724275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他们的行为文明吗？你会对他们提什么文明建议呢？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" grpId="0" animBg="1"/>
      <p:bldP spid="163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7288" y="872729"/>
            <a:ext cx="4585097" cy="3259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Oval 4"/>
          <p:cNvSpPr>
            <a:spLocks noChangeArrowheads="1"/>
          </p:cNvSpPr>
          <p:nvPr/>
        </p:nvSpPr>
        <p:spPr bwMode="auto">
          <a:xfrm>
            <a:off x="4844654" y="1982391"/>
            <a:ext cx="809625" cy="140374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eaLnBrk="0" hangingPunct="0"/>
            <a:endParaRPr lang="zh-CN" altLang="en-US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52475" y="4238625"/>
            <a:ext cx="523875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Don’t 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write on the books</a:t>
            </a:r>
            <a:r>
              <a:rPr lang="en-US" altLang="zh-CN" sz="2700" b="1" dirty="0">
                <a:latin typeface="Times New Roman" panose="02020603050405020304" pitchFamily="18" charset="0"/>
              </a:rPr>
              <a:t> here!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tags/tag1.xml><?xml version="1.0" encoding="utf-8"?>
<p:tagLst xmlns:p="http://schemas.openxmlformats.org/presentationml/2006/main">
  <p:tag name="KSO_WPP_MARK_KEY" val="2357c7da-6fd6-4371-8603-68aaf31a303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WPS 演示</Application>
  <PresentationFormat>全屏显示(16:9)</PresentationFormat>
  <Paragraphs>95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SimSun-ExtB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535</cp:revision>
  <dcterms:created xsi:type="dcterms:W3CDTF">2013-07-01T03:05:00Z</dcterms:created>
  <dcterms:modified xsi:type="dcterms:W3CDTF">2023-02-16T03:10:04Z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193AA0889FD241C2903523C6511E7C0D</vt:lpwstr>
  </property>
</Properties>
</file>