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280" r:id="rId3"/>
    <p:sldId id="352" r:id="rId5"/>
    <p:sldId id="431" r:id="rId6"/>
    <p:sldId id="432" r:id="rId7"/>
    <p:sldId id="433" r:id="rId8"/>
    <p:sldId id="417" r:id="rId9"/>
    <p:sldId id="418" r:id="rId10"/>
    <p:sldId id="378" r:id="rId11"/>
    <p:sldId id="434" r:id="rId12"/>
    <p:sldId id="435" r:id="rId13"/>
    <p:sldId id="436" r:id="rId14"/>
    <p:sldId id="437" r:id="rId15"/>
    <p:sldId id="438" r:id="rId16"/>
    <p:sldId id="439" r:id="rId17"/>
    <p:sldId id="440" r:id="rId18"/>
    <p:sldId id="441" r:id="rId19"/>
    <p:sldId id="442" r:id="rId20"/>
    <p:sldId id="443" r:id="rId21"/>
    <p:sldId id="444" r:id="rId22"/>
    <p:sldId id="371" r:id="rId23"/>
    <p:sldId id="396" r:id="rId24"/>
    <p:sldId id="268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660" autoAdjust="0"/>
  </p:normalViewPr>
  <p:slideViewPr>
    <p:cSldViewPr snapToGrid="0">
      <p:cViewPr varScale="1">
        <p:scale>
          <a:sx n="146" d="100"/>
          <a:sy n="146" d="100"/>
        </p:scale>
        <p:origin x="-63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C649EA03-764A-4E4A-9869-6D21A444761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52A41BC3-A49F-4F3E-AEF0-61B08F69413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3A2B08F-82B1-4F3C-86D1-8EC2238880F0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6925A4F-EE19-44A7-8958-4D45DC79CDF2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1650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167674" y="1156097"/>
            <a:ext cx="5786846" cy="1759682"/>
            <a:chOff x="1275572" y="1737349"/>
            <a:chExt cx="3353714" cy="234642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1737349"/>
              <a:ext cx="2496478" cy="554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2 Unit 2 </a:t>
              </a:r>
              <a:endParaRPr lang="en-US" altLang="zh-CN" sz="2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275572" y="2606332"/>
              <a:ext cx="3353714" cy="1477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33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It costs one thousand eight hundred </a:t>
              </a:r>
              <a:r>
                <a:rPr lang="en-US" altLang="zh-CN" sz="33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yuan</a:t>
              </a:r>
              <a:endParaRPr lang="en-US" altLang="zh-CN" sz="33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7191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781126" y="2433251"/>
            <a:ext cx="13856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endParaRPr lang="en-US" altLang="zh-CN" b="1" dirty="0"/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"/>
          <p:cNvSpPr txBox="1">
            <a:spLocks noChangeArrowheads="1"/>
          </p:cNvSpPr>
          <p:nvPr/>
        </p:nvSpPr>
        <p:spPr bwMode="auto">
          <a:xfrm>
            <a:off x="4473179" y="2787254"/>
            <a:ext cx="4046934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dirty="0">
                <a:latin typeface="Times New Roman" panose="02020603050405020304" pitchFamily="18" charset="0"/>
              </a:rPr>
              <a:t>It costs nineteen Yuan. It’s beautiful.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0056" y="1443038"/>
            <a:ext cx="3538538" cy="24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"/>
          <p:cNvSpPr txBox="1">
            <a:spLocks noChangeArrowheads="1"/>
          </p:cNvSpPr>
          <p:nvPr/>
        </p:nvSpPr>
        <p:spPr bwMode="auto">
          <a:xfrm>
            <a:off x="4473179" y="2787254"/>
            <a:ext cx="4046934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>
                <a:latin typeface="Times New Roman" panose="02020603050405020304" pitchFamily="18" charset="0"/>
              </a:rPr>
              <a:t>It costs one Yuan. It’s cheap.</a:t>
            </a:r>
            <a:endParaRPr lang="zh-CN" altLang="en-US" sz="330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6238" y="1443038"/>
            <a:ext cx="3579019" cy="2430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>
            <a:spLocks noChangeArrowheads="1"/>
          </p:cNvSpPr>
          <p:nvPr/>
        </p:nvSpPr>
        <p:spPr bwMode="auto">
          <a:xfrm>
            <a:off x="1969294" y="1335882"/>
            <a:ext cx="5205413" cy="380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What does </a:t>
            </a:r>
            <a:r>
              <a:rPr lang="en-US" altLang="zh-CN" sz="2700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</a:rPr>
              <a:t> have 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What does </a:t>
            </a:r>
            <a:r>
              <a:rPr lang="en-US" altLang="zh-CN" sz="2700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</a:rPr>
              <a:t> want to buy?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 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How many pens does </a:t>
            </a:r>
            <a:r>
              <a:rPr lang="en-US" altLang="zh-CN" sz="2700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</a:rPr>
              <a:t> buy?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 </a:t>
            </a:r>
            <a:endParaRPr lang="zh-CN" altLang="en-US" sz="2700" dirty="0"/>
          </a:p>
        </p:txBody>
      </p:sp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2000250" y="519112"/>
            <a:ext cx="4148138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 b="1" i="1" dirty="0">
                <a:latin typeface="Times New Roman" panose="02020603050405020304" pitchFamily="18" charset="0"/>
              </a:rPr>
              <a:t>Listen and answer</a:t>
            </a:r>
            <a:endParaRPr lang="en-US" altLang="zh-CN" sz="4100" b="1" i="1" dirty="0">
              <a:latin typeface="Times New Roman" panose="02020603050405020304" pitchFamily="18" charset="0"/>
            </a:endParaRPr>
          </a:p>
        </p:txBody>
      </p:sp>
      <p:sp>
        <p:nvSpPr>
          <p:cNvPr id="19460" name="文本框 3"/>
          <p:cNvSpPr txBox="1">
            <a:spLocks noChangeArrowheads="1"/>
          </p:cNvSpPr>
          <p:nvPr/>
        </p:nvSpPr>
        <p:spPr bwMode="auto">
          <a:xfrm>
            <a:off x="2549129" y="4492228"/>
            <a:ext cx="395882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buys 2 pens.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1" name="文本框 4"/>
          <p:cNvSpPr txBox="1">
            <a:spLocks noChangeArrowheads="1"/>
          </p:cNvSpPr>
          <p:nvPr/>
        </p:nvSpPr>
        <p:spPr bwMode="auto">
          <a:xfrm>
            <a:off x="2480073" y="3314700"/>
            <a:ext cx="436483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wants to buy a pen.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文本框 5"/>
          <p:cNvSpPr txBox="1">
            <a:spLocks noChangeArrowheads="1"/>
          </p:cNvSpPr>
          <p:nvPr/>
        </p:nvSpPr>
        <p:spPr bwMode="auto">
          <a:xfrm>
            <a:off x="2480073" y="2137172"/>
            <a:ext cx="366831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has 20 </a:t>
            </a:r>
            <a:r>
              <a:rPr lang="en-US" altLang="zh-CN" sz="33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yuan</a:t>
            </a: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>
            <a:spLocks noChangeArrowheads="1"/>
          </p:cNvSpPr>
          <p:nvPr/>
        </p:nvSpPr>
        <p:spPr bwMode="auto">
          <a:xfrm>
            <a:off x="246460" y="1276351"/>
            <a:ext cx="803672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95650" y="1276350"/>
            <a:ext cx="1519238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35894" y="1276350"/>
            <a:ext cx="1521619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16391" y="1268016"/>
            <a:ext cx="1178719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38" y="1495425"/>
            <a:ext cx="1812131" cy="98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928937" y="3168254"/>
            <a:ext cx="3682604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</a:rPr>
              <a:t>This costs_____ yuan.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3000" b="1">
                <a:latin typeface="Times New Roman" panose="02020603050405020304" pitchFamily="18" charset="0"/>
              </a:rPr>
              <a:t>It’s_____.</a:t>
            </a:r>
            <a:endParaRPr lang="zh-CN" alt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831181" y="4470797"/>
            <a:ext cx="587692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solidFill>
                  <a:srgbClr val="0070C0"/>
                </a:solidFill>
                <a:latin typeface="Times New Roman" panose="02020603050405020304" pitchFamily="18" charset="0"/>
              </a:rPr>
              <a:t>beautiful, </a:t>
            </a:r>
            <a:r>
              <a:rPr lang="en-US" altLang="zh-CN" sz="2700" b="1">
                <a:solidFill>
                  <a:srgbClr val="0070C0"/>
                </a:solidFill>
                <a:latin typeface="Times New Roman" panose="02020603050405020304" pitchFamily="18" charset="0"/>
                <a:sym typeface="+mn-ea"/>
              </a:rPr>
              <a:t>nice, expensive, heap……</a:t>
            </a:r>
            <a:endParaRPr lang="zh-CN" altLang="en-US" sz="2700" b="1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51623" y="842963"/>
            <a:ext cx="2696765" cy="2516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404785" y="3450431"/>
            <a:ext cx="6367769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This basketball costs </a:t>
            </a:r>
            <a:r>
              <a:rPr lang="en-US" altLang="zh-CN" sz="3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eighty-five</a:t>
            </a:r>
            <a:r>
              <a:rPr lang="en-US" altLang="zh-CN" sz="3000" b="1">
                <a:latin typeface="Times New Roman" panose="02020603050405020304" pitchFamily="18" charset="0"/>
              </a:rPr>
              <a:t> yuan.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It’s </a:t>
            </a:r>
            <a:r>
              <a:rPr lang="en-US" altLang="zh-CN" sz="3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expensive</a:t>
            </a:r>
            <a:r>
              <a:rPr lang="en-US" altLang="zh-CN" sz="3000" b="1">
                <a:latin typeface="Times New Roman" panose="02020603050405020304" pitchFamily="18" charset="0"/>
              </a:rPr>
              <a:t>.</a:t>
            </a:r>
            <a:endParaRPr lang="zh-CN" alt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74194" y="878682"/>
            <a:ext cx="2550319" cy="2807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1338262" y="3902869"/>
            <a:ext cx="6740129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700" b="1">
                <a:latin typeface="Times New Roman" panose="02020603050405020304" pitchFamily="18" charset="0"/>
              </a:rPr>
              <a:t>This bag  costs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</a:rPr>
              <a:t>one hundred and thirty</a:t>
            </a:r>
            <a:r>
              <a:rPr lang="en-US" altLang="zh-CN" sz="2700" b="1">
                <a:latin typeface="Times New Roman" panose="02020603050405020304" pitchFamily="18" charset="0"/>
              </a:rPr>
              <a:t> yuan.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700" b="1">
                <a:latin typeface="Times New Roman" panose="02020603050405020304" pitchFamily="18" charset="0"/>
              </a:rPr>
              <a:t>It’s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</a:rPr>
              <a:t>expensive</a:t>
            </a:r>
            <a:r>
              <a:rPr lang="en-US" altLang="zh-CN" sz="2700" b="1">
                <a:latin typeface="Times New Roman" panose="02020603050405020304" pitchFamily="18" charset="0"/>
              </a:rPr>
              <a:t>.</a:t>
            </a:r>
            <a:endParaRPr lang="zh-CN" altLang="en-US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08710" y="1177529"/>
            <a:ext cx="3643313" cy="198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694385" y="3887392"/>
            <a:ext cx="4117181" cy="99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000" b="1">
                <a:latin typeface="Times New Roman" panose="02020603050405020304" pitchFamily="18" charset="0"/>
              </a:rPr>
              <a:t>This pen  costs </a:t>
            </a:r>
            <a:r>
              <a:rPr lang="en-US" altLang="zh-CN" sz="3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ten</a:t>
            </a:r>
            <a:r>
              <a:rPr lang="en-US" altLang="zh-CN" sz="3000" b="1">
                <a:latin typeface="Times New Roman" panose="02020603050405020304" pitchFamily="18" charset="0"/>
              </a:rPr>
              <a:t> yuan.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3000" b="1">
                <a:latin typeface="Times New Roman" panose="02020603050405020304" pitchFamily="18" charset="0"/>
              </a:rPr>
              <a:t>It’s </a:t>
            </a:r>
            <a:r>
              <a:rPr lang="en-US" altLang="zh-CN" sz="3000" b="1" u="sng">
                <a:solidFill>
                  <a:srgbClr val="FF0000"/>
                </a:solidFill>
                <a:latin typeface="Times New Roman" panose="02020603050405020304" pitchFamily="18" charset="0"/>
              </a:rPr>
              <a:t>nice</a:t>
            </a:r>
            <a:r>
              <a:rPr lang="en-US" altLang="zh-CN" sz="3000" b="1">
                <a:latin typeface="Times New Roman" panose="02020603050405020304" pitchFamily="18" charset="0"/>
              </a:rPr>
              <a:t>.</a:t>
            </a:r>
            <a:endParaRPr lang="zh-CN" alt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53991" y="878681"/>
            <a:ext cx="2027634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822847" y="3835003"/>
            <a:ext cx="4838700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700" b="1">
                <a:latin typeface="Times New Roman" panose="02020603050405020304" pitchFamily="18" charset="0"/>
              </a:rPr>
              <a:t>This ice cream costs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</a:rPr>
              <a:t>three</a:t>
            </a:r>
            <a:r>
              <a:rPr lang="en-US" altLang="zh-CN" sz="2700" b="1">
                <a:latin typeface="Times New Roman" panose="02020603050405020304" pitchFamily="18" charset="0"/>
              </a:rPr>
              <a:t> yuan.</a:t>
            </a:r>
            <a:endParaRPr lang="en-US" altLang="zh-CN" sz="2700" b="1">
              <a:latin typeface="Times New Roman" panose="02020603050405020304" pitchFamily="18" charset="0"/>
            </a:endParaRPr>
          </a:p>
          <a:p>
            <a:pPr algn="ctr" eaLnBrk="1" hangingPunct="1"/>
            <a:r>
              <a:rPr lang="en-US" altLang="zh-CN" sz="2700" b="1">
                <a:latin typeface="Times New Roman" panose="02020603050405020304" pitchFamily="18" charset="0"/>
              </a:rPr>
              <a:t>It’s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</a:rPr>
              <a:t>cheap</a:t>
            </a:r>
            <a:r>
              <a:rPr lang="en-US" altLang="zh-CN" sz="2700" b="1">
                <a:latin typeface="Times New Roman" panose="02020603050405020304" pitchFamily="18" charset="0"/>
              </a:rPr>
              <a:t>.</a:t>
            </a:r>
            <a:endParaRPr lang="zh-CN" altLang="en-US" sz="27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3829" y="1640682"/>
            <a:ext cx="5676900" cy="326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47950" y="690562"/>
            <a:ext cx="397787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Let’s sing !</a:t>
            </a:r>
            <a:endParaRPr lang="zh-CN" altLang="en-US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66938" y="1235869"/>
            <a:ext cx="5667375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45581" y="536972"/>
            <a:ext cx="397787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Let’s act !</a:t>
            </a:r>
            <a:endParaRPr lang="zh-CN" altLang="en-US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9" name="文本框 21"/>
          <p:cNvSpPr txBox="1">
            <a:spLocks noChangeArrowheads="1"/>
          </p:cNvSpPr>
          <p:nvPr/>
        </p:nvSpPr>
        <p:spPr bwMode="auto">
          <a:xfrm>
            <a:off x="1776413" y="878682"/>
            <a:ext cx="946413" cy="422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one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two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three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four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five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six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seven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eight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nine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ten</a:t>
            </a:r>
            <a:endParaRPr lang="en-US" altLang="zh-CN" sz="2700" b="1" dirty="0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956447" y="878682"/>
            <a:ext cx="1561966" cy="4224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eleven</a:t>
            </a:r>
            <a:endParaRPr lang="en-US" altLang="zh-CN" sz="27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twelve</a:t>
            </a:r>
            <a:endParaRPr lang="en-US" altLang="zh-CN" sz="2700" b="1">
              <a:solidFill>
                <a:srgbClr val="660066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thir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four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fif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six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seven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eigh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nine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teen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700" b="1">
                <a:solidFill>
                  <a:srgbClr val="660066"/>
                </a:solidFill>
                <a:latin typeface="Times New Roman" panose="02020603050405020304" pitchFamily="18" charset="0"/>
              </a:rPr>
              <a:t>twen</a:t>
            </a:r>
            <a:r>
              <a:rPr lang="en-US" altLang="zh-CN" sz="2700" b="1">
                <a:latin typeface="Times New Roman" panose="02020603050405020304" pitchFamily="18" charset="0"/>
              </a:rPr>
              <a:t>ty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63954" y="878681"/>
            <a:ext cx="1663303" cy="46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twen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thir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for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fif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six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seven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eigh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r>
              <a:rPr lang="en-US" altLang="zh-CN" sz="3300" b="1" dirty="0">
                <a:solidFill>
                  <a:srgbClr val="660066"/>
                </a:solidFill>
                <a:latin typeface="Times New Roman" panose="02020603050405020304" pitchFamily="18" charset="0"/>
              </a:rPr>
              <a:t>nine</a:t>
            </a:r>
            <a:r>
              <a:rPr lang="en-US" altLang="zh-CN" sz="3300" b="1" dirty="0">
                <a:latin typeface="Times New Roman" panose="02020603050405020304" pitchFamily="18" charset="0"/>
              </a:rPr>
              <a:t>ty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endParaRPr lang="en-US" altLang="zh-CN" sz="3300" b="1" dirty="0">
              <a:latin typeface="Comic Sans MS" panose="030F0702030302020204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31356" y="920353"/>
            <a:ext cx="1134666" cy="422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11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13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14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17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26906" y="925116"/>
            <a:ext cx="972741" cy="41302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90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3963" y="888207"/>
            <a:ext cx="1134666" cy="422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27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10</a:t>
            </a:r>
            <a:endParaRPr lang="en-US" altLang="zh-CN" sz="27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3" grpId="0"/>
      <p:bldP spid="24" grpId="0"/>
      <p:bldP spid="25" grpId="0"/>
      <p:bldP spid="2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85135" y="887016"/>
            <a:ext cx="397787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询问价格</a:t>
            </a:r>
            <a:endParaRPr lang="zh-CN" altLang="en-US" sz="3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43492" y="2049067"/>
            <a:ext cx="3303984" cy="1284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How much is it?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 costs... Yuan.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94298" y="933450"/>
            <a:ext cx="232052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重点词汇</a:t>
            </a:r>
            <a:endParaRPr lang="zh-CN" altLang="en-US" sz="3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249562" y="1862410"/>
            <a:ext cx="3810000" cy="230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双位数：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22   twenty-two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三位数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118 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one hundred and eighteen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9322" y="1101329"/>
            <a:ext cx="1965923" cy="5309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 </a:t>
            </a:r>
            <a:endParaRPr lang="zh-CN" altLang="en-US" sz="30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17144" y="691754"/>
            <a:ext cx="2824163" cy="413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twenty-one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thirty-two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forty-three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fifty-five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sixty-five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seventy-six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eighty-seven</a:t>
            </a:r>
            <a:endParaRPr lang="en-US" altLang="zh-CN" sz="3300" b="1">
              <a:latin typeface="Times New Roman" panose="02020603050405020304" pitchFamily="18" charset="0"/>
            </a:endParaRPr>
          </a:p>
          <a:p>
            <a:r>
              <a:rPr lang="en-US" altLang="zh-CN" sz="3300" b="1">
                <a:latin typeface="Times New Roman" panose="02020603050405020304" pitchFamily="18" charset="0"/>
              </a:rPr>
              <a:t>ninety-eight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16894" y="691754"/>
            <a:ext cx="972741" cy="413146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21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43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55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65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76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87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300" b="1" dirty="0"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98</a:t>
            </a:r>
            <a:endParaRPr lang="en-US" altLang="zh-CN" sz="3300" b="1" dirty="0"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2246710" y="1389460"/>
            <a:ext cx="3176191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660066"/>
                </a:solidFill>
                <a:latin typeface="Times New Roman" panose="02020603050405020304" pitchFamily="18" charset="0"/>
              </a:rPr>
              <a:t>thousand</a:t>
            </a:r>
            <a:endParaRPr lang="en-US" altLang="zh-CN" sz="60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6" name="文本框 2"/>
          <p:cNvSpPr txBox="1">
            <a:spLocks noChangeArrowheads="1"/>
          </p:cNvSpPr>
          <p:nvPr/>
        </p:nvSpPr>
        <p:spPr bwMode="auto">
          <a:xfrm>
            <a:off x="2191941" y="3280173"/>
            <a:ext cx="2947474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>
                <a:solidFill>
                  <a:srgbClr val="660066"/>
                </a:solidFill>
                <a:latin typeface="Times New Roman" panose="02020603050405020304" pitchFamily="18" charset="0"/>
              </a:rPr>
              <a:t>hundred</a:t>
            </a:r>
            <a:endParaRPr lang="en-US" altLang="zh-CN" sz="6000" b="1">
              <a:solidFill>
                <a:srgbClr val="66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文本框 3"/>
          <p:cNvSpPr txBox="1">
            <a:spLocks noChangeArrowheads="1"/>
          </p:cNvSpPr>
          <p:nvPr/>
        </p:nvSpPr>
        <p:spPr bwMode="auto">
          <a:xfrm>
            <a:off x="6080522" y="1444229"/>
            <a:ext cx="907941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千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文本框 4"/>
          <p:cNvSpPr txBox="1">
            <a:spLocks noChangeArrowheads="1"/>
          </p:cNvSpPr>
          <p:nvPr/>
        </p:nvSpPr>
        <p:spPr bwMode="auto">
          <a:xfrm>
            <a:off x="6135291" y="3226594"/>
            <a:ext cx="907941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>
                <a:latin typeface="微软雅黑" panose="020B0503020204020204" pitchFamily="34" charset="-122"/>
                <a:ea typeface="微软雅黑" panose="020B0503020204020204" pitchFamily="34" charset="-122"/>
              </a:rPr>
              <a:t>百</a:t>
            </a:r>
            <a:endParaRPr lang="zh-CN" altLang="en-US" sz="6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>
            <a:spLocks noChangeArrowheads="1"/>
          </p:cNvSpPr>
          <p:nvPr/>
        </p:nvSpPr>
        <p:spPr bwMode="auto">
          <a:xfrm>
            <a:off x="840581" y="1000125"/>
            <a:ext cx="1563291" cy="376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221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707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454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999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57450" y="1228725"/>
            <a:ext cx="543758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two hundred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 twenty-one</a:t>
            </a:r>
            <a:endParaRPr lang="en-US" altLang="zh-CN" sz="33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88394" y="2178844"/>
            <a:ext cx="598408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seven hundred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 seven</a:t>
            </a:r>
            <a:endParaRPr lang="en-US" altLang="zh-CN" sz="33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57450" y="3050381"/>
            <a:ext cx="552211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four hundred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 fifty-four</a:t>
            </a:r>
            <a:endParaRPr lang="en-US" altLang="zh-CN" sz="33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57450" y="3911203"/>
            <a:ext cx="552211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nine hundred </a:t>
            </a:r>
            <a:r>
              <a:rPr lang="en-US" altLang="zh-CN" sz="33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zh-CN" sz="3300" b="1" dirty="0">
                <a:solidFill>
                  <a:schemeClr val="accent1"/>
                </a:solidFill>
                <a:latin typeface="Times New Roman" panose="02020603050405020304" pitchFamily="18" charset="0"/>
              </a:rPr>
              <a:t> ninety-nine</a:t>
            </a:r>
            <a:endParaRPr lang="en-US" altLang="zh-CN" sz="3300" b="1" dirty="0">
              <a:solidFill>
                <a:schemeClr val="accent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"/>
          <p:cNvSpPr txBox="1">
            <a:spLocks noChangeArrowheads="1"/>
          </p:cNvSpPr>
          <p:nvPr/>
        </p:nvSpPr>
        <p:spPr bwMode="auto">
          <a:xfrm>
            <a:off x="4666060" y="1878807"/>
            <a:ext cx="38100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</a:rPr>
              <a:t>How much is it?</a:t>
            </a:r>
            <a:endParaRPr lang="zh-CN" altLang="en-US" sz="3600" dirty="0"/>
          </a:p>
        </p:txBody>
      </p:sp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4666060" y="2722960"/>
            <a:ext cx="4539853" cy="1177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dirty="0">
                <a:latin typeface="Times New Roman" panose="02020603050405020304" pitchFamily="18" charset="0"/>
              </a:rPr>
              <a:t>It costs one hundred and twenty-three Yuan.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2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188" y="599837"/>
            <a:ext cx="3627835" cy="304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双波形 4"/>
          <p:cNvSpPr/>
          <p:nvPr/>
        </p:nvSpPr>
        <p:spPr>
          <a:xfrm>
            <a:off x="1729979" y="4013597"/>
            <a:ext cx="1466850" cy="785813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5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13317" name="文本框 5"/>
          <p:cNvSpPr txBox="1">
            <a:spLocks noChangeArrowheads="1"/>
          </p:cNvSpPr>
          <p:nvPr/>
        </p:nvSpPr>
        <p:spPr bwMode="auto">
          <a:xfrm>
            <a:off x="1866901" y="4163616"/>
            <a:ext cx="119300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¥ </a:t>
            </a: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en-US" altLang="zh-CN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2"/>
          <p:cNvSpPr txBox="1">
            <a:spLocks noChangeArrowheads="1"/>
          </p:cNvSpPr>
          <p:nvPr/>
        </p:nvSpPr>
        <p:spPr bwMode="auto">
          <a:xfrm>
            <a:off x="5062538" y="1683544"/>
            <a:ext cx="38100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How much is it?</a:t>
            </a:r>
            <a:endParaRPr lang="zh-CN" altLang="en-US" sz="3600"/>
          </a:p>
        </p:txBody>
      </p:sp>
      <p:sp>
        <p:nvSpPr>
          <p:cNvPr id="14339" name="文本框 3"/>
          <p:cNvSpPr txBox="1">
            <a:spLocks noChangeArrowheads="1"/>
          </p:cNvSpPr>
          <p:nvPr/>
        </p:nvSpPr>
        <p:spPr bwMode="auto">
          <a:xfrm>
            <a:off x="5154216" y="2989660"/>
            <a:ext cx="392430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It costs two Yuan.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5" name="双波形 4"/>
          <p:cNvSpPr/>
          <p:nvPr/>
        </p:nvSpPr>
        <p:spPr>
          <a:xfrm>
            <a:off x="1801416" y="3851672"/>
            <a:ext cx="1466850" cy="785813"/>
          </a:xfrm>
          <a:prstGeom prst="doubleWave">
            <a:avLst>
              <a:gd name="adj1" fmla="val 12500"/>
              <a:gd name="adj2" fmla="val 0"/>
            </a:avLst>
          </a:prstGeom>
          <a:solidFill>
            <a:schemeClr val="accent5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2075260" y="3974307"/>
            <a:ext cx="1193006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¥ </a:t>
            </a: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56098" y="926307"/>
            <a:ext cx="2758678" cy="275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1"/>
          <p:cNvSpPr>
            <a:spLocks noChangeArrowheads="1"/>
          </p:cNvSpPr>
          <p:nvPr/>
        </p:nvSpPr>
        <p:spPr bwMode="auto">
          <a:xfrm>
            <a:off x="40481" y="745332"/>
            <a:ext cx="197762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785" y="1281113"/>
            <a:ext cx="1159669" cy="29884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1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5363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5210" y="1751409"/>
            <a:ext cx="5670947" cy="3392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>
            <a:spLocks noChangeArrowheads="1"/>
          </p:cNvSpPr>
          <p:nvPr/>
        </p:nvSpPr>
        <p:spPr bwMode="auto">
          <a:xfrm>
            <a:off x="4830366" y="4181476"/>
            <a:ext cx="540544" cy="432197"/>
          </a:xfrm>
          <a:prstGeom prst="ellips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/>
          </a:p>
        </p:txBody>
      </p:sp>
      <p:sp>
        <p:nvSpPr>
          <p:cNvPr id="15365" name="矩形 11"/>
          <p:cNvSpPr>
            <a:spLocks noChangeArrowheads="1"/>
          </p:cNvSpPr>
          <p:nvPr/>
        </p:nvSpPr>
        <p:spPr bwMode="auto">
          <a:xfrm>
            <a:off x="3156348" y="3209926"/>
            <a:ext cx="1944290" cy="59412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pPr algn="ctr" eaLnBrk="0" hangingPunct="0"/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pen</a:t>
            </a:r>
            <a:endParaRPr lang="en-US" altLang="zh-CN" sz="5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18110" y="533400"/>
            <a:ext cx="5242322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600" b="1" dirty="0" err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Daming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 has got 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20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 yuan.</a:t>
            </a:r>
            <a:endParaRPr lang="en-US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He wants to buy a </a:t>
            </a: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pen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36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9107" y="1556148"/>
            <a:ext cx="3022997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3"/>
          <p:cNvSpPr txBox="1">
            <a:spLocks noChangeArrowheads="1"/>
          </p:cNvSpPr>
          <p:nvPr/>
        </p:nvSpPr>
        <p:spPr bwMode="auto">
          <a:xfrm>
            <a:off x="4323160" y="2474119"/>
            <a:ext cx="3712369" cy="159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dirty="0">
                <a:latin typeface="Times New Roman" panose="02020603050405020304" pitchFamily="18" charset="0"/>
              </a:rPr>
              <a:t>It costs one hundred and eighteen Yuan. It’s expensive.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tags/tag1.xml><?xml version="1.0" encoding="utf-8"?>
<p:tagLst xmlns:p="http://schemas.openxmlformats.org/presentationml/2006/main">
  <p:tag name="KSO_WPP_MARK_KEY" val="b2c7f0e0-67b1-41a8-a8f6-f55c8fdfda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1367</Words>
  <Application>WPS 演示</Application>
  <PresentationFormat>全屏显示(16:9)</PresentationFormat>
  <Paragraphs>195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Comic Sans MS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535</cp:revision>
  <dcterms:created xsi:type="dcterms:W3CDTF">2013-07-01T03:05:00Z</dcterms:created>
  <dcterms:modified xsi:type="dcterms:W3CDTF">2023-02-16T03:11:40Z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828089DAB1AF497AA3C3703A8D8EEC62</vt:lpwstr>
  </property>
</Properties>
</file>